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70" r:id="rId3"/>
    <p:sldId id="372" r:id="rId4"/>
    <p:sldId id="258" r:id="rId5"/>
    <p:sldId id="304" r:id="rId6"/>
    <p:sldId id="363" r:id="rId7"/>
    <p:sldId id="364" r:id="rId8"/>
    <p:sldId id="365" r:id="rId9"/>
    <p:sldId id="308" r:id="rId10"/>
    <p:sldId id="377" r:id="rId11"/>
    <p:sldId id="381" r:id="rId12"/>
    <p:sldId id="383" r:id="rId13"/>
    <p:sldId id="396" r:id="rId14"/>
    <p:sldId id="395" r:id="rId15"/>
    <p:sldId id="314" r:id="rId16"/>
    <p:sldId id="315" r:id="rId17"/>
    <p:sldId id="317" r:id="rId18"/>
    <p:sldId id="318" r:id="rId19"/>
    <p:sldId id="378" r:id="rId20"/>
    <p:sldId id="319" r:id="rId21"/>
    <p:sldId id="326" r:id="rId22"/>
    <p:sldId id="380" r:id="rId23"/>
    <p:sldId id="398" r:id="rId24"/>
    <p:sldId id="399" r:id="rId25"/>
    <p:sldId id="387" r:id="rId26"/>
    <p:sldId id="388" r:id="rId27"/>
    <p:sldId id="384" r:id="rId28"/>
    <p:sldId id="385" r:id="rId29"/>
    <p:sldId id="386" r:id="rId30"/>
    <p:sldId id="389" r:id="rId31"/>
    <p:sldId id="334" r:id="rId32"/>
    <p:sldId id="368" r:id="rId33"/>
    <p:sldId id="369" r:id="rId34"/>
    <p:sldId id="310" r:id="rId35"/>
    <p:sldId id="311" r:id="rId36"/>
    <p:sldId id="346" r:id="rId37"/>
    <p:sldId id="347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76" r:id="rId49"/>
    <p:sldId id="348" r:id="rId50"/>
    <p:sldId id="349" r:id="rId51"/>
    <p:sldId id="351" r:id="rId52"/>
    <p:sldId id="352" r:id="rId53"/>
    <p:sldId id="353" r:id="rId54"/>
    <p:sldId id="354" r:id="rId55"/>
    <p:sldId id="355" r:id="rId56"/>
    <p:sldId id="356" r:id="rId57"/>
    <p:sldId id="390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rgbClr val="FF0000"/>
        </a:solidFill>
        <a:latin typeface="Times New Roman" panose="02020603050405020304" pitchFamily="18" charset="0"/>
        <a:ea typeface="华文中宋" panose="0201060004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rgbClr val="FF0000"/>
        </a:solidFill>
        <a:latin typeface="Times New Roman" panose="02020603050405020304" pitchFamily="18" charset="0"/>
        <a:ea typeface="华文中宋" panose="0201060004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rgbClr val="FF0000"/>
        </a:solidFill>
        <a:latin typeface="Times New Roman" panose="02020603050405020304" pitchFamily="18" charset="0"/>
        <a:ea typeface="华文中宋" panose="0201060004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rgbClr val="FF0000"/>
        </a:solidFill>
        <a:latin typeface="Times New Roman" panose="02020603050405020304" pitchFamily="18" charset="0"/>
        <a:ea typeface="华文中宋" panose="0201060004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rgbClr val="FF0000"/>
        </a:solidFill>
        <a:latin typeface="Times New Roman" panose="02020603050405020304" pitchFamily="18" charset="0"/>
        <a:ea typeface="华文中宋" panose="0201060004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FF0000"/>
        </a:solidFill>
        <a:latin typeface="Times New Roman" panose="02020603050405020304" pitchFamily="18" charset="0"/>
        <a:ea typeface="华文中宋" panose="0201060004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FF0000"/>
        </a:solidFill>
        <a:latin typeface="Times New Roman" panose="02020603050405020304" pitchFamily="18" charset="0"/>
        <a:ea typeface="华文中宋" panose="0201060004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FF0000"/>
        </a:solidFill>
        <a:latin typeface="Times New Roman" panose="02020603050405020304" pitchFamily="18" charset="0"/>
        <a:ea typeface="华文中宋" panose="0201060004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FF0000"/>
        </a:solidFill>
        <a:latin typeface="Times New Roman" panose="02020603050405020304" pitchFamily="18" charset="0"/>
        <a:ea typeface="华文中宋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0000"/>
    <a:srgbClr val="993300"/>
    <a:srgbClr val="FF00FF"/>
    <a:srgbClr val="FF0000"/>
    <a:srgbClr val="006600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3" autoAdjust="0"/>
    <p:restoredTop sz="94590" autoAdjust="0"/>
  </p:normalViewPr>
  <p:slideViewPr>
    <p:cSldViewPr>
      <p:cViewPr varScale="1">
        <p:scale>
          <a:sx n="100" d="100"/>
          <a:sy n="100" d="100"/>
        </p:scale>
        <p:origin x="10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5" Type="http://schemas.openxmlformats.org/officeDocument/2006/relationships/image" Target="../media/image67.emf"/><Relationship Id="rId10" Type="http://schemas.openxmlformats.org/officeDocument/2006/relationships/image" Target="../media/image72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4" Type="http://schemas.openxmlformats.org/officeDocument/2006/relationships/image" Target="../media/image78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Relationship Id="rId4" Type="http://schemas.openxmlformats.org/officeDocument/2006/relationships/image" Target="../media/image11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wmf"/><Relationship Id="rId1" Type="http://schemas.openxmlformats.org/officeDocument/2006/relationships/image" Target="../media/image115.emf"/><Relationship Id="rId4" Type="http://schemas.openxmlformats.org/officeDocument/2006/relationships/image" Target="../media/image11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image" Target="../media/image128.emf"/><Relationship Id="rId7" Type="http://schemas.openxmlformats.org/officeDocument/2006/relationships/image" Target="../media/image132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Relationship Id="rId9" Type="http://schemas.openxmlformats.org/officeDocument/2006/relationships/image" Target="../media/image13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Relationship Id="rId6" Type="http://schemas.openxmlformats.org/officeDocument/2006/relationships/image" Target="../media/image145.emf"/><Relationship Id="rId11" Type="http://schemas.openxmlformats.org/officeDocument/2006/relationships/image" Target="../media/image150.emf"/><Relationship Id="rId5" Type="http://schemas.openxmlformats.org/officeDocument/2006/relationships/image" Target="../media/image144.emf"/><Relationship Id="rId10" Type="http://schemas.openxmlformats.org/officeDocument/2006/relationships/image" Target="../media/image149.emf"/><Relationship Id="rId4" Type="http://schemas.openxmlformats.org/officeDocument/2006/relationships/image" Target="../media/image143.emf"/><Relationship Id="rId9" Type="http://schemas.openxmlformats.org/officeDocument/2006/relationships/image" Target="../media/image148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wmf"/><Relationship Id="rId1" Type="http://schemas.openxmlformats.org/officeDocument/2006/relationships/image" Target="../media/image157.emf"/><Relationship Id="rId6" Type="http://schemas.openxmlformats.org/officeDocument/2006/relationships/image" Target="../media/image162.wmf"/><Relationship Id="rId5" Type="http://schemas.openxmlformats.org/officeDocument/2006/relationships/image" Target="../media/image161.emf"/><Relationship Id="rId10" Type="http://schemas.openxmlformats.org/officeDocument/2006/relationships/image" Target="../media/image166.emf"/><Relationship Id="rId4" Type="http://schemas.openxmlformats.org/officeDocument/2006/relationships/image" Target="../media/image160.wmf"/><Relationship Id="rId9" Type="http://schemas.openxmlformats.org/officeDocument/2006/relationships/image" Target="../media/image165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image" Target="../media/image167.emf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7" Type="http://schemas.openxmlformats.org/officeDocument/2006/relationships/image" Target="../media/image187.emf"/><Relationship Id="rId2" Type="http://schemas.openxmlformats.org/officeDocument/2006/relationships/image" Target="../media/image182.emf"/><Relationship Id="rId1" Type="http://schemas.openxmlformats.org/officeDocument/2006/relationships/image" Target="../media/image181.emf"/><Relationship Id="rId6" Type="http://schemas.openxmlformats.org/officeDocument/2006/relationships/image" Target="../media/image186.emf"/><Relationship Id="rId5" Type="http://schemas.openxmlformats.org/officeDocument/2006/relationships/image" Target="../media/image185.emf"/><Relationship Id="rId4" Type="http://schemas.openxmlformats.org/officeDocument/2006/relationships/image" Target="../media/image18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189.emf"/><Relationship Id="rId1" Type="http://schemas.openxmlformats.org/officeDocument/2006/relationships/image" Target="../media/image188.emf"/><Relationship Id="rId4" Type="http://schemas.openxmlformats.org/officeDocument/2006/relationships/image" Target="../media/image191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image" Target="../media/image19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emf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2" Type="http://schemas.openxmlformats.org/officeDocument/2006/relationships/image" Target="../media/image202.emf"/><Relationship Id="rId1" Type="http://schemas.openxmlformats.org/officeDocument/2006/relationships/image" Target="../media/image201.e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image" Target="../media/image206.emf"/><Relationship Id="rId7" Type="http://schemas.openxmlformats.org/officeDocument/2006/relationships/image" Target="../media/image210.emf"/><Relationship Id="rId2" Type="http://schemas.openxmlformats.org/officeDocument/2006/relationships/image" Target="../media/image205.emf"/><Relationship Id="rId1" Type="http://schemas.openxmlformats.org/officeDocument/2006/relationships/image" Target="../media/image204.emf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image" Target="../media/image212.emf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3" Type="http://schemas.openxmlformats.org/officeDocument/2006/relationships/image" Target="../media/image220.emf"/><Relationship Id="rId7" Type="http://schemas.openxmlformats.org/officeDocument/2006/relationships/image" Target="../media/image224.emf"/><Relationship Id="rId2" Type="http://schemas.openxmlformats.org/officeDocument/2006/relationships/image" Target="../media/image219.emf"/><Relationship Id="rId1" Type="http://schemas.openxmlformats.org/officeDocument/2006/relationships/image" Target="../media/image218.emf"/><Relationship Id="rId6" Type="http://schemas.openxmlformats.org/officeDocument/2006/relationships/image" Target="../media/image223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Relationship Id="rId9" Type="http://schemas.openxmlformats.org/officeDocument/2006/relationships/image" Target="../media/image22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7" Type="http://schemas.openxmlformats.org/officeDocument/2006/relationships/image" Target="../media/image237.emf"/><Relationship Id="rId2" Type="http://schemas.openxmlformats.org/officeDocument/2006/relationships/image" Target="../media/image232.emf"/><Relationship Id="rId1" Type="http://schemas.openxmlformats.org/officeDocument/2006/relationships/image" Target="../media/image231.emf"/><Relationship Id="rId6" Type="http://schemas.openxmlformats.org/officeDocument/2006/relationships/image" Target="../media/image236.emf"/><Relationship Id="rId5" Type="http://schemas.openxmlformats.org/officeDocument/2006/relationships/image" Target="../media/image235.emf"/><Relationship Id="rId4" Type="http://schemas.openxmlformats.org/officeDocument/2006/relationships/image" Target="../media/image234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2" Type="http://schemas.openxmlformats.org/officeDocument/2006/relationships/image" Target="../media/image239.emf"/><Relationship Id="rId1" Type="http://schemas.openxmlformats.org/officeDocument/2006/relationships/image" Target="../media/image238.emf"/><Relationship Id="rId6" Type="http://schemas.openxmlformats.org/officeDocument/2006/relationships/image" Target="../media/image243.emf"/><Relationship Id="rId5" Type="http://schemas.openxmlformats.org/officeDocument/2006/relationships/image" Target="../media/image242.emf"/><Relationship Id="rId4" Type="http://schemas.openxmlformats.org/officeDocument/2006/relationships/image" Target="../media/image241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image" Target="../media/image24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image" Target="../media/image247.emf"/><Relationship Id="rId6" Type="http://schemas.openxmlformats.org/officeDocument/2006/relationships/image" Target="../media/image252.emf"/><Relationship Id="rId5" Type="http://schemas.openxmlformats.org/officeDocument/2006/relationships/image" Target="../media/image251.emf"/><Relationship Id="rId4" Type="http://schemas.openxmlformats.org/officeDocument/2006/relationships/image" Target="../media/image250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image" Target="../media/image253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57.emf"/><Relationship Id="rId1" Type="http://schemas.openxmlformats.org/officeDocument/2006/relationships/image" Target="../media/image256.emf"/><Relationship Id="rId4" Type="http://schemas.openxmlformats.org/officeDocument/2006/relationships/image" Target="../media/image259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2" Type="http://schemas.openxmlformats.org/officeDocument/2006/relationships/image" Target="../media/image261.emf"/><Relationship Id="rId1" Type="http://schemas.openxmlformats.org/officeDocument/2006/relationships/image" Target="../media/image260.emf"/><Relationship Id="rId4" Type="http://schemas.openxmlformats.org/officeDocument/2006/relationships/image" Target="../media/image26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14EA839-B6A3-480D-8332-B17ADAA4E1D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57D4B9-B784-41C9-9F28-33F5D5A577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0486737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F813C25-BAAD-4969-82CF-957026D8B19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BB332-6AAB-4DE9-8076-6ADD435D5C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035367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27EBCC8-6B48-42D8-B877-F2B1520962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5077A2-3CAD-4178-8EEB-A7C93B139A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2572616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0C334DE-AA79-4C1F-9003-086FD57DBB2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DA93FF-C79B-4583-9729-A22339B9B7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4605024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E641A9D-5EFD-46FF-A51F-06EF978D2B9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798A7D-CAE4-489B-B42B-0058D6CA60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3749241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844E4D3-C636-4494-B1E1-63E44136045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EC545D-2A99-4CFA-8078-958CF669C7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9915844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BD6863-56DF-4192-BDB7-E06490D9DD6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D741C2-ED87-4E19-AC91-EE181B64C0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4891255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E58742A-58EE-44EC-BBC8-A30F0B40E8B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2864A7-0C79-4F7D-B11E-3643D1F86C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9723595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B32C913-B08E-491A-91E9-A616F70EAAC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C11F64-00D4-42FD-BCF0-D8A463CE3D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593477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A8ABC0-4018-4EB5-B5C2-B63DE083EB7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85832D-399D-45D0-8BC3-867BD27FD9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033626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3C06520-D6F5-414C-82FC-B4F086B9DCA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10F9FF-38FB-43F5-BE6C-59F2C43DB8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095325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>
            <a:extLst>
              <a:ext uri="{FF2B5EF4-FFF2-40B4-BE49-F238E27FC236}">
                <a16:creationId xmlns:a16="http://schemas.microsoft.com/office/drawing/2014/main" id="{A85E6EBB-8875-4CC7-A5C3-2FD5257D0F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50E274FD-939D-490B-9C19-AB5F9BD640D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48.emf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51.png"/><Relationship Id="rId7" Type="http://schemas.openxmlformats.org/officeDocument/2006/relationships/image" Target="../media/image43.emf"/><Relationship Id="rId12" Type="http://schemas.openxmlformats.org/officeDocument/2006/relationships/image" Target="../media/image45.emf"/><Relationship Id="rId17" Type="http://schemas.openxmlformats.org/officeDocument/2006/relationships/oleObject" Target="../embeddings/oleObject36.bin"/><Relationship Id="rId2" Type="http://schemas.openxmlformats.org/officeDocument/2006/relationships/video" Target="file:///D:\CAI\&#30005;&#23376;&#25945;&#26696;\&#30005;&#23376;&#25945;&#26696;\Avi\e0401s2.avi" TargetMode="External"/><Relationship Id="rId16" Type="http://schemas.openxmlformats.org/officeDocument/2006/relationships/image" Target="../media/image47.emf"/><Relationship Id="rId20" Type="http://schemas.openxmlformats.org/officeDocument/2006/relationships/image" Target="../media/image49.e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42.emf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44.emf"/><Relationship Id="rId19" Type="http://schemas.openxmlformats.org/officeDocument/2006/relationships/oleObject" Target="../embeddings/oleObject37.bin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59.emf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56.e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42.bin"/><Relationship Id="rId24" Type="http://schemas.openxmlformats.org/officeDocument/2006/relationships/image" Target="../media/image62.emf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48.bin"/><Relationship Id="rId10" Type="http://schemas.openxmlformats.org/officeDocument/2006/relationships/image" Target="../media/image55.e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52.e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57.emf"/><Relationship Id="rId2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67.emf"/><Relationship Id="rId18" Type="http://schemas.openxmlformats.org/officeDocument/2006/relationships/oleObject" Target="../embeddings/oleObject56.bin"/><Relationship Id="rId3" Type="http://schemas.openxmlformats.org/officeDocument/2006/relationships/oleObject" Target="../embeddings/oleObject49.bin"/><Relationship Id="rId21" Type="http://schemas.openxmlformats.org/officeDocument/2006/relationships/image" Target="../media/image71.emf"/><Relationship Id="rId7" Type="http://schemas.openxmlformats.org/officeDocument/2006/relationships/oleObject" Target="../embeddings/oleObject51.bin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69.emf"/><Relationship Id="rId25" Type="http://schemas.openxmlformats.org/officeDocument/2006/relationships/image" Target="../media/image73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4.emf"/><Relationship Id="rId11" Type="http://schemas.openxmlformats.org/officeDocument/2006/relationships/image" Target="../media/image66.emf"/><Relationship Id="rId24" Type="http://schemas.openxmlformats.org/officeDocument/2006/relationships/oleObject" Target="../embeddings/oleObject59.bin"/><Relationship Id="rId5" Type="http://schemas.openxmlformats.org/officeDocument/2006/relationships/oleObject" Target="../embeddings/oleObject50.bin"/><Relationship Id="rId15" Type="http://schemas.openxmlformats.org/officeDocument/2006/relationships/image" Target="../media/image68.emf"/><Relationship Id="rId23" Type="http://schemas.openxmlformats.org/officeDocument/2006/relationships/image" Target="../media/image72.e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70.emf"/><Relationship Id="rId4" Type="http://schemas.openxmlformats.org/officeDocument/2006/relationships/image" Target="../media/image63.emf"/><Relationship Id="rId9" Type="http://schemas.openxmlformats.org/officeDocument/2006/relationships/image" Target="../media/image74.gif"/><Relationship Id="rId14" Type="http://schemas.openxmlformats.org/officeDocument/2006/relationships/oleObject" Target="../embeddings/oleObject54.bin"/><Relationship Id="rId22" Type="http://schemas.openxmlformats.org/officeDocument/2006/relationships/oleObject" Target="../embeddings/oleObject5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78.emf"/><Relationship Id="rId4" Type="http://schemas.openxmlformats.org/officeDocument/2006/relationships/image" Target="../media/image75.emf"/><Relationship Id="rId9" Type="http://schemas.openxmlformats.org/officeDocument/2006/relationships/oleObject" Target="../embeddings/oleObject63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CAI\&#30005;&#23376;&#25945;&#26696;\&#30005;&#23376;&#25945;&#26696;\Avi\E092b2.avi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4.emf"/><Relationship Id="rId18" Type="http://schemas.openxmlformats.org/officeDocument/2006/relationships/oleObject" Target="../embeddings/oleObject71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8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0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1.emf"/><Relationship Id="rId11" Type="http://schemas.openxmlformats.org/officeDocument/2006/relationships/image" Target="../media/image79.gif"/><Relationship Id="rId5" Type="http://schemas.openxmlformats.org/officeDocument/2006/relationships/oleObject" Target="../embeddings/oleObject65.bin"/><Relationship Id="rId15" Type="http://schemas.openxmlformats.org/officeDocument/2006/relationships/image" Target="../media/image85.emf"/><Relationship Id="rId10" Type="http://schemas.openxmlformats.org/officeDocument/2006/relationships/image" Target="../media/image83.emf"/><Relationship Id="rId19" Type="http://schemas.openxmlformats.org/officeDocument/2006/relationships/image" Target="../media/image87.emf"/><Relationship Id="rId4" Type="http://schemas.openxmlformats.org/officeDocument/2006/relationships/image" Target="../media/image80.emf"/><Relationship Id="rId9" Type="http://schemas.openxmlformats.org/officeDocument/2006/relationships/oleObject" Target="../embeddings/oleObject67.bin"/><Relationship Id="rId14" Type="http://schemas.openxmlformats.org/officeDocument/2006/relationships/oleObject" Target="../embeddings/oleObject6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8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oleObject" Target="../embeddings/oleObject79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9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1.e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93.e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9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10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2.e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04.emf"/><Relationship Id="rId4" Type="http://schemas.openxmlformats.org/officeDocument/2006/relationships/image" Target="../media/image101.emf"/><Relationship Id="rId9" Type="http://schemas.openxmlformats.org/officeDocument/2006/relationships/oleObject" Target="../embeddings/oleObject8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9.emf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111.emf"/><Relationship Id="rId4" Type="http://schemas.openxmlformats.org/officeDocument/2006/relationships/image" Target="../media/image108.emf"/><Relationship Id="rId9" Type="http://schemas.openxmlformats.org/officeDocument/2006/relationships/oleObject" Target="../embeddings/oleObject8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12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18.emf"/><Relationship Id="rId4" Type="http://schemas.openxmlformats.org/officeDocument/2006/relationships/image" Target="../media/image115.emf"/><Relationship Id="rId9" Type="http://schemas.openxmlformats.org/officeDocument/2006/relationships/oleObject" Target="../embeddings/oleObject9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D:\CAI\&#30005;&#23376;&#25945;&#26696;\&#30005;&#23376;&#25945;&#26696;\Avi\E092b2.avi" TargetMode="Externa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33.e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30.emf"/><Relationship Id="rId17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2.emf"/><Relationship Id="rId20" Type="http://schemas.openxmlformats.org/officeDocument/2006/relationships/image" Target="../media/image134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7.e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129.e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3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6.e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38.e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108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147.emf"/><Relationship Id="rId3" Type="http://schemas.openxmlformats.org/officeDocument/2006/relationships/oleObject" Target="../embeddings/oleObject110.bin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44.emf"/><Relationship Id="rId17" Type="http://schemas.openxmlformats.org/officeDocument/2006/relationships/oleObject" Target="../embeddings/oleObject1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6.emf"/><Relationship Id="rId20" Type="http://schemas.openxmlformats.org/officeDocument/2006/relationships/image" Target="../media/image148.e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1.e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150.e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10" Type="http://schemas.openxmlformats.org/officeDocument/2006/relationships/image" Target="../media/image143.emf"/><Relationship Id="rId19" Type="http://schemas.openxmlformats.org/officeDocument/2006/relationships/oleObject" Target="../embeddings/oleObject118.bin"/><Relationship Id="rId4" Type="http://schemas.openxmlformats.org/officeDocument/2006/relationships/image" Target="../media/image140.e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45.emf"/><Relationship Id="rId22" Type="http://schemas.openxmlformats.org/officeDocument/2006/relationships/image" Target="../media/image14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13" Type="http://schemas.openxmlformats.org/officeDocument/2006/relationships/oleObject" Target="../embeddings/oleObject126.bin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5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52.e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54.emf"/><Relationship Id="rId4" Type="http://schemas.openxmlformats.org/officeDocument/2006/relationships/image" Target="../media/image151.emf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156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164.emf"/><Relationship Id="rId3" Type="http://schemas.openxmlformats.org/officeDocument/2006/relationships/oleObject" Target="../embeddings/oleObject127.bin"/><Relationship Id="rId21" Type="http://schemas.openxmlformats.org/officeDocument/2006/relationships/oleObject" Target="../embeddings/oleObject136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61.emf"/><Relationship Id="rId17" Type="http://schemas.openxmlformats.org/officeDocument/2006/relationships/oleObject" Target="../embeddings/oleObject1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3.emf"/><Relationship Id="rId20" Type="http://schemas.openxmlformats.org/officeDocument/2006/relationships/image" Target="../media/image165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58.w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10" Type="http://schemas.openxmlformats.org/officeDocument/2006/relationships/image" Target="../media/image160.wmf"/><Relationship Id="rId19" Type="http://schemas.openxmlformats.org/officeDocument/2006/relationships/oleObject" Target="../embeddings/oleObject135.bin"/><Relationship Id="rId4" Type="http://schemas.openxmlformats.org/officeDocument/2006/relationships/image" Target="../media/image157.e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62.wmf"/><Relationship Id="rId22" Type="http://schemas.openxmlformats.org/officeDocument/2006/relationships/image" Target="../media/image16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oleObject" Target="../embeddings/oleObject142.bin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12" Type="http://schemas.openxmlformats.org/officeDocument/2006/relationships/image" Target="../media/image17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3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8.emf"/><Relationship Id="rId11" Type="http://schemas.openxmlformats.org/officeDocument/2006/relationships/oleObject" Target="../embeddings/oleObject141.bin"/><Relationship Id="rId5" Type="http://schemas.openxmlformats.org/officeDocument/2006/relationships/oleObject" Target="../embeddings/oleObject138.bin"/><Relationship Id="rId15" Type="http://schemas.openxmlformats.org/officeDocument/2006/relationships/oleObject" Target="../embeddings/oleObject143.bin"/><Relationship Id="rId10" Type="http://schemas.openxmlformats.org/officeDocument/2006/relationships/image" Target="../media/image170.emf"/><Relationship Id="rId4" Type="http://schemas.openxmlformats.org/officeDocument/2006/relationships/image" Target="../media/image167.emf"/><Relationship Id="rId9" Type="http://schemas.openxmlformats.org/officeDocument/2006/relationships/oleObject" Target="../embeddings/oleObject140.bin"/><Relationship Id="rId14" Type="http://schemas.openxmlformats.org/officeDocument/2006/relationships/image" Target="../media/image17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13" Type="http://schemas.openxmlformats.org/officeDocument/2006/relationships/oleObject" Target="../embeddings/oleObject149.bin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7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0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75.emf"/><Relationship Id="rId11" Type="http://schemas.openxmlformats.org/officeDocument/2006/relationships/oleObject" Target="../embeddings/oleObject148.bin"/><Relationship Id="rId5" Type="http://schemas.openxmlformats.org/officeDocument/2006/relationships/oleObject" Target="../embeddings/oleObject145.bin"/><Relationship Id="rId15" Type="http://schemas.openxmlformats.org/officeDocument/2006/relationships/oleObject" Target="../embeddings/oleObject150.bin"/><Relationship Id="rId10" Type="http://schemas.openxmlformats.org/officeDocument/2006/relationships/image" Target="../media/image177.emf"/><Relationship Id="rId4" Type="http://schemas.openxmlformats.org/officeDocument/2006/relationships/image" Target="../media/image174.emf"/><Relationship Id="rId9" Type="http://schemas.openxmlformats.org/officeDocument/2006/relationships/oleObject" Target="../embeddings/oleObject147.bin"/><Relationship Id="rId14" Type="http://schemas.openxmlformats.org/officeDocument/2006/relationships/image" Target="../media/image179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13" Type="http://schemas.openxmlformats.org/officeDocument/2006/relationships/image" Target="../media/image185.emf"/><Relationship Id="rId3" Type="http://schemas.openxmlformats.org/officeDocument/2006/relationships/hyperlink" Target="htm&#29256;/jiaoan/ppt/PCAI/P04/CH01/BDAC/HTML/ZDHCPAI.HTML" TargetMode="External"/><Relationship Id="rId7" Type="http://schemas.openxmlformats.org/officeDocument/2006/relationships/image" Target="../media/image182.emf"/><Relationship Id="rId12" Type="http://schemas.openxmlformats.org/officeDocument/2006/relationships/oleObject" Target="../embeddings/oleObject155.bin"/><Relationship Id="rId17" Type="http://schemas.openxmlformats.org/officeDocument/2006/relationships/image" Target="../media/image18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7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52.bin"/><Relationship Id="rId11" Type="http://schemas.openxmlformats.org/officeDocument/2006/relationships/image" Target="../media/image184.emf"/><Relationship Id="rId5" Type="http://schemas.openxmlformats.org/officeDocument/2006/relationships/image" Target="../media/image181.emf"/><Relationship Id="rId15" Type="http://schemas.openxmlformats.org/officeDocument/2006/relationships/image" Target="../media/image186.emf"/><Relationship Id="rId10" Type="http://schemas.openxmlformats.org/officeDocument/2006/relationships/oleObject" Target="../embeddings/oleObject154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83.emf"/><Relationship Id="rId14" Type="http://schemas.openxmlformats.org/officeDocument/2006/relationships/oleObject" Target="../embeddings/oleObject156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89.emf"/><Relationship Id="rId5" Type="http://schemas.openxmlformats.org/officeDocument/2006/relationships/oleObject" Target="../embeddings/oleObject159.bin"/><Relationship Id="rId10" Type="http://schemas.openxmlformats.org/officeDocument/2006/relationships/image" Target="../media/image191.emf"/><Relationship Id="rId4" Type="http://schemas.openxmlformats.org/officeDocument/2006/relationships/image" Target="../media/image188.emf"/><Relationship Id="rId9" Type="http://schemas.openxmlformats.org/officeDocument/2006/relationships/oleObject" Target="../embeddings/oleObject16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93.e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19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6.bin"/><Relationship Id="rId13" Type="http://schemas.openxmlformats.org/officeDocument/2006/relationships/image" Target="../media/image198.emf"/><Relationship Id="rId3" Type="http://schemas.openxmlformats.org/officeDocument/2006/relationships/image" Target="../media/image200.png"/><Relationship Id="rId7" Type="http://schemas.openxmlformats.org/officeDocument/2006/relationships/image" Target="../media/image195.wmf"/><Relationship Id="rId12" Type="http://schemas.openxmlformats.org/officeDocument/2006/relationships/oleObject" Target="../embeddings/oleObject1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65.bin"/><Relationship Id="rId11" Type="http://schemas.openxmlformats.org/officeDocument/2006/relationships/image" Target="../media/image197.wmf"/><Relationship Id="rId5" Type="http://schemas.openxmlformats.org/officeDocument/2006/relationships/image" Target="../media/image194.emf"/><Relationship Id="rId15" Type="http://schemas.openxmlformats.org/officeDocument/2006/relationships/image" Target="../media/image199.emf"/><Relationship Id="rId10" Type="http://schemas.openxmlformats.org/officeDocument/2006/relationships/oleObject" Target="../embeddings/oleObject167.bin"/><Relationship Id="rId4" Type="http://schemas.openxmlformats.org/officeDocument/2006/relationships/oleObject" Target="../embeddings/oleObject164.bin"/><Relationship Id="rId9" Type="http://schemas.openxmlformats.org/officeDocument/2006/relationships/image" Target="../media/image196.wmf"/><Relationship Id="rId14" Type="http://schemas.openxmlformats.org/officeDocument/2006/relationships/oleObject" Target="../embeddings/oleObject16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2.bin"/><Relationship Id="rId3" Type="http://schemas.openxmlformats.org/officeDocument/2006/relationships/hyperlink" Target="htm&#29256;/jiaoan/ppt/PCAI/P04/CH01/BDAC/HTML/TPLZD1.HTML" TargetMode="External"/><Relationship Id="rId7" Type="http://schemas.openxmlformats.org/officeDocument/2006/relationships/image" Target="../media/image20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71.bin"/><Relationship Id="rId5" Type="http://schemas.openxmlformats.org/officeDocument/2006/relationships/image" Target="../media/image201.emf"/><Relationship Id="rId4" Type="http://schemas.openxmlformats.org/officeDocument/2006/relationships/oleObject" Target="../embeddings/oleObject170.bin"/><Relationship Id="rId9" Type="http://schemas.openxmlformats.org/officeDocument/2006/relationships/image" Target="../media/image203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oleObject" Target="../embeddings/oleObject178.bin"/><Relationship Id="rId18" Type="http://schemas.openxmlformats.org/officeDocument/2006/relationships/image" Target="../media/image211.e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12" Type="http://schemas.openxmlformats.org/officeDocument/2006/relationships/image" Target="../media/image208.emf"/><Relationship Id="rId17" Type="http://schemas.openxmlformats.org/officeDocument/2006/relationships/oleObject" Target="../embeddings/oleObject1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0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05.emf"/><Relationship Id="rId11" Type="http://schemas.openxmlformats.org/officeDocument/2006/relationships/oleObject" Target="../embeddings/oleObject177.bin"/><Relationship Id="rId5" Type="http://schemas.openxmlformats.org/officeDocument/2006/relationships/oleObject" Target="../embeddings/oleObject174.bin"/><Relationship Id="rId15" Type="http://schemas.openxmlformats.org/officeDocument/2006/relationships/oleObject" Target="../embeddings/oleObject179.bin"/><Relationship Id="rId10" Type="http://schemas.openxmlformats.org/officeDocument/2006/relationships/image" Target="../media/image207.emf"/><Relationship Id="rId4" Type="http://schemas.openxmlformats.org/officeDocument/2006/relationships/image" Target="../media/image204.emf"/><Relationship Id="rId9" Type="http://schemas.openxmlformats.org/officeDocument/2006/relationships/oleObject" Target="../embeddings/oleObject176.bin"/><Relationship Id="rId14" Type="http://schemas.openxmlformats.org/officeDocument/2006/relationships/image" Target="../media/image20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emf"/><Relationship Id="rId13" Type="http://schemas.openxmlformats.org/officeDocument/2006/relationships/oleObject" Target="../embeddings/oleObject186.bin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2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13.emf"/><Relationship Id="rId11" Type="http://schemas.openxmlformats.org/officeDocument/2006/relationships/oleObject" Target="../embeddings/oleObject185.bin"/><Relationship Id="rId5" Type="http://schemas.openxmlformats.org/officeDocument/2006/relationships/oleObject" Target="../embeddings/oleObject182.bin"/><Relationship Id="rId10" Type="http://schemas.openxmlformats.org/officeDocument/2006/relationships/image" Target="../media/image215.emf"/><Relationship Id="rId4" Type="http://schemas.openxmlformats.org/officeDocument/2006/relationships/image" Target="../media/image212.emf"/><Relationship Id="rId9" Type="http://schemas.openxmlformats.org/officeDocument/2006/relationships/oleObject" Target="../embeddings/oleObject184.bin"/><Relationship Id="rId14" Type="http://schemas.openxmlformats.org/officeDocument/2006/relationships/image" Target="../media/image217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emf"/><Relationship Id="rId13" Type="http://schemas.openxmlformats.org/officeDocument/2006/relationships/oleObject" Target="../embeddings/oleObject192.bin"/><Relationship Id="rId18" Type="http://schemas.openxmlformats.org/officeDocument/2006/relationships/image" Target="../media/image225.e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12" Type="http://schemas.openxmlformats.org/officeDocument/2006/relationships/image" Target="../media/image222.emf"/><Relationship Id="rId17" Type="http://schemas.openxmlformats.org/officeDocument/2006/relationships/oleObject" Target="../embeddings/oleObject19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4.emf"/><Relationship Id="rId20" Type="http://schemas.openxmlformats.org/officeDocument/2006/relationships/image" Target="../media/image226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19.emf"/><Relationship Id="rId11" Type="http://schemas.openxmlformats.org/officeDocument/2006/relationships/oleObject" Target="../embeddings/oleObject191.bin"/><Relationship Id="rId5" Type="http://schemas.openxmlformats.org/officeDocument/2006/relationships/oleObject" Target="../embeddings/oleObject188.bin"/><Relationship Id="rId15" Type="http://schemas.openxmlformats.org/officeDocument/2006/relationships/oleObject" Target="../embeddings/oleObject193.bin"/><Relationship Id="rId10" Type="http://schemas.openxmlformats.org/officeDocument/2006/relationships/image" Target="../media/image221.emf"/><Relationship Id="rId19" Type="http://schemas.openxmlformats.org/officeDocument/2006/relationships/oleObject" Target="../embeddings/oleObject195.bin"/><Relationship Id="rId4" Type="http://schemas.openxmlformats.org/officeDocument/2006/relationships/image" Target="../media/image218.emf"/><Relationship Id="rId9" Type="http://schemas.openxmlformats.org/officeDocument/2006/relationships/oleObject" Target="../embeddings/oleObject190.bin"/><Relationship Id="rId14" Type="http://schemas.openxmlformats.org/officeDocument/2006/relationships/image" Target="../media/image22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22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3" Type="http://schemas.openxmlformats.org/officeDocument/2006/relationships/hyperlink" Target="htm&#29256;/jiaoan/ppt/PCAI/P04/CH01/BDAC/HTML/BTPLZD2.HTML" TargetMode="External"/><Relationship Id="rId7" Type="http://schemas.openxmlformats.org/officeDocument/2006/relationships/image" Target="../media/image2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98.bin"/><Relationship Id="rId5" Type="http://schemas.openxmlformats.org/officeDocument/2006/relationships/image" Target="../media/image228.e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23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13" Type="http://schemas.openxmlformats.org/officeDocument/2006/relationships/oleObject" Target="../embeddings/oleObject205.bin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12" Type="http://schemas.openxmlformats.org/officeDocument/2006/relationships/image" Target="../media/image23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7.e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32.emf"/><Relationship Id="rId11" Type="http://schemas.openxmlformats.org/officeDocument/2006/relationships/oleObject" Target="../embeddings/oleObject204.bin"/><Relationship Id="rId5" Type="http://schemas.openxmlformats.org/officeDocument/2006/relationships/oleObject" Target="../embeddings/oleObject201.bin"/><Relationship Id="rId15" Type="http://schemas.openxmlformats.org/officeDocument/2006/relationships/oleObject" Target="../embeddings/oleObject206.bin"/><Relationship Id="rId10" Type="http://schemas.openxmlformats.org/officeDocument/2006/relationships/image" Target="../media/image234.emf"/><Relationship Id="rId4" Type="http://schemas.openxmlformats.org/officeDocument/2006/relationships/image" Target="../media/image231.emf"/><Relationship Id="rId9" Type="http://schemas.openxmlformats.org/officeDocument/2006/relationships/oleObject" Target="../embeddings/oleObject203.bin"/><Relationship Id="rId14" Type="http://schemas.openxmlformats.org/officeDocument/2006/relationships/image" Target="../media/image23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oleObject" Target="../embeddings/oleObject212.bin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12" Type="http://schemas.openxmlformats.org/officeDocument/2006/relationships/image" Target="../media/image2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39.emf"/><Relationship Id="rId11" Type="http://schemas.openxmlformats.org/officeDocument/2006/relationships/oleObject" Target="../embeddings/oleObject211.bin"/><Relationship Id="rId5" Type="http://schemas.openxmlformats.org/officeDocument/2006/relationships/oleObject" Target="../embeddings/oleObject208.bin"/><Relationship Id="rId10" Type="http://schemas.openxmlformats.org/officeDocument/2006/relationships/image" Target="../media/image241.emf"/><Relationship Id="rId4" Type="http://schemas.openxmlformats.org/officeDocument/2006/relationships/image" Target="../media/image238.emf"/><Relationship Id="rId9" Type="http://schemas.openxmlformats.org/officeDocument/2006/relationships/oleObject" Target="../embeddings/oleObject210.bin"/><Relationship Id="rId14" Type="http://schemas.openxmlformats.org/officeDocument/2006/relationships/image" Target="../media/image243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e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45.e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244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emf"/><Relationship Id="rId13" Type="http://schemas.openxmlformats.org/officeDocument/2006/relationships/oleObject" Target="../embeddings/oleObject221.bin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25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48.e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0" Type="http://schemas.openxmlformats.org/officeDocument/2006/relationships/image" Target="../media/image250.emf"/><Relationship Id="rId4" Type="http://schemas.openxmlformats.org/officeDocument/2006/relationships/image" Target="../media/image247.e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25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oleObject" Target="../embeddings/oleObject222.bin"/><Relationship Id="rId7" Type="http://schemas.openxmlformats.org/officeDocument/2006/relationships/oleObject" Target="../embeddings/oleObject2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54.emf"/><Relationship Id="rId5" Type="http://schemas.openxmlformats.org/officeDocument/2006/relationships/oleObject" Target="../embeddings/oleObject223.bin"/><Relationship Id="rId4" Type="http://schemas.openxmlformats.org/officeDocument/2006/relationships/image" Target="../media/image25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emf"/><Relationship Id="rId3" Type="http://schemas.openxmlformats.org/officeDocument/2006/relationships/oleObject" Target="../embeddings/oleObject225.bin"/><Relationship Id="rId7" Type="http://schemas.openxmlformats.org/officeDocument/2006/relationships/oleObject" Target="../embeddings/oleObject2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57.emf"/><Relationship Id="rId5" Type="http://schemas.openxmlformats.org/officeDocument/2006/relationships/oleObject" Target="../embeddings/oleObject226.bin"/><Relationship Id="rId10" Type="http://schemas.openxmlformats.org/officeDocument/2006/relationships/image" Target="../media/image259.emf"/><Relationship Id="rId4" Type="http://schemas.openxmlformats.org/officeDocument/2006/relationships/image" Target="../media/image256.emf"/><Relationship Id="rId9" Type="http://schemas.openxmlformats.org/officeDocument/2006/relationships/oleObject" Target="../embeddings/oleObject228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emf"/><Relationship Id="rId3" Type="http://schemas.openxmlformats.org/officeDocument/2006/relationships/oleObject" Target="../embeddings/oleObject229.bin"/><Relationship Id="rId7" Type="http://schemas.openxmlformats.org/officeDocument/2006/relationships/oleObject" Target="../embeddings/oleObject2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61.emf"/><Relationship Id="rId5" Type="http://schemas.openxmlformats.org/officeDocument/2006/relationships/oleObject" Target="../embeddings/oleObject230.bin"/><Relationship Id="rId10" Type="http://schemas.openxmlformats.org/officeDocument/2006/relationships/image" Target="../media/image263.emf"/><Relationship Id="rId4" Type="http://schemas.openxmlformats.org/officeDocument/2006/relationships/image" Target="../media/image260.emf"/><Relationship Id="rId9" Type="http://schemas.openxmlformats.org/officeDocument/2006/relationships/oleObject" Target="../embeddings/oleObject232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oleObject" Target="../embeddings/oleObject24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2.e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4.e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6">
            <a:extLst>
              <a:ext uri="{FF2B5EF4-FFF2-40B4-BE49-F238E27FC236}">
                <a16:creationId xmlns:a16="http://schemas.microsoft.com/office/drawing/2014/main" id="{9413E680-7012-40BB-B3F7-C6004B565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333375"/>
            <a:ext cx="3810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kumimoji="0" lang="en-US" altLang="zh-CN" sz="48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480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 七 章</a:t>
            </a:r>
          </a:p>
        </p:txBody>
      </p:sp>
      <p:sp>
        <p:nvSpPr>
          <p:cNvPr id="2051" name="Text Box 7">
            <a:extLst>
              <a:ext uri="{FF2B5EF4-FFF2-40B4-BE49-F238E27FC236}">
                <a16:creationId xmlns:a16="http://schemas.microsoft.com/office/drawing/2014/main" id="{4900CBA7-3831-443A-8580-4BA4400BA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1412875"/>
            <a:ext cx="6769100" cy="13239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kumimoji="0" lang="en-US" altLang="zh-CN" sz="8000">
                <a:latin typeface="隶书" pitchFamily="49" charset="-122"/>
                <a:ea typeface="隶书" pitchFamily="49" charset="-122"/>
              </a:rPr>
              <a:t>  </a:t>
            </a:r>
            <a:endParaRPr kumimoji="0" lang="zh-CN" altLang="en-US" sz="800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052" name="Rectangle 8">
            <a:extLst>
              <a:ext uri="{FF2B5EF4-FFF2-40B4-BE49-F238E27FC236}">
                <a16:creationId xmlns:a16="http://schemas.microsoft.com/office/drawing/2014/main" id="{FDDD5051-1843-48A2-B50D-3D98EFB459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1503363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zh-CN" altLang="en-US" sz="5400" b="1">
                <a:solidFill>
                  <a:srgbClr val="FF0000"/>
                </a:solidFill>
              </a:rPr>
              <a:t>机械振动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  <p:sp>
        <p:nvSpPr>
          <p:cNvPr id="2053" name="TextBox 1">
            <a:extLst>
              <a:ext uri="{FF2B5EF4-FFF2-40B4-BE49-F238E27FC236}">
                <a16:creationId xmlns:a16="http://schemas.microsoft.com/office/drawing/2014/main" id="{3F0D419A-AFA4-4D14-B90B-D942586D1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2921000"/>
            <a:ext cx="43402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zh-CN" altLang="en-US" sz="3200"/>
              <a:t>简谐振动</a:t>
            </a:r>
            <a:endParaRPr lang="en-US" altLang="zh-CN" sz="3200"/>
          </a:p>
          <a:p>
            <a:pPr eaLnBrk="1" hangingPunct="1">
              <a:buFontTx/>
              <a:buAutoNum type="arabicPeriod"/>
            </a:pPr>
            <a:r>
              <a:rPr lang="zh-CN" altLang="en-US" sz="3200"/>
              <a:t>谐振动的合成</a:t>
            </a:r>
            <a:endParaRPr lang="en-US" altLang="zh-CN" sz="3200"/>
          </a:p>
          <a:p>
            <a:pPr eaLnBrk="1" hangingPunct="1">
              <a:buFontTx/>
              <a:buAutoNum type="arabicPeriod"/>
            </a:pPr>
            <a:r>
              <a:rPr lang="zh-CN" altLang="en-US" sz="3200"/>
              <a:t>阻尼振动和受迫振动</a:t>
            </a:r>
          </a:p>
        </p:txBody>
      </p:sp>
    </p:spTree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Text Box 4">
            <a:extLst>
              <a:ext uri="{FF2B5EF4-FFF2-40B4-BE49-F238E27FC236}">
                <a16:creationId xmlns:a16="http://schemas.microsoft.com/office/drawing/2014/main" id="{48BB3286-E160-4BD4-BAB1-AF1E84327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33375"/>
            <a:ext cx="6553200" cy="498475"/>
          </a:xfrm>
          <a:prstGeom prst="rect">
            <a:avLst/>
          </a:prstGeom>
          <a:noFill/>
          <a:ln w="9525">
            <a:solidFill>
              <a:srgbClr val="FFFFFF">
                <a:alpha val="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600">
                <a:solidFill>
                  <a:srgbClr val="000080"/>
                </a:solidFill>
                <a:latin typeface="Arial" panose="020B0604020202020204" pitchFamily="34" charset="0"/>
              </a:rPr>
              <a:t>三、简谐振动的速度、加速度</a:t>
            </a:r>
          </a:p>
        </p:txBody>
      </p:sp>
      <p:grpSp>
        <p:nvGrpSpPr>
          <p:cNvPr id="174085" name="Group 5">
            <a:extLst>
              <a:ext uri="{FF2B5EF4-FFF2-40B4-BE49-F238E27FC236}">
                <a16:creationId xmlns:a16="http://schemas.microsoft.com/office/drawing/2014/main" id="{4D474CEC-10BF-48C1-B78E-AD7986ACF135}"/>
              </a:ext>
            </a:extLst>
          </p:cNvPr>
          <p:cNvGrpSpPr>
            <a:grpSpLocks/>
          </p:cNvGrpSpPr>
          <p:nvPr/>
        </p:nvGrpSpPr>
        <p:grpSpPr bwMode="auto">
          <a:xfrm>
            <a:off x="1403350" y="979488"/>
            <a:ext cx="6872288" cy="2520950"/>
            <a:chOff x="930" y="2069"/>
            <a:chExt cx="4329" cy="1588"/>
          </a:xfrm>
        </p:grpSpPr>
        <p:sp>
          <p:nvSpPr>
            <p:cNvPr id="11292" name="Line 6">
              <a:extLst>
                <a:ext uri="{FF2B5EF4-FFF2-40B4-BE49-F238E27FC236}">
                  <a16:creationId xmlns:a16="http://schemas.microsoft.com/office/drawing/2014/main" id="{8A8422DE-D0CE-4599-B8F8-A4455B0B2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4" y="3022"/>
              <a:ext cx="3899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Line 7">
              <a:extLst>
                <a:ext uri="{FF2B5EF4-FFF2-40B4-BE49-F238E27FC236}">
                  <a16:creationId xmlns:a16="http://schemas.microsoft.com/office/drawing/2014/main" id="{C750235D-7AE0-4B0D-8DD7-A8F14E6D4A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4" y="2404"/>
              <a:ext cx="0" cy="1253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Text Box 8">
              <a:extLst>
                <a:ext uri="{FF2B5EF4-FFF2-40B4-BE49-F238E27FC236}">
                  <a16:creationId xmlns:a16="http://schemas.microsoft.com/office/drawing/2014/main" id="{2012D44E-E44F-4980-BF09-E27A77947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7" y="2993"/>
              <a:ext cx="18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30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11295" name="Text Box 9">
              <a:extLst>
                <a:ext uri="{FF2B5EF4-FFF2-40B4-BE49-F238E27FC236}">
                  <a16:creationId xmlns:a16="http://schemas.microsoft.com/office/drawing/2014/main" id="{5AFA3EB7-91A9-4199-9576-1DC3BB068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" y="2894"/>
              <a:ext cx="27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700" i="1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11296" name="Text Box 10">
              <a:extLst>
                <a:ext uri="{FF2B5EF4-FFF2-40B4-BE49-F238E27FC236}">
                  <a16:creationId xmlns:a16="http://schemas.microsoft.com/office/drawing/2014/main" id="{F3A06EB3-70BD-44A4-B10F-A0776F8CA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" y="2069"/>
              <a:ext cx="927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3000" i="1">
                  <a:solidFill>
                    <a:schemeClr val="tx1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1500" i="1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3000" i="1">
                  <a:solidFill>
                    <a:schemeClr val="tx1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1500" i="1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3000" i="1">
                  <a:solidFill>
                    <a:schemeClr val="tx1"/>
                  </a:solidFill>
                  <a:ea typeface="宋体" panose="02010600030101010101" pitchFamily="2" charset="-122"/>
                </a:rPr>
                <a:t>v</a:t>
              </a:r>
              <a:r>
                <a:rPr lang="en-US" altLang="zh-CN" sz="1500" i="1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3000" i="1">
                  <a:solidFill>
                    <a:schemeClr val="tx1"/>
                  </a:solidFill>
                  <a:ea typeface="宋体" panose="02010600030101010101" pitchFamily="2" charset="-122"/>
                </a:rPr>
                <a:t>/a    </a:t>
              </a:r>
            </a:p>
          </p:txBody>
        </p:sp>
      </p:grpSp>
      <p:grpSp>
        <p:nvGrpSpPr>
          <p:cNvPr id="174091" name="Group 11">
            <a:extLst>
              <a:ext uri="{FF2B5EF4-FFF2-40B4-BE49-F238E27FC236}">
                <a16:creationId xmlns:a16="http://schemas.microsoft.com/office/drawing/2014/main" id="{FEB5AD32-4C57-488C-ABBC-6054A8A7EEBC}"/>
              </a:ext>
            </a:extLst>
          </p:cNvPr>
          <p:cNvGrpSpPr>
            <a:grpSpLocks/>
          </p:cNvGrpSpPr>
          <p:nvPr/>
        </p:nvGrpSpPr>
        <p:grpSpPr bwMode="auto">
          <a:xfrm>
            <a:off x="1933575" y="1157288"/>
            <a:ext cx="5627688" cy="2127250"/>
            <a:chOff x="1380" y="134"/>
            <a:chExt cx="3545" cy="1447"/>
          </a:xfrm>
        </p:grpSpPr>
        <p:sp>
          <p:nvSpPr>
            <p:cNvPr id="11290" name="Freeform 12">
              <a:extLst>
                <a:ext uri="{FF2B5EF4-FFF2-40B4-BE49-F238E27FC236}">
                  <a16:creationId xmlns:a16="http://schemas.microsoft.com/office/drawing/2014/main" id="{039E2382-08C3-4833-A242-AC424582D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" y="389"/>
              <a:ext cx="3545" cy="1192"/>
            </a:xfrm>
            <a:custGeom>
              <a:avLst/>
              <a:gdLst>
                <a:gd name="T0" fmla="*/ 0 w 4189"/>
                <a:gd name="T1" fmla="*/ 21 h 1871"/>
                <a:gd name="T2" fmla="*/ 93 w 4189"/>
                <a:gd name="T3" fmla="*/ 32 h 1871"/>
                <a:gd name="T4" fmla="*/ 195 w 4189"/>
                <a:gd name="T5" fmla="*/ 17 h 1871"/>
                <a:gd name="T6" fmla="*/ 303 w 4189"/>
                <a:gd name="T7" fmla="*/ 1 h 1871"/>
                <a:gd name="T8" fmla="*/ 411 w 4189"/>
                <a:gd name="T9" fmla="*/ 16 h 1871"/>
                <a:gd name="T10" fmla="*/ 526 w 4189"/>
                <a:gd name="T11" fmla="*/ 32 h 1871"/>
                <a:gd name="T12" fmla="*/ 632 w 4189"/>
                <a:gd name="T13" fmla="*/ 16 h 1871"/>
                <a:gd name="T14" fmla="*/ 740 w 4189"/>
                <a:gd name="T15" fmla="*/ 1 h 1871"/>
                <a:gd name="T16" fmla="*/ 854 w 4189"/>
                <a:gd name="T17" fmla="*/ 16 h 1871"/>
                <a:gd name="T18" fmla="*/ 903 w 4189"/>
                <a:gd name="T19" fmla="*/ 25 h 1871"/>
                <a:gd name="T20" fmla="*/ 933 w 4189"/>
                <a:gd name="T21" fmla="*/ 30 h 18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89" h="1871">
                  <a:moveTo>
                    <a:pt x="0" y="1207"/>
                  </a:moveTo>
                  <a:cubicBezTo>
                    <a:pt x="70" y="1311"/>
                    <a:pt x="273" y="1871"/>
                    <a:pt x="419" y="1829"/>
                  </a:cubicBezTo>
                  <a:cubicBezTo>
                    <a:pt x="565" y="1788"/>
                    <a:pt x="720" y="1259"/>
                    <a:pt x="877" y="955"/>
                  </a:cubicBezTo>
                  <a:cubicBezTo>
                    <a:pt x="1034" y="650"/>
                    <a:pt x="1200" y="6"/>
                    <a:pt x="1361" y="3"/>
                  </a:cubicBezTo>
                  <a:cubicBezTo>
                    <a:pt x="1522" y="0"/>
                    <a:pt x="1679" y="632"/>
                    <a:pt x="1846" y="935"/>
                  </a:cubicBezTo>
                  <a:cubicBezTo>
                    <a:pt x="2013" y="1238"/>
                    <a:pt x="2199" y="1822"/>
                    <a:pt x="2365" y="1822"/>
                  </a:cubicBezTo>
                  <a:cubicBezTo>
                    <a:pt x="2531" y="1822"/>
                    <a:pt x="2680" y="1238"/>
                    <a:pt x="2840" y="935"/>
                  </a:cubicBezTo>
                  <a:cubicBezTo>
                    <a:pt x="3000" y="632"/>
                    <a:pt x="3159" y="3"/>
                    <a:pt x="3325" y="3"/>
                  </a:cubicBezTo>
                  <a:cubicBezTo>
                    <a:pt x="3491" y="3"/>
                    <a:pt x="3713" y="693"/>
                    <a:pt x="3835" y="935"/>
                  </a:cubicBezTo>
                  <a:cubicBezTo>
                    <a:pt x="3957" y="1178"/>
                    <a:pt x="3999" y="1330"/>
                    <a:pt x="4058" y="1460"/>
                  </a:cubicBezTo>
                  <a:cubicBezTo>
                    <a:pt x="4117" y="1589"/>
                    <a:pt x="4162" y="1660"/>
                    <a:pt x="4189" y="1714"/>
                  </a:cubicBezTo>
                </a:path>
              </a:pathLst>
            </a:custGeom>
            <a:noFill/>
            <a:ln w="28575" cap="flat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Text Box 13">
              <a:extLst>
                <a:ext uri="{FF2B5EF4-FFF2-40B4-BE49-F238E27FC236}">
                  <a16:creationId xmlns:a16="http://schemas.microsoft.com/office/drawing/2014/main" id="{E1369902-187B-4D21-8C2D-644D10181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6" y="134"/>
              <a:ext cx="252" cy="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3400" i="1">
                  <a:solidFill>
                    <a:srgbClr val="008000"/>
                  </a:solidFill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174094" name="Group 14">
            <a:extLst>
              <a:ext uri="{FF2B5EF4-FFF2-40B4-BE49-F238E27FC236}">
                <a16:creationId xmlns:a16="http://schemas.microsoft.com/office/drawing/2014/main" id="{3EDB2E6E-7315-4A18-808A-30F2333674F8}"/>
              </a:ext>
            </a:extLst>
          </p:cNvPr>
          <p:cNvGrpSpPr>
            <a:grpSpLocks/>
          </p:cNvGrpSpPr>
          <p:nvPr/>
        </p:nvGrpSpPr>
        <p:grpSpPr bwMode="auto">
          <a:xfrm>
            <a:off x="1958975" y="1222375"/>
            <a:ext cx="5626100" cy="1965325"/>
            <a:chOff x="1135" y="1995"/>
            <a:chExt cx="3544" cy="1238"/>
          </a:xfrm>
        </p:grpSpPr>
        <p:sp>
          <p:nvSpPr>
            <p:cNvPr id="11286" name="Freeform 15">
              <a:extLst>
                <a:ext uri="{FF2B5EF4-FFF2-40B4-BE49-F238E27FC236}">
                  <a16:creationId xmlns:a16="http://schemas.microsoft.com/office/drawing/2014/main" id="{2008E82D-1BC6-4C41-95DB-F867D9D6D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" y="2299"/>
              <a:ext cx="3544" cy="934"/>
            </a:xfrm>
            <a:custGeom>
              <a:avLst/>
              <a:gdLst>
                <a:gd name="T0" fmla="*/ 0 w 4189"/>
                <a:gd name="T1" fmla="*/ 15 h 1281"/>
                <a:gd name="T2" fmla="*/ 85 w 4189"/>
                <a:gd name="T3" fmla="*/ 41 h 1281"/>
                <a:gd name="T4" fmla="*/ 189 w 4189"/>
                <a:gd name="T5" fmla="*/ 74 h 1281"/>
                <a:gd name="T6" fmla="*/ 287 w 4189"/>
                <a:gd name="T7" fmla="*/ 41 h 1281"/>
                <a:gd name="T8" fmla="*/ 398 w 4189"/>
                <a:gd name="T9" fmla="*/ 3 h 1281"/>
                <a:gd name="T10" fmla="*/ 502 w 4189"/>
                <a:gd name="T11" fmla="*/ 41 h 1281"/>
                <a:gd name="T12" fmla="*/ 625 w 4189"/>
                <a:gd name="T13" fmla="*/ 74 h 1281"/>
                <a:gd name="T14" fmla="*/ 723 w 4189"/>
                <a:gd name="T15" fmla="*/ 41 h 1281"/>
                <a:gd name="T16" fmla="*/ 839 w 4189"/>
                <a:gd name="T17" fmla="*/ 1 h 1281"/>
                <a:gd name="T18" fmla="*/ 930 w 4189"/>
                <a:gd name="T19" fmla="*/ 32 h 12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89" h="1281">
                  <a:moveTo>
                    <a:pt x="0" y="247"/>
                  </a:moveTo>
                  <a:cubicBezTo>
                    <a:pt x="63" y="323"/>
                    <a:pt x="237" y="533"/>
                    <a:pt x="379" y="705"/>
                  </a:cubicBezTo>
                  <a:cubicBezTo>
                    <a:pt x="521" y="877"/>
                    <a:pt x="699" y="1281"/>
                    <a:pt x="851" y="1281"/>
                  </a:cubicBezTo>
                  <a:cubicBezTo>
                    <a:pt x="1003" y="1281"/>
                    <a:pt x="1134" y="913"/>
                    <a:pt x="1291" y="708"/>
                  </a:cubicBezTo>
                  <a:cubicBezTo>
                    <a:pt x="1448" y="503"/>
                    <a:pt x="1632" y="53"/>
                    <a:pt x="1793" y="51"/>
                  </a:cubicBezTo>
                  <a:cubicBezTo>
                    <a:pt x="1954" y="49"/>
                    <a:pt x="2090" y="490"/>
                    <a:pt x="2260" y="695"/>
                  </a:cubicBezTo>
                  <a:cubicBezTo>
                    <a:pt x="2430" y="900"/>
                    <a:pt x="2648" y="1281"/>
                    <a:pt x="2814" y="1281"/>
                  </a:cubicBezTo>
                  <a:cubicBezTo>
                    <a:pt x="2980" y="1281"/>
                    <a:pt x="3093" y="904"/>
                    <a:pt x="3254" y="695"/>
                  </a:cubicBezTo>
                  <a:cubicBezTo>
                    <a:pt x="3415" y="486"/>
                    <a:pt x="3627" y="48"/>
                    <a:pt x="3783" y="24"/>
                  </a:cubicBezTo>
                  <a:cubicBezTo>
                    <a:pt x="3939" y="0"/>
                    <a:pt x="4105" y="439"/>
                    <a:pt x="4189" y="548"/>
                  </a:cubicBez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Line 16">
              <a:extLst>
                <a:ext uri="{FF2B5EF4-FFF2-40B4-BE49-F238E27FC236}">
                  <a16:creationId xmlns:a16="http://schemas.microsoft.com/office/drawing/2014/main" id="{291E32FC-60CD-4678-81EF-4D0CD9CE7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" y="1995"/>
              <a:ext cx="0" cy="24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Line 17">
              <a:extLst>
                <a:ext uri="{FF2B5EF4-FFF2-40B4-BE49-F238E27FC236}">
                  <a16:creationId xmlns:a16="http://schemas.microsoft.com/office/drawing/2014/main" id="{96D1931D-C72B-49E5-898A-F41057413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" y="1995"/>
              <a:ext cx="0" cy="24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Text Box 18">
              <a:extLst>
                <a:ext uri="{FF2B5EF4-FFF2-40B4-BE49-F238E27FC236}">
                  <a16:creationId xmlns:a16="http://schemas.microsoft.com/office/drawing/2014/main" id="{9DE484CE-50AC-4FD3-8C8B-1F4721DCF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1" y="2086"/>
              <a:ext cx="237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3400" i="1">
                  <a:solidFill>
                    <a:schemeClr val="accent2"/>
                  </a:solidFill>
                  <a:ea typeface="宋体" panose="02010600030101010101" pitchFamily="2" charset="-122"/>
                </a:rPr>
                <a:t>v</a:t>
              </a:r>
            </a:p>
          </p:txBody>
        </p:sp>
      </p:grpSp>
      <p:grpSp>
        <p:nvGrpSpPr>
          <p:cNvPr id="174099" name="Group 19">
            <a:extLst>
              <a:ext uri="{FF2B5EF4-FFF2-40B4-BE49-F238E27FC236}">
                <a16:creationId xmlns:a16="http://schemas.microsoft.com/office/drawing/2014/main" id="{6B84DFB3-9116-4C2D-B96B-B6A2FB736E64}"/>
              </a:ext>
            </a:extLst>
          </p:cNvPr>
          <p:cNvGrpSpPr>
            <a:grpSpLocks/>
          </p:cNvGrpSpPr>
          <p:nvPr/>
        </p:nvGrpSpPr>
        <p:grpSpPr bwMode="auto">
          <a:xfrm>
            <a:off x="1933575" y="1511300"/>
            <a:ext cx="5627688" cy="1452563"/>
            <a:chOff x="1380" y="2614"/>
            <a:chExt cx="3545" cy="915"/>
          </a:xfrm>
        </p:grpSpPr>
        <p:sp>
          <p:nvSpPr>
            <p:cNvPr id="11283" name="Freeform 20">
              <a:extLst>
                <a:ext uri="{FF2B5EF4-FFF2-40B4-BE49-F238E27FC236}">
                  <a16:creationId xmlns:a16="http://schemas.microsoft.com/office/drawing/2014/main" id="{6E08E871-ECEB-4B30-8585-70C94BA47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" y="2875"/>
              <a:ext cx="3545" cy="654"/>
            </a:xfrm>
            <a:custGeom>
              <a:avLst/>
              <a:gdLst>
                <a:gd name="T0" fmla="*/ 0 w 4189"/>
                <a:gd name="T1" fmla="*/ 2 h 1260"/>
                <a:gd name="T2" fmla="*/ 93 w 4189"/>
                <a:gd name="T3" fmla="*/ 1 h 1260"/>
                <a:gd name="T4" fmla="*/ 195 w 4189"/>
                <a:gd name="T5" fmla="*/ 2 h 1260"/>
                <a:gd name="T6" fmla="*/ 303 w 4189"/>
                <a:gd name="T7" fmla="*/ 3 h 1260"/>
                <a:gd name="T8" fmla="*/ 411 w 4189"/>
                <a:gd name="T9" fmla="*/ 2 h 1260"/>
                <a:gd name="T10" fmla="*/ 522 w 4189"/>
                <a:gd name="T11" fmla="*/ 1 h 1260"/>
                <a:gd name="T12" fmla="*/ 632 w 4189"/>
                <a:gd name="T13" fmla="*/ 2 h 1260"/>
                <a:gd name="T14" fmla="*/ 740 w 4189"/>
                <a:gd name="T15" fmla="*/ 3 h 1260"/>
                <a:gd name="T16" fmla="*/ 854 w 4189"/>
                <a:gd name="T17" fmla="*/ 2 h 1260"/>
                <a:gd name="T18" fmla="*/ 903 w 4189"/>
                <a:gd name="T19" fmla="*/ 1 h 1260"/>
                <a:gd name="T20" fmla="*/ 933 w 4189"/>
                <a:gd name="T21" fmla="*/ 1 h 12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89" h="1260">
                  <a:moveTo>
                    <a:pt x="0" y="447"/>
                  </a:moveTo>
                  <a:cubicBezTo>
                    <a:pt x="70" y="377"/>
                    <a:pt x="273" y="0"/>
                    <a:pt x="419" y="28"/>
                  </a:cubicBezTo>
                  <a:cubicBezTo>
                    <a:pt x="565" y="56"/>
                    <a:pt x="720" y="412"/>
                    <a:pt x="877" y="617"/>
                  </a:cubicBezTo>
                  <a:cubicBezTo>
                    <a:pt x="1034" y="822"/>
                    <a:pt x="1200" y="1256"/>
                    <a:pt x="1361" y="1258"/>
                  </a:cubicBezTo>
                  <a:cubicBezTo>
                    <a:pt x="1522" y="1260"/>
                    <a:pt x="1682" y="835"/>
                    <a:pt x="1846" y="630"/>
                  </a:cubicBezTo>
                  <a:cubicBezTo>
                    <a:pt x="2010" y="425"/>
                    <a:pt x="2177" y="28"/>
                    <a:pt x="2343" y="28"/>
                  </a:cubicBezTo>
                  <a:cubicBezTo>
                    <a:pt x="2509" y="28"/>
                    <a:pt x="2676" y="425"/>
                    <a:pt x="2840" y="630"/>
                  </a:cubicBezTo>
                  <a:cubicBezTo>
                    <a:pt x="3004" y="835"/>
                    <a:pt x="3159" y="1258"/>
                    <a:pt x="3325" y="1258"/>
                  </a:cubicBezTo>
                  <a:cubicBezTo>
                    <a:pt x="3491" y="1258"/>
                    <a:pt x="3713" y="793"/>
                    <a:pt x="3835" y="630"/>
                  </a:cubicBezTo>
                  <a:cubicBezTo>
                    <a:pt x="3957" y="467"/>
                    <a:pt x="3999" y="364"/>
                    <a:pt x="4058" y="277"/>
                  </a:cubicBezTo>
                  <a:cubicBezTo>
                    <a:pt x="4117" y="190"/>
                    <a:pt x="4162" y="142"/>
                    <a:pt x="4189" y="106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Text Box 21">
              <a:extLst>
                <a:ext uri="{FF2B5EF4-FFF2-40B4-BE49-F238E27FC236}">
                  <a16:creationId xmlns:a16="http://schemas.microsoft.com/office/drawing/2014/main" id="{F93AE05B-B205-44DE-AF54-AFFB38429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7" y="2614"/>
              <a:ext cx="23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3400" i="1"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11285" name="Line 22">
              <a:extLst>
                <a:ext uri="{FF2B5EF4-FFF2-40B4-BE49-F238E27FC236}">
                  <a16:creationId xmlns:a16="http://schemas.microsoft.com/office/drawing/2014/main" id="{F5376703-2B90-4DB6-A87A-4D9A96B41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4" y="2875"/>
              <a:ext cx="0" cy="3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03" name="Line 23">
            <a:extLst>
              <a:ext uri="{FF2B5EF4-FFF2-40B4-BE49-F238E27FC236}">
                <a16:creationId xmlns:a16="http://schemas.microsoft.com/office/drawing/2014/main" id="{F8C9DBF0-32FB-4AB7-BE55-35D3FF239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1771650"/>
            <a:ext cx="0" cy="720725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04" name="Line 24">
            <a:extLst>
              <a:ext uri="{FF2B5EF4-FFF2-40B4-BE49-F238E27FC236}">
                <a16:creationId xmlns:a16="http://schemas.microsoft.com/office/drawing/2014/main" id="{4DE1B370-C118-4D53-A69B-9901571536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1738" y="1555750"/>
            <a:ext cx="0" cy="936625"/>
          </a:xfrm>
          <a:prstGeom prst="line">
            <a:avLst/>
          </a:prstGeom>
          <a:noFill/>
          <a:ln w="19050">
            <a:solidFill>
              <a:srgbClr val="008000"/>
            </a:solidFill>
            <a:prstDash val="dash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105" name="Object 25">
            <a:extLst>
              <a:ext uri="{FF2B5EF4-FFF2-40B4-BE49-F238E27FC236}">
                <a16:creationId xmlns:a16="http://schemas.microsoft.com/office/drawing/2014/main" id="{8A6D6D7D-E973-431D-BC9F-DB9F5AB04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8963" y="3622675"/>
          <a:ext cx="40084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公式" r:id="rId3" imgW="4686206" imgH="815402" progId="Equation.3">
                  <p:embed/>
                </p:oleObj>
              </mc:Choice>
              <mc:Fallback>
                <p:oleObj name="公式" r:id="rId3" imgW="4686206" imgH="81540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3622675"/>
                        <a:ext cx="4008437" cy="8413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6" name="Object 26">
            <a:extLst>
              <a:ext uri="{FF2B5EF4-FFF2-40B4-BE49-F238E27FC236}">
                <a16:creationId xmlns:a16="http://schemas.microsoft.com/office/drawing/2014/main" id="{20CAF880-1387-4330-92A2-1A50C0D2A0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4630738"/>
          <a:ext cx="432117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公式" r:id="rId5" imgW="4907306" imgH="929609" progId="Equation.3">
                  <p:embed/>
                </p:oleObj>
              </mc:Choice>
              <mc:Fallback>
                <p:oleObj name="公式" r:id="rId5" imgW="4907306" imgH="92960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630738"/>
                        <a:ext cx="4321175" cy="9588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9" name="Object 29">
            <a:extLst>
              <a:ext uri="{FF2B5EF4-FFF2-40B4-BE49-F238E27FC236}">
                <a16:creationId xmlns:a16="http://schemas.microsoft.com/office/drawing/2014/main" id="{A8C26582-394D-4952-8DB4-0FAB5F60E6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2588" y="3838575"/>
          <a:ext cx="18002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公式" r:id="rId7" imgW="1767962" imgH="358016" progId="Equation.3">
                  <p:embed/>
                </p:oleObj>
              </mc:Choice>
              <mc:Fallback>
                <p:oleObj name="公式" r:id="rId7" imgW="1767962" imgH="35801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838575"/>
                        <a:ext cx="18002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0" name="Object 30">
            <a:extLst>
              <a:ext uri="{FF2B5EF4-FFF2-40B4-BE49-F238E27FC236}">
                <a16:creationId xmlns:a16="http://schemas.microsoft.com/office/drawing/2014/main" id="{0B554939-35D3-477B-8667-98EF878087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5463" y="4902200"/>
          <a:ext cx="20177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公式" r:id="rId9" imgW="2110808" imgH="426596" progId="Equation.3">
                  <p:embed/>
                </p:oleObj>
              </mc:Choice>
              <mc:Fallback>
                <p:oleObj name="公式" r:id="rId9" imgW="2110808" imgH="42659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4902200"/>
                        <a:ext cx="20177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1" name="Text Box 31">
            <a:extLst>
              <a:ext uri="{FF2B5EF4-FFF2-40B4-BE49-F238E27FC236}">
                <a16:creationId xmlns:a16="http://schemas.microsoft.com/office/drawing/2014/main" id="{5121A01F-1B8F-4A2E-A65E-8F8D7F5A4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813175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1. </a:t>
            </a:r>
            <a:r>
              <a:rPr lang="zh-CN" altLang="en-US">
                <a:solidFill>
                  <a:srgbClr val="000066"/>
                </a:solidFill>
              </a:rPr>
              <a:t>速度         </a:t>
            </a:r>
          </a:p>
        </p:txBody>
      </p:sp>
      <p:sp>
        <p:nvSpPr>
          <p:cNvPr id="174112" name="Text Box 32">
            <a:extLst>
              <a:ext uri="{FF2B5EF4-FFF2-40B4-BE49-F238E27FC236}">
                <a16:creationId xmlns:a16="http://schemas.microsoft.com/office/drawing/2014/main" id="{C4FDB7FF-49B2-4DEC-B89C-5CA3C7A91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3" y="4894263"/>
            <a:ext cx="208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2. </a:t>
            </a:r>
            <a:r>
              <a:rPr lang="zh-CN" altLang="en-US">
                <a:solidFill>
                  <a:srgbClr val="000066"/>
                </a:solidFill>
              </a:rPr>
              <a:t>加速度         </a:t>
            </a:r>
          </a:p>
        </p:txBody>
      </p:sp>
      <p:grpSp>
        <p:nvGrpSpPr>
          <p:cNvPr id="174115" name="Group 35">
            <a:extLst>
              <a:ext uri="{FF2B5EF4-FFF2-40B4-BE49-F238E27FC236}">
                <a16:creationId xmlns:a16="http://schemas.microsoft.com/office/drawing/2014/main" id="{D32854A4-CA00-4034-9D6D-867756E78035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1123950"/>
            <a:ext cx="2808288" cy="863600"/>
            <a:chOff x="3152" y="585"/>
            <a:chExt cx="1840" cy="577"/>
          </a:xfrm>
        </p:grpSpPr>
        <p:graphicFrame>
          <p:nvGraphicFramePr>
            <p:cNvPr id="11281" name="Object 33">
              <a:extLst>
                <a:ext uri="{FF2B5EF4-FFF2-40B4-BE49-F238E27FC236}">
                  <a16:creationId xmlns:a16="http://schemas.microsoft.com/office/drawing/2014/main" id="{A0566EE9-AF8F-4EDD-AAB9-D7E25153E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" y="585"/>
            <a:ext cx="184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01" name="公式" r:id="rId11" imgW="3070775" imgH="335342" progId="Equation.3">
                    <p:embed/>
                  </p:oleObj>
                </mc:Choice>
                <mc:Fallback>
                  <p:oleObj name="公式" r:id="rId11" imgW="3070775" imgH="335342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585"/>
                          <a:ext cx="1840" cy="26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FF">
                              <a:alpha val="0"/>
                            </a:srgbClr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2" name="Line 34">
              <a:extLst>
                <a:ext uri="{FF2B5EF4-FFF2-40B4-BE49-F238E27FC236}">
                  <a16:creationId xmlns:a16="http://schemas.microsoft.com/office/drawing/2014/main" id="{9769F95D-9956-44BE-B2A3-6BDA1F0F17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8" y="845"/>
              <a:ext cx="272" cy="31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25D56EE-1118-48E7-BCF7-0E49D3C7E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5732463"/>
            <a:ext cx="83470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zh-CN"/>
              <a:t>由此看出：速度与位移的相位相差</a:t>
            </a:r>
            <a:r>
              <a:rPr lang="en-US" altLang="zh-CN"/>
              <a:t>π/2</a:t>
            </a:r>
            <a:endParaRPr lang="zh-CN" altLang="zh-CN"/>
          </a:p>
          <a:p>
            <a:pPr eaLnBrk="1" hangingPunct="1"/>
            <a:r>
              <a:rPr lang="zh-CN" altLang="zh-CN"/>
              <a:t>加速度与速度的相位相差</a:t>
            </a:r>
            <a:r>
              <a:rPr lang="en-US" altLang="zh-CN"/>
              <a:t>π/2</a:t>
            </a:r>
            <a:r>
              <a:rPr lang="zh-CN" altLang="en-US"/>
              <a:t>，</a:t>
            </a:r>
            <a:r>
              <a:rPr lang="zh-CN" altLang="zh-CN"/>
              <a:t>加速度与位移的相位相差</a:t>
            </a:r>
            <a:r>
              <a:rPr lang="en-US" altLang="zh-CN"/>
              <a:t>π</a:t>
            </a:r>
            <a:endParaRPr lang="zh-CN" altLang="zh-CN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7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7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7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7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7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7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7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7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0"/>
                                        <p:tgtEl>
                                          <p:spTgt spid="17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17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17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7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4" grpId="0" animBg="1"/>
      <p:bldP spid="174111" grpId="0"/>
      <p:bldP spid="174112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6">
            <a:extLst>
              <a:ext uri="{FF2B5EF4-FFF2-40B4-BE49-F238E27FC236}">
                <a16:creationId xmlns:a16="http://schemas.microsoft.com/office/drawing/2014/main" id="{80EE2B97-D5F5-4644-B194-A4EB3CE0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>
            <a:extLst>
              <a:ext uri="{FF2B5EF4-FFF2-40B4-BE49-F238E27FC236}">
                <a16:creationId xmlns:a16="http://schemas.microsoft.com/office/drawing/2014/main" id="{E9C315E1-41C2-425E-9D08-FCC36D67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5422900" cy="73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4E5BB577-0CA8-4B50-99A5-E1401355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475"/>
            <a:ext cx="9144000" cy="22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>
            <a:extLst>
              <a:ext uri="{FF2B5EF4-FFF2-40B4-BE49-F238E27FC236}">
                <a16:creationId xmlns:a16="http://schemas.microsoft.com/office/drawing/2014/main" id="{91F5B432-BEA1-4945-A13B-BC7D3C2B6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4564063"/>
            <a:ext cx="8269287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>
            <a:extLst>
              <a:ext uri="{FF2B5EF4-FFF2-40B4-BE49-F238E27FC236}">
                <a16:creationId xmlns:a16="http://schemas.microsoft.com/office/drawing/2014/main" id="{C48C58A3-6459-44B0-9FF9-FCEED7A5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-20638"/>
            <a:ext cx="9144000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BEFFB57-D43F-4915-B62B-BDC147CD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1" t="51399"/>
          <a:stretch>
            <a:fillRect/>
          </a:stretch>
        </p:blipFill>
        <p:spPr bwMode="auto">
          <a:xfrm>
            <a:off x="3479800" y="1482725"/>
            <a:ext cx="2482850" cy="357188"/>
          </a:xfrm>
          <a:prstGeom prst="rect">
            <a:avLst/>
          </a:prstGeom>
          <a:noFill/>
          <a:ln w="22225">
            <a:solidFill>
              <a:schemeClr val="accent1"/>
            </a:solidFill>
            <a:miter lim="800000"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>
            <a:extLst>
              <a:ext uri="{FF2B5EF4-FFF2-40B4-BE49-F238E27FC236}">
                <a16:creationId xmlns:a16="http://schemas.microsoft.com/office/drawing/2014/main" id="{98FE56FB-1ACD-4FCB-9C47-449D8AA10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927225"/>
            <a:ext cx="905033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9C8F04E-0007-4163-B30F-104990EF0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88913"/>
            <a:ext cx="84597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EC5580FE-7719-4943-B1B4-2EE2F19F2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8" y="2997200"/>
            <a:ext cx="2976562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6720DCE-CE4C-432D-9791-DC8F3FA9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604838"/>
            <a:ext cx="84836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7DE228C1-0328-48AA-B758-EC3035AE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2122488"/>
            <a:ext cx="549275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728E7CC1-8E48-4F8C-A022-3F8F4B8E6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303588"/>
            <a:ext cx="5900738" cy="350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>
            <a:extLst>
              <a:ext uri="{FF2B5EF4-FFF2-40B4-BE49-F238E27FC236}">
                <a16:creationId xmlns:a16="http://schemas.microsoft.com/office/drawing/2014/main" id="{0BCE6573-7840-48D5-A39A-36BF10D78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620713"/>
            <a:ext cx="7878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证明系统是简谐振动和求系统固有振动频率</a:t>
            </a:r>
            <a:r>
              <a:rPr lang="zh-CN" altLang="en-US"/>
              <a:t>（本章重点）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7FC2A-9691-45F8-81F7-6BC03EE63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484313"/>
            <a:ext cx="7345362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确定研究对象，建立坐标系，</a:t>
            </a:r>
            <a:r>
              <a:rPr lang="zh-CN" altLang="en-US"/>
              <a:t>受力或力矩分析</a:t>
            </a:r>
            <a:r>
              <a:rPr lang="zh-CN" altLang="en-US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>
              <a:spcAft>
                <a:spcPts val="1200"/>
              </a:spcAft>
            </a:pPr>
            <a:r>
              <a:rPr lang="en-US" altLang="zh-CN">
                <a:solidFill>
                  <a:schemeClr val="tx1"/>
                </a:solidFill>
              </a:rPr>
              <a:t>2.</a:t>
            </a:r>
            <a:r>
              <a:rPr lang="zh-CN" altLang="en-US">
                <a:solidFill>
                  <a:schemeClr val="tx1"/>
                </a:solidFill>
              </a:rPr>
              <a:t>由牛二定律或转动定律写</a:t>
            </a:r>
            <a:r>
              <a:rPr lang="zh-CN" altLang="en-US"/>
              <a:t>出动力学基本方程</a:t>
            </a:r>
            <a:r>
              <a:rPr lang="zh-CN" altLang="en-US">
                <a:solidFill>
                  <a:schemeClr val="tx1"/>
                </a:solidFill>
              </a:rPr>
              <a:t>；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>
              <a:spcAft>
                <a:spcPts val="1200"/>
              </a:spcAft>
            </a:pPr>
            <a:r>
              <a:rPr lang="en-US" altLang="zh-CN">
                <a:solidFill>
                  <a:schemeClr val="tx1"/>
                </a:solidFill>
              </a:rPr>
              <a:t>3.</a:t>
            </a:r>
            <a:r>
              <a:rPr lang="zh-CN" altLang="en-US">
                <a:solidFill>
                  <a:schemeClr val="tx1"/>
                </a:solidFill>
              </a:rPr>
              <a:t>将动力学基本方程化为二阶常微分方程，将其与标准</a:t>
            </a:r>
            <a:r>
              <a:rPr lang="zh-CN" altLang="en-US"/>
              <a:t>振动微分方程</a:t>
            </a:r>
            <a:r>
              <a:rPr lang="zh-CN" altLang="en-US">
                <a:solidFill>
                  <a:schemeClr val="tx1"/>
                </a:solidFill>
              </a:rPr>
              <a:t>做比较，判定是否为简谐振动；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>
              <a:spcAft>
                <a:spcPts val="1200"/>
              </a:spcAft>
            </a:pPr>
            <a:r>
              <a:rPr lang="en-US" altLang="zh-CN">
                <a:solidFill>
                  <a:schemeClr val="tx1"/>
                </a:solidFill>
              </a:rPr>
              <a:t>4.</a:t>
            </a:r>
            <a:r>
              <a:rPr lang="zh-CN" altLang="en-US">
                <a:solidFill>
                  <a:schemeClr val="tx1"/>
                </a:solidFill>
              </a:rPr>
              <a:t>由振动微分方程的常系数项写出振动角频率或周期；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>
              <a:spcAft>
                <a:spcPts val="1200"/>
              </a:spcAft>
            </a:pPr>
            <a:r>
              <a:rPr lang="en-US" altLang="zh-CN">
                <a:solidFill>
                  <a:schemeClr val="tx1"/>
                </a:solidFill>
              </a:rPr>
              <a:t>5.</a:t>
            </a:r>
            <a:r>
              <a:rPr lang="zh-CN" altLang="en-US">
                <a:solidFill>
                  <a:schemeClr val="tx1"/>
                </a:solidFill>
              </a:rPr>
              <a:t>由</a:t>
            </a:r>
            <a:r>
              <a:rPr lang="en-US" altLang="zh-CN">
                <a:solidFill>
                  <a:schemeClr val="tx1"/>
                </a:solidFill>
              </a:rPr>
              <a:t>t=0</a:t>
            </a:r>
            <a:r>
              <a:rPr lang="zh-CN" altLang="en-US">
                <a:solidFill>
                  <a:schemeClr val="tx1"/>
                </a:solidFill>
              </a:rPr>
              <a:t>时的</a:t>
            </a:r>
            <a:r>
              <a:rPr lang="zh-CN" altLang="en-US"/>
              <a:t>初始条件</a:t>
            </a:r>
            <a:r>
              <a:rPr lang="en-US" altLang="zh-CN">
                <a:solidFill>
                  <a:schemeClr val="tx1"/>
                </a:solidFill>
              </a:rPr>
              <a:t>x(0)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v(0)</a:t>
            </a:r>
            <a:r>
              <a:rPr lang="zh-CN" altLang="en-US">
                <a:solidFill>
                  <a:schemeClr val="tx1"/>
                </a:solidFill>
              </a:rPr>
              <a:t>确定增幅和初相；</a:t>
            </a:r>
            <a:endParaRPr lang="en-US" altLang="zh-CN">
              <a:solidFill>
                <a:schemeClr val="tx1"/>
              </a:solidFill>
            </a:endParaRPr>
          </a:p>
          <a:p>
            <a:pPr eaLnBrk="1" hangingPunct="1">
              <a:spcAft>
                <a:spcPts val="1200"/>
              </a:spcAft>
            </a:pPr>
            <a:r>
              <a:rPr lang="en-US" altLang="zh-CN">
                <a:solidFill>
                  <a:schemeClr val="tx1"/>
                </a:solidFill>
              </a:rPr>
              <a:t>6.</a:t>
            </a:r>
            <a:r>
              <a:rPr lang="zh-CN" altLang="en-US">
                <a:solidFill>
                  <a:schemeClr val="tx1"/>
                </a:solidFill>
              </a:rPr>
              <a:t>比较</a:t>
            </a:r>
            <a:r>
              <a:rPr lang="zh-CN" altLang="en-US"/>
              <a:t>简谐振动运动学方程</a:t>
            </a:r>
            <a:r>
              <a:rPr lang="zh-CN" altLang="en-US">
                <a:solidFill>
                  <a:schemeClr val="tx1"/>
                </a:solidFill>
              </a:rPr>
              <a:t>的标准形式写出运动学方程。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23" name="Group 51">
            <a:extLst>
              <a:ext uri="{FF2B5EF4-FFF2-40B4-BE49-F238E27FC236}">
                <a16:creationId xmlns:a16="http://schemas.microsoft.com/office/drawing/2014/main" id="{8A6C0A32-FCEB-43BF-BFC6-133910D9507F}"/>
              </a:ext>
            </a:extLst>
          </p:cNvPr>
          <p:cNvGrpSpPr>
            <a:grpSpLocks/>
          </p:cNvGrpSpPr>
          <p:nvPr/>
        </p:nvGrpSpPr>
        <p:grpSpPr bwMode="auto">
          <a:xfrm>
            <a:off x="8124825" y="3467100"/>
            <a:ext cx="695325" cy="2770188"/>
            <a:chOff x="5073" y="2184"/>
            <a:chExt cx="438" cy="1745"/>
          </a:xfrm>
        </p:grpSpPr>
        <p:sp>
          <p:nvSpPr>
            <p:cNvPr id="16427" name="Text Box 5">
              <a:extLst>
                <a:ext uri="{FF2B5EF4-FFF2-40B4-BE49-F238E27FC236}">
                  <a16:creationId xmlns:a16="http://schemas.microsoft.com/office/drawing/2014/main" id="{B666A0B9-C6C4-4791-8A6A-EA14AB536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3" y="2184"/>
              <a:ext cx="264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500" i="1">
                  <a:solidFill>
                    <a:srgbClr val="800000"/>
                  </a:solidFill>
                </a:rPr>
                <a:t>O</a:t>
              </a:r>
            </a:p>
          </p:txBody>
        </p:sp>
        <p:sp>
          <p:nvSpPr>
            <p:cNvPr id="16428" name="Text Box 6">
              <a:extLst>
                <a:ext uri="{FF2B5EF4-FFF2-40B4-BE49-F238E27FC236}">
                  <a16:creationId xmlns:a16="http://schemas.microsoft.com/office/drawing/2014/main" id="{C67461DB-C901-4991-9A9A-2149EDD44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3" y="3602"/>
              <a:ext cx="29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rgbClr val="800000"/>
                  </a:solidFill>
                </a:rPr>
                <a:t>x</a:t>
              </a:r>
            </a:p>
          </p:txBody>
        </p:sp>
        <p:sp>
          <p:nvSpPr>
            <p:cNvPr id="16429" name="Line 8">
              <a:extLst>
                <a:ext uri="{FF2B5EF4-FFF2-40B4-BE49-F238E27FC236}">
                  <a16:creationId xmlns:a16="http://schemas.microsoft.com/office/drawing/2014/main" id="{01512875-1A56-4D56-BE4D-59A9A9E28D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85" y="3129"/>
              <a:ext cx="1408" cy="9"/>
            </a:xfrm>
            <a:prstGeom prst="line">
              <a:avLst/>
            </a:prstGeom>
            <a:noFill/>
            <a:ln w="22225">
              <a:solidFill>
                <a:srgbClr val="8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0" name="Line 11">
              <a:extLst>
                <a:ext uri="{FF2B5EF4-FFF2-40B4-BE49-F238E27FC236}">
                  <a16:creationId xmlns:a16="http://schemas.microsoft.com/office/drawing/2014/main" id="{E8C59D06-A7D2-4979-AF8F-644F0410DD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276" y="2288"/>
              <a:ext cx="0" cy="293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5497" name="Rectangle 25">
            <a:extLst>
              <a:ext uri="{FF2B5EF4-FFF2-40B4-BE49-F238E27FC236}">
                <a16:creationId xmlns:a16="http://schemas.microsoft.com/office/drawing/2014/main" id="{808DEA41-08EA-42E9-9382-B51B7664C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0350"/>
            <a:ext cx="849630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例题</a:t>
            </a:r>
            <a:r>
              <a:rPr lang="en-US" altLang="zh-CN" sz="2300">
                <a:solidFill>
                  <a:srgbClr val="000066"/>
                </a:solidFill>
              </a:rPr>
              <a:t>1  </a:t>
            </a:r>
            <a:r>
              <a:rPr lang="zh-CN" altLang="en-US" sz="2300">
                <a:solidFill>
                  <a:srgbClr val="000066"/>
                </a:solidFill>
              </a:rPr>
              <a:t>一轻弹簧竖直悬挂， 下端重物质量</a:t>
            </a:r>
            <a:r>
              <a:rPr lang="zh-CN" altLang="en-US" sz="1500">
                <a:solidFill>
                  <a:srgbClr val="000080"/>
                </a:solidFill>
              </a:rPr>
              <a:t> </a:t>
            </a:r>
            <a:r>
              <a:rPr lang="en-US" altLang="zh-CN" sz="2600" i="1"/>
              <a:t>m</a:t>
            </a:r>
            <a:r>
              <a:rPr lang="en-US" altLang="zh-CN" sz="1500" i="1"/>
              <a:t> </a:t>
            </a:r>
            <a:r>
              <a:rPr lang="en-US" altLang="zh-CN" sz="2600"/>
              <a:t>=</a:t>
            </a:r>
            <a:r>
              <a:rPr lang="en-US" altLang="zh-CN" sz="1500"/>
              <a:t> </a:t>
            </a:r>
          </a:p>
          <a:p>
            <a:pPr algn="just">
              <a:lnSpc>
                <a:spcPct val="110000"/>
              </a:lnSpc>
            </a:pPr>
            <a:r>
              <a:rPr lang="en-US" altLang="zh-CN" sz="2600"/>
              <a:t>0.1kg</a:t>
            </a:r>
            <a:r>
              <a:rPr lang="zh-CN" altLang="en-US" sz="2300">
                <a:solidFill>
                  <a:srgbClr val="000066"/>
                </a:solidFill>
              </a:rPr>
              <a:t>，平衡时弹簧伸长</a:t>
            </a:r>
            <a:r>
              <a:rPr lang="zh-CN" altLang="en-US" sz="1500">
                <a:solidFill>
                  <a:srgbClr val="000080"/>
                </a:solidFill>
              </a:rPr>
              <a:t> </a:t>
            </a:r>
            <a:r>
              <a:rPr lang="en-US" altLang="zh-CN" sz="2600" i="1"/>
              <a:t>l</a:t>
            </a:r>
            <a:r>
              <a:rPr lang="en-US" altLang="zh-CN" sz="1500" i="1"/>
              <a:t> </a:t>
            </a:r>
            <a:r>
              <a:rPr lang="en-US" altLang="zh-CN" sz="2600"/>
              <a:t>=</a:t>
            </a:r>
            <a:r>
              <a:rPr lang="en-US" altLang="zh-CN" sz="1500"/>
              <a:t> </a:t>
            </a:r>
            <a:r>
              <a:rPr lang="en-US" altLang="zh-CN" sz="2600"/>
              <a:t>9.8 </a:t>
            </a:r>
            <a:r>
              <a:rPr lang="en-US" altLang="zh-CN" sz="2600">
                <a:sym typeface="Symbol" panose="05050102010706020507" pitchFamily="18" charset="2"/>
              </a:rPr>
              <a:t> </a:t>
            </a:r>
            <a:r>
              <a:rPr lang="en-US" altLang="zh-CN" sz="2600"/>
              <a:t>10</a:t>
            </a:r>
            <a:r>
              <a:rPr lang="en-US" altLang="zh-CN" sz="2600" baseline="30000"/>
              <a:t>-2</a:t>
            </a:r>
            <a:r>
              <a:rPr lang="en-US" altLang="zh-CN" sz="2000"/>
              <a:t> </a:t>
            </a:r>
            <a:r>
              <a:rPr lang="en-US" altLang="zh-CN" sz="2600"/>
              <a:t>m</a:t>
            </a:r>
            <a:r>
              <a:rPr lang="zh-CN" altLang="en-US" sz="2300">
                <a:solidFill>
                  <a:srgbClr val="000066"/>
                </a:solidFill>
              </a:rPr>
              <a:t>。今使</a:t>
            </a:r>
          </a:p>
          <a:p>
            <a:pPr algn="just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物体在平衡位置获得向下的初速度 </a:t>
            </a:r>
            <a:r>
              <a:rPr lang="en-US" altLang="zh-CN" sz="2800" i="1"/>
              <a:t>v</a:t>
            </a:r>
            <a:r>
              <a:rPr lang="en-US" altLang="zh-CN" sz="2800" baseline="-25000"/>
              <a:t>0</a:t>
            </a:r>
            <a:r>
              <a:rPr lang="en-US" altLang="zh-CN" sz="2600" baseline="-25000"/>
              <a:t> </a:t>
            </a:r>
            <a:r>
              <a:rPr lang="en-US" altLang="zh-CN" sz="2600"/>
              <a:t>=</a:t>
            </a:r>
            <a:r>
              <a:rPr lang="en-US" altLang="zh-CN" sz="1500"/>
              <a:t> </a:t>
            </a:r>
            <a:r>
              <a:rPr lang="en-US" altLang="zh-CN" sz="2600"/>
              <a:t>1m.s</a:t>
            </a:r>
            <a:r>
              <a:rPr lang="en-US" altLang="zh-CN" sz="2600" baseline="30000"/>
              <a:t>-1</a:t>
            </a:r>
            <a:r>
              <a:rPr lang="en-US" altLang="zh-CN" sz="2600" baseline="30000">
                <a:solidFill>
                  <a:srgbClr val="000080"/>
                </a:solidFill>
              </a:rPr>
              <a:t> </a:t>
            </a:r>
            <a:r>
              <a:rPr lang="zh-CN" altLang="en-US">
                <a:solidFill>
                  <a:srgbClr val="000080"/>
                </a:solidFill>
              </a:rPr>
              <a:t>，</a:t>
            </a:r>
          </a:p>
          <a:p>
            <a:pPr algn="just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则物体将在竖直方向运动。</a:t>
            </a:r>
            <a:r>
              <a:rPr lang="zh-CN" altLang="en-US">
                <a:solidFill>
                  <a:srgbClr val="000066"/>
                </a:solidFill>
              </a:rPr>
              <a:t> </a:t>
            </a:r>
          </a:p>
          <a:p>
            <a:pPr algn="just">
              <a:lnSpc>
                <a:spcPct val="110000"/>
              </a:lnSpc>
            </a:pPr>
            <a:r>
              <a:rPr lang="zh-CN" altLang="en-US">
                <a:solidFill>
                  <a:srgbClr val="000066"/>
                </a:solidFill>
              </a:rPr>
              <a:t>        </a:t>
            </a:r>
            <a:r>
              <a:rPr lang="zh-CN" altLang="en-US" sz="2300">
                <a:solidFill>
                  <a:srgbClr val="000066"/>
                </a:solidFill>
              </a:rPr>
              <a:t>求： </a:t>
            </a:r>
            <a:r>
              <a:rPr lang="en-US" altLang="zh-CN" sz="2300">
                <a:solidFill>
                  <a:srgbClr val="000066"/>
                </a:solidFill>
              </a:rPr>
              <a:t>(1) </a:t>
            </a:r>
            <a:r>
              <a:rPr lang="zh-CN" altLang="en-US" sz="2300">
                <a:solidFill>
                  <a:srgbClr val="000066"/>
                </a:solidFill>
              </a:rPr>
              <a:t>运动方程；</a:t>
            </a:r>
            <a:r>
              <a:rPr lang="en-US" altLang="zh-CN" sz="2300">
                <a:solidFill>
                  <a:srgbClr val="000066"/>
                </a:solidFill>
              </a:rPr>
              <a:t>(2) </a:t>
            </a:r>
            <a:r>
              <a:rPr lang="zh-CN" altLang="en-US" sz="2300">
                <a:solidFill>
                  <a:srgbClr val="000066"/>
                </a:solidFill>
              </a:rPr>
              <a:t>最大回复力。</a:t>
            </a:r>
          </a:p>
        </p:txBody>
      </p:sp>
      <p:sp>
        <p:nvSpPr>
          <p:cNvPr id="105499" name="Text Box 27">
            <a:extLst>
              <a:ext uri="{FF2B5EF4-FFF2-40B4-BE49-F238E27FC236}">
                <a16:creationId xmlns:a16="http://schemas.microsoft.com/office/drawing/2014/main" id="{3695D3B3-5F6C-4E79-948F-290AF8E7C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963" y="2581275"/>
            <a:ext cx="51816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选平衡位置为坐标原点如图。</a:t>
            </a:r>
          </a:p>
        </p:txBody>
      </p:sp>
      <p:sp>
        <p:nvSpPr>
          <p:cNvPr id="105500" name="Text Box 28">
            <a:extLst>
              <a:ext uri="{FF2B5EF4-FFF2-40B4-BE49-F238E27FC236}">
                <a16:creationId xmlns:a16="http://schemas.microsoft.com/office/drawing/2014/main" id="{5EA81D31-9C47-40CC-B2C6-2E6661822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138488"/>
            <a:ext cx="26289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平衡时</a:t>
            </a:r>
          </a:p>
        </p:txBody>
      </p:sp>
      <p:graphicFrame>
        <p:nvGraphicFramePr>
          <p:cNvPr id="105501" name="Object 29">
            <a:extLst>
              <a:ext uri="{FF2B5EF4-FFF2-40B4-BE49-F238E27FC236}">
                <a16:creationId xmlns:a16="http://schemas.microsoft.com/office/drawing/2014/main" id="{C9555AFA-B8FA-489F-9811-1884C16D9D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150" y="3173413"/>
          <a:ext cx="15636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公式" r:id="rId4" imgW="1546862" imgH="319947" progId="Equation.3">
                  <p:embed/>
                </p:oleObj>
              </mc:Choice>
              <mc:Fallback>
                <p:oleObj name="公式" r:id="rId4" imgW="1546862" imgH="319947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3173413"/>
                        <a:ext cx="156368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502" name="Text Box 30">
            <a:extLst>
              <a:ext uri="{FF2B5EF4-FFF2-40B4-BE49-F238E27FC236}">
                <a16:creationId xmlns:a16="http://schemas.microsoft.com/office/drawing/2014/main" id="{B03EC6D4-F0F8-4068-8A12-549DB30E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3706813"/>
            <a:ext cx="3313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位移为</a:t>
            </a:r>
            <a:r>
              <a:rPr lang="zh-CN" altLang="en-US" sz="1500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800" i="1"/>
              <a:t>x</a:t>
            </a:r>
            <a:r>
              <a:rPr lang="en-US" altLang="zh-CN" sz="1500" i="1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时</a:t>
            </a:r>
          </a:p>
        </p:txBody>
      </p:sp>
      <p:graphicFrame>
        <p:nvGraphicFramePr>
          <p:cNvPr id="105503" name="Object 31">
            <a:extLst>
              <a:ext uri="{FF2B5EF4-FFF2-40B4-BE49-F238E27FC236}">
                <a16:creationId xmlns:a16="http://schemas.microsoft.com/office/drawing/2014/main" id="{26C53012-2B61-4466-8752-D0A96056A5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3781425"/>
          <a:ext cx="40798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Equation" r:id="rId6" imgW="1501243" imgH="129602" progId="Equation.3">
                  <p:embed/>
                </p:oleObj>
              </mc:Choice>
              <mc:Fallback>
                <p:oleObj name="Equation" r:id="rId6" imgW="1501243" imgH="129602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81425"/>
                        <a:ext cx="40798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504" name="Text Box 32">
            <a:extLst>
              <a:ext uri="{FF2B5EF4-FFF2-40B4-BE49-F238E27FC236}">
                <a16:creationId xmlns:a16="http://schemas.microsoft.com/office/drawing/2014/main" id="{84E7BF42-1476-46EC-9F56-AE07D7CED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445125"/>
            <a:ext cx="46085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所以物体做谐振动，且有：</a:t>
            </a:r>
          </a:p>
        </p:txBody>
      </p:sp>
      <p:sp>
        <p:nvSpPr>
          <p:cNvPr id="105507" name="Text Box 35">
            <a:extLst>
              <a:ext uri="{FF2B5EF4-FFF2-40B4-BE49-F238E27FC236}">
                <a16:creationId xmlns:a16="http://schemas.microsoft.com/office/drawing/2014/main" id="{D992FFEE-1536-4A71-9477-AE5F17E5D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565400"/>
            <a:ext cx="2592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66"/>
                </a:solidFill>
              </a:rPr>
              <a:t>解：</a:t>
            </a:r>
            <a:r>
              <a:rPr lang="en-US" altLang="zh-CN">
                <a:solidFill>
                  <a:srgbClr val="000066"/>
                </a:solidFill>
              </a:rPr>
              <a:t>(1)</a:t>
            </a:r>
            <a:endParaRPr lang="en-US" altLang="zh-CN">
              <a:solidFill>
                <a:srgbClr val="000066"/>
              </a:solidFill>
              <a:latin typeface="华文中宋" panose="02010600040101010101" pitchFamily="2" charset="-122"/>
            </a:endParaRPr>
          </a:p>
        </p:txBody>
      </p:sp>
      <p:grpSp>
        <p:nvGrpSpPr>
          <p:cNvPr id="105524" name="Group 52">
            <a:extLst>
              <a:ext uri="{FF2B5EF4-FFF2-40B4-BE49-F238E27FC236}">
                <a16:creationId xmlns:a16="http://schemas.microsoft.com/office/drawing/2014/main" id="{3618673B-E92C-42E8-9D98-AF15CF0F636C}"/>
              </a:ext>
            </a:extLst>
          </p:cNvPr>
          <p:cNvGrpSpPr>
            <a:grpSpLocks/>
          </p:cNvGrpSpPr>
          <p:nvPr/>
        </p:nvGrpSpPr>
        <p:grpSpPr bwMode="auto">
          <a:xfrm>
            <a:off x="7164388" y="2525713"/>
            <a:ext cx="1458912" cy="1843087"/>
            <a:chOff x="4468" y="1515"/>
            <a:chExt cx="919" cy="1263"/>
          </a:xfrm>
        </p:grpSpPr>
        <p:sp>
          <p:nvSpPr>
            <p:cNvPr id="16411" name="Freeform 7">
              <a:extLst>
                <a:ext uri="{FF2B5EF4-FFF2-40B4-BE49-F238E27FC236}">
                  <a16:creationId xmlns:a16="http://schemas.microsoft.com/office/drawing/2014/main" id="{7A2333D1-98E2-49DA-9303-FEA906A562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10" y="1873"/>
              <a:ext cx="827" cy="292"/>
            </a:xfrm>
            <a:custGeom>
              <a:avLst/>
              <a:gdLst>
                <a:gd name="T0" fmla="*/ 0 w 1057"/>
                <a:gd name="T1" fmla="*/ 220 h 285"/>
                <a:gd name="T2" fmla="*/ 9 w 1057"/>
                <a:gd name="T3" fmla="*/ 15 h 285"/>
                <a:gd name="T4" fmla="*/ 19 w 1057"/>
                <a:gd name="T5" fmla="*/ 333 h 285"/>
                <a:gd name="T6" fmla="*/ 31 w 1057"/>
                <a:gd name="T7" fmla="*/ 15 h 285"/>
                <a:gd name="T8" fmla="*/ 42 w 1057"/>
                <a:gd name="T9" fmla="*/ 325 h 285"/>
                <a:gd name="T10" fmla="*/ 54 w 1057"/>
                <a:gd name="T11" fmla="*/ 15 h 285"/>
                <a:gd name="T12" fmla="*/ 65 w 1057"/>
                <a:gd name="T13" fmla="*/ 325 h 285"/>
                <a:gd name="T14" fmla="*/ 76 w 1057"/>
                <a:gd name="T15" fmla="*/ 15 h 285"/>
                <a:gd name="T16" fmla="*/ 87 w 1057"/>
                <a:gd name="T17" fmla="*/ 333 h 285"/>
                <a:gd name="T18" fmla="*/ 99 w 1057"/>
                <a:gd name="T19" fmla="*/ 15 h 285"/>
                <a:gd name="T20" fmla="*/ 107 w 1057"/>
                <a:gd name="T21" fmla="*/ 333 h 285"/>
                <a:gd name="T22" fmla="*/ 117 w 1057"/>
                <a:gd name="T23" fmla="*/ 152 h 2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57" h="285">
                  <a:moveTo>
                    <a:pt x="0" y="177"/>
                  </a:moveTo>
                  <a:cubicBezTo>
                    <a:pt x="14" y="151"/>
                    <a:pt x="53" y="0"/>
                    <a:pt x="82" y="15"/>
                  </a:cubicBezTo>
                  <a:cubicBezTo>
                    <a:pt x="111" y="30"/>
                    <a:pt x="140" y="267"/>
                    <a:pt x="174" y="267"/>
                  </a:cubicBezTo>
                  <a:cubicBezTo>
                    <a:pt x="208" y="267"/>
                    <a:pt x="250" y="16"/>
                    <a:pt x="285" y="15"/>
                  </a:cubicBezTo>
                  <a:cubicBezTo>
                    <a:pt x="320" y="14"/>
                    <a:pt x="350" y="261"/>
                    <a:pt x="384" y="261"/>
                  </a:cubicBezTo>
                  <a:cubicBezTo>
                    <a:pt x="418" y="261"/>
                    <a:pt x="453" y="15"/>
                    <a:pt x="488" y="15"/>
                  </a:cubicBezTo>
                  <a:cubicBezTo>
                    <a:pt x="523" y="15"/>
                    <a:pt x="560" y="261"/>
                    <a:pt x="594" y="261"/>
                  </a:cubicBezTo>
                  <a:cubicBezTo>
                    <a:pt x="628" y="261"/>
                    <a:pt x="658" y="14"/>
                    <a:pt x="691" y="15"/>
                  </a:cubicBezTo>
                  <a:cubicBezTo>
                    <a:pt x="724" y="16"/>
                    <a:pt x="758" y="267"/>
                    <a:pt x="792" y="267"/>
                  </a:cubicBezTo>
                  <a:cubicBezTo>
                    <a:pt x="826" y="267"/>
                    <a:pt x="864" y="15"/>
                    <a:pt x="895" y="15"/>
                  </a:cubicBezTo>
                  <a:cubicBezTo>
                    <a:pt x="926" y="15"/>
                    <a:pt x="949" y="249"/>
                    <a:pt x="976" y="267"/>
                  </a:cubicBezTo>
                  <a:cubicBezTo>
                    <a:pt x="1003" y="285"/>
                    <a:pt x="1043" y="147"/>
                    <a:pt x="1057" y="123"/>
                  </a:cubicBezTo>
                </a:path>
              </a:pathLst>
            </a:custGeom>
            <a:noFill/>
            <a:ln w="38100">
              <a:solidFill>
                <a:srgbClr val="A75D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2" name="Text Box 10">
              <a:extLst>
                <a:ext uri="{FF2B5EF4-FFF2-40B4-BE49-F238E27FC236}">
                  <a16:creationId xmlns:a16="http://schemas.microsoft.com/office/drawing/2014/main" id="{FA7CDDD8-970E-4159-AE29-C61E4361E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7" y="1797"/>
              <a:ext cx="330" cy="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000" i="1">
                  <a:solidFill>
                    <a:srgbClr val="9840F8"/>
                  </a:solidFill>
                </a:rPr>
                <a:t>k</a:t>
              </a:r>
            </a:p>
          </p:txBody>
        </p:sp>
        <p:sp>
          <p:nvSpPr>
            <p:cNvPr id="16413" name="Rectangle 12" descr="水滴">
              <a:extLst>
                <a:ext uri="{FF2B5EF4-FFF2-40B4-BE49-F238E27FC236}">
                  <a16:creationId xmlns:a16="http://schemas.microsoft.com/office/drawing/2014/main" id="{1A1A5DC8-A884-4121-94CD-FCE5FFA70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8" y="2432"/>
              <a:ext cx="325" cy="315"/>
            </a:xfrm>
            <a:prstGeom prst="rect">
              <a:avLst/>
            </a:prstGeom>
            <a:blipFill dpi="0" rotWithShape="1">
              <a:blip r:embed="rId8"/>
              <a:srcRect/>
              <a:tile tx="0" ty="0" sx="100000" sy="100000" flip="none" algn="tl"/>
            </a:blipFill>
            <a:ln w="19050">
              <a:solidFill>
                <a:srgbClr val="0000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/>
              <a:endParaRPr lang="zh-CN" altLang="zh-CN" sz="2800" b="0">
                <a:solidFill>
                  <a:srgbClr val="000092"/>
                </a:solidFill>
              </a:endParaRPr>
            </a:p>
          </p:txBody>
        </p:sp>
        <p:sp>
          <p:nvSpPr>
            <p:cNvPr id="16414" name="Text Box 13">
              <a:extLst>
                <a:ext uri="{FF2B5EF4-FFF2-40B4-BE49-F238E27FC236}">
                  <a16:creationId xmlns:a16="http://schemas.microsoft.com/office/drawing/2014/main" id="{BBFCEFAD-4B6A-4004-9013-F1EBCD72E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4" y="2422"/>
              <a:ext cx="339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92"/>
                  </a:solidFill>
                </a:rPr>
                <a:t>m</a:t>
              </a:r>
            </a:p>
          </p:txBody>
        </p:sp>
        <p:sp>
          <p:nvSpPr>
            <p:cNvPr id="16415" name="Line 14">
              <a:extLst>
                <a:ext uri="{FF2B5EF4-FFF2-40B4-BE49-F238E27FC236}">
                  <a16:creationId xmlns:a16="http://schemas.microsoft.com/office/drawing/2014/main" id="{2CD2B880-7AC9-473E-9A44-57268A3DFA2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624" y="2282"/>
              <a:ext cx="0" cy="293"/>
            </a:xfrm>
            <a:prstGeom prst="line">
              <a:avLst/>
            </a:prstGeom>
            <a:noFill/>
            <a:ln w="1714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6" name="Line 15">
              <a:extLst>
                <a:ext uri="{FF2B5EF4-FFF2-40B4-BE49-F238E27FC236}">
                  <a16:creationId xmlns:a16="http://schemas.microsoft.com/office/drawing/2014/main" id="{BD1B5D72-1C87-4718-A61B-4DFA328DE7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639" y="1922"/>
              <a:ext cx="0" cy="293"/>
            </a:xfrm>
            <a:prstGeom prst="line">
              <a:avLst/>
            </a:prstGeom>
            <a:noFill/>
            <a:ln w="1714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7" name="Text Box 16">
              <a:extLst>
                <a:ext uri="{FF2B5EF4-FFF2-40B4-BE49-F238E27FC236}">
                  <a16:creationId xmlns:a16="http://schemas.microsoft.com/office/drawing/2014/main" id="{9AD8855B-0682-46E8-9175-187EA22BB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2097"/>
              <a:ext cx="331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7000"/>
                  </a:solidFill>
                </a:rPr>
                <a:t>l</a:t>
              </a:r>
            </a:p>
          </p:txBody>
        </p:sp>
        <p:sp>
          <p:nvSpPr>
            <p:cNvPr id="16418" name="Line 17">
              <a:extLst>
                <a:ext uri="{FF2B5EF4-FFF2-40B4-BE49-F238E27FC236}">
                  <a16:creationId xmlns:a16="http://schemas.microsoft.com/office/drawing/2014/main" id="{E4581227-66DF-4252-A2AF-0CF2721735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514" y="2249"/>
              <a:ext cx="360" cy="0"/>
            </a:xfrm>
            <a:prstGeom prst="line">
              <a:avLst/>
            </a:prstGeom>
            <a:noFill/>
            <a:ln w="12700">
              <a:solidFill>
                <a:srgbClr val="007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9" name="Line 18">
              <a:extLst>
                <a:ext uri="{FF2B5EF4-FFF2-40B4-BE49-F238E27FC236}">
                  <a16:creationId xmlns:a16="http://schemas.microsoft.com/office/drawing/2014/main" id="{B7F59243-41C0-4713-8F27-F3BDD466C0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5" y="1515"/>
              <a:ext cx="93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0" name="Line 19">
              <a:extLst>
                <a:ext uri="{FF2B5EF4-FFF2-40B4-BE49-F238E27FC236}">
                  <a16:creationId xmlns:a16="http://schemas.microsoft.com/office/drawing/2014/main" id="{EC6527FB-12F4-4982-9636-2F49083A5E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70" y="1515"/>
              <a:ext cx="93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1" name="Line 20">
              <a:extLst>
                <a:ext uri="{FF2B5EF4-FFF2-40B4-BE49-F238E27FC236}">
                  <a16:creationId xmlns:a16="http://schemas.microsoft.com/office/drawing/2014/main" id="{A05AA33A-5DD0-4450-BB5C-0783A0FD7D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0" y="1515"/>
              <a:ext cx="93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2" name="Line 21">
              <a:extLst>
                <a:ext uri="{FF2B5EF4-FFF2-40B4-BE49-F238E27FC236}">
                  <a16:creationId xmlns:a16="http://schemas.microsoft.com/office/drawing/2014/main" id="{F2E9F4EE-B15B-4BB2-A1DC-76438EF1E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0" y="1515"/>
              <a:ext cx="93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3" name="Line 22">
              <a:extLst>
                <a:ext uri="{FF2B5EF4-FFF2-40B4-BE49-F238E27FC236}">
                  <a16:creationId xmlns:a16="http://schemas.microsoft.com/office/drawing/2014/main" id="{3B70B7B6-2B25-40A5-B4FE-35C82007E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5" y="1515"/>
              <a:ext cx="93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4" name="Line 23">
              <a:extLst>
                <a:ext uri="{FF2B5EF4-FFF2-40B4-BE49-F238E27FC236}">
                  <a16:creationId xmlns:a16="http://schemas.microsoft.com/office/drawing/2014/main" id="{F980BABC-10D1-4B5B-B01E-B998E95CF4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5" y="1515"/>
              <a:ext cx="93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5" name="Line 24">
              <a:extLst>
                <a:ext uri="{FF2B5EF4-FFF2-40B4-BE49-F238E27FC236}">
                  <a16:creationId xmlns:a16="http://schemas.microsoft.com/office/drawing/2014/main" id="{DFA3EA78-4827-4D38-90D6-89071EBBD6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5" y="1515"/>
              <a:ext cx="93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6" name="Line 37">
              <a:extLst>
                <a:ext uri="{FF2B5EF4-FFF2-40B4-BE49-F238E27FC236}">
                  <a16:creationId xmlns:a16="http://schemas.microsoft.com/office/drawing/2014/main" id="{D6722636-DCDD-40A0-BA9B-7175BF4843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892" y="1209"/>
              <a:ext cx="0" cy="783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5530" name="Group 58">
            <a:extLst>
              <a:ext uri="{FF2B5EF4-FFF2-40B4-BE49-F238E27FC236}">
                <a16:creationId xmlns:a16="http://schemas.microsoft.com/office/drawing/2014/main" id="{CC90A186-EAB5-4FB4-9581-273A110F4C91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3835400"/>
            <a:ext cx="1182688" cy="2003425"/>
            <a:chOff x="4629" y="2531"/>
            <a:chExt cx="745" cy="1262"/>
          </a:xfrm>
        </p:grpSpPr>
        <p:grpSp>
          <p:nvGrpSpPr>
            <p:cNvPr id="16402" name="Group 47">
              <a:extLst>
                <a:ext uri="{FF2B5EF4-FFF2-40B4-BE49-F238E27FC236}">
                  <a16:creationId xmlns:a16="http://schemas.microsoft.com/office/drawing/2014/main" id="{0E1E2FD2-48D6-447E-AA11-063F799FF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9" y="2979"/>
              <a:ext cx="435" cy="814"/>
              <a:chOff x="4675" y="2888"/>
              <a:chExt cx="435" cy="814"/>
            </a:xfrm>
          </p:grpSpPr>
          <p:grpSp>
            <p:nvGrpSpPr>
              <p:cNvPr id="16407" name="Group 42">
                <a:extLst>
                  <a:ext uri="{FF2B5EF4-FFF2-40B4-BE49-F238E27FC236}">
                    <a16:creationId xmlns:a16="http://schemas.microsoft.com/office/drawing/2014/main" id="{61B58056-17E7-487E-BCA7-03905EDE63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75" y="3203"/>
                <a:ext cx="408" cy="499"/>
                <a:chOff x="4675" y="2995"/>
                <a:chExt cx="408" cy="499"/>
              </a:xfrm>
            </p:grpSpPr>
            <p:sp>
              <p:nvSpPr>
                <p:cNvPr id="16409" name="Line 40">
                  <a:extLst>
                    <a:ext uri="{FF2B5EF4-FFF2-40B4-BE49-F238E27FC236}">
                      <a16:creationId xmlns:a16="http://schemas.microsoft.com/office/drawing/2014/main" id="{8A915C62-B6AD-4B6F-8CFE-365CBA3237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7" y="2995"/>
                  <a:ext cx="0" cy="273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6410" name="Object 41">
                  <a:extLst>
                    <a:ext uri="{FF2B5EF4-FFF2-40B4-BE49-F238E27FC236}">
                      <a16:creationId xmlns:a16="http://schemas.microsoft.com/office/drawing/2014/main" id="{B68C8D32-61E8-498E-9C08-89C8F390F44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75" y="3246"/>
                <a:ext cx="408" cy="2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433" name="公式" r:id="rId9" imgW="579059" imgH="319947" progId="Equation.3">
                        <p:embed/>
                      </p:oleObj>
                    </mc:Choice>
                    <mc:Fallback>
                      <p:oleObj name="公式" r:id="rId9" imgW="579059" imgH="319947" progId="Equation.3">
                        <p:embed/>
                        <p:pic>
                          <p:nvPicPr>
                            <p:cNvPr id="0" name="Object 4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75" y="3246"/>
                              <a:ext cx="408" cy="2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6408" name="Rectangle 43" descr="水滴">
                <a:extLst>
                  <a:ext uri="{FF2B5EF4-FFF2-40B4-BE49-F238E27FC236}">
                    <a16:creationId xmlns:a16="http://schemas.microsoft.com/office/drawing/2014/main" id="{002BA4FE-16FA-4391-AA30-5A431B7CB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5" y="2888"/>
                <a:ext cx="325" cy="315"/>
              </a:xfrm>
              <a:prstGeom prst="rect">
                <a:avLst/>
              </a:prstGeom>
              <a:blipFill dpi="0" rotWithShape="1">
                <a:blip r:embed="rId8"/>
                <a:srcRect/>
                <a:tile tx="0" ty="0" sx="100000" sy="100000" flip="none" algn="tl"/>
              </a:blipFill>
              <a:ln w="19050">
                <a:solidFill>
                  <a:srgbClr val="000099"/>
                </a:solidFill>
                <a:prstDash val="dash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algn="ctr" eaLnBrk="1" hangingPunct="1"/>
                <a:endParaRPr lang="zh-CN" altLang="zh-CN" sz="2800" b="0">
                  <a:solidFill>
                    <a:srgbClr val="000092"/>
                  </a:solidFill>
                </a:endParaRPr>
              </a:p>
            </p:txBody>
          </p:sp>
        </p:grpSp>
        <p:grpSp>
          <p:nvGrpSpPr>
            <p:cNvPr id="16403" name="Group 50">
              <a:extLst>
                <a:ext uri="{FF2B5EF4-FFF2-40B4-BE49-F238E27FC236}">
                  <a16:creationId xmlns:a16="http://schemas.microsoft.com/office/drawing/2014/main" id="{1B3C95E8-2574-4DE3-B83C-7802DBFFFB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2531"/>
              <a:ext cx="227" cy="454"/>
              <a:chOff x="5193" y="2432"/>
              <a:chExt cx="227" cy="454"/>
            </a:xfrm>
          </p:grpSpPr>
          <p:sp>
            <p:nvSpPr>
              <p:cNvPr id="16404" name="Line 44">
                <a:extLst>
                  <a:ext uri="{FF2B5EF4-FFF2-40B4-BE49-F238E27FC236}">
                    <a16:creationId xmlns:a16="http://schemas.microsoft.com/office/drawing/2014/main" id="{AF66C4EF-4ADE-4C10-B3F2-079CF8223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93" y="2886"/>
                <a:ext cx="227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5" name="Line 45">
                <a:extLst>
                  <a:ext uri="{FF2B5EF4-FFF2-40B4-BE49-F238E27FC236}">
                    <a16:creationId xmlns:a16="http://schemas.microsoft.com/office/drawing/2014/main" id="{6FF2D0F1-4572-4C90-9994-BB0B0482B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08" y="2432"/>
                <a:ext cx="0" cy="45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6406" name="Object 46">
                <a:extLst>
                  <a:ext uri="{FF2B5EF4-FFF2-40B4-BE49-F238E27FC236}">
                    <a16:creationId xmlns:a16="http://schemas.microsoft.com/office/drawing/2014/main" id="{81C30471-E51A-45B5-B352-C866CD1EE5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10" y="2572"/>
              <a:ext cx="160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34" name="公式" r:id="rId11" imgW="175201" imgH="167671" progId="Equation.3">
                      <p:embed/>
                    </p:oleObj>
                  </mc:Choice>
                  <mc:Fallback>
                    <p:oleObj name="公式" r:id="rId11" imgW="175201" imgH="167671" progId="Equation.3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10" y="2572"/>
                            <a:ext cx="160" cy="15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05525" name="Object 53">
            <a:extLst>
              <a:ext uri="{FF2B5EF4-FFF2-40B4-BE49-F238E27FC236}">
                <a16:creationId xmlns:a16="http://schemas.microsoft.com/office/drawing/2014/main" id="{F373A7BC-2BD5-416C-AB88-7E61722F6B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4238625"/>
          <a:ext cx="23034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" name="公式" r:id="rId13" imgW="2110808" imgH="868587" progId="Equation.3">
                  <p:embed/>
                </p:oleObj>
              </mc:Choice>
              <mc:Fallback>
                <p:oleObj name="公式" r:id="rId13" imgW="2110808" imgH="868587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238625"/>
                        <a:ext cx="23034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26" name="Object 54">
            <a:extLst>
              <a:ext uri="{FF2B5EF4-FFF2-40B4-BE49-F238E27FC236}">
                <a16:creationId xmlns:a16="http://schemas.microsoft.com/office/drawing/2014/main" id="{829361A0-E9BD-4DBF-B260-9B011C1B20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7425" y="4221163"/>
          <a:ext cx="30797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公式" r:id="rId15" imgW="2644247" imgH="914493" progId="Equation.3">
                  <p:embed/>
                </p:oleObj>
              </mc:Choice>
              <mc:Fallback>
                <p:oleObj name="公式" r:id="rId15" imgW="2644247" imgH="914493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4221163"/>
                        <a:ext cx="307975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27" name="Object 55">
            <a:extLst>
              <a:ext uri="{FF2B5EF4-FFF2-40B4-BE49-F238E27FC236}">
                <a16:creationId xmlns:a16="http://schemas.microsoft.com/office/drawing/2014/main" id="{1655C2D9-8655-43BB-A690-D43AE19B69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5451475"/>
          <a:ext cx="20161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公式" r:id="rId17" imgW="1828695" imgH="396364" progId="Equation.3">
                  <p:embed/>
                </p:oleObj>
              </mc:Choice>
              <mc:Fallback>
                <p:oleObj name="公式" r:id="rId17" imgW="1828695" imgH="396364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451475"/>
                        <a:ext cx="20161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28" name="Object 56">
            <a:extLst>
              <a:ext uri="{FF2B5EF4-FFF2-40B4-BE49-F238E27FC236}">
                <a16:creationId xmlns:a16="http://schemas.microsoft.com/office/drawing/2014/main" id="{E1C221FE-052D-4738-A6DB-99EC330921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1013" y="2889250"/>
          <a:ext cx="17938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公式" r:id="rId19" imgW="1706950" imgH="815402" progId="Equation.3">
                  <p:embed/>
                </p:oleObj>
              </mc:Choice>
              <mc:Fallback>
                <p:oleObj name="公式" r:id="rId19" imgW="1706950" imgH="815402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013" y="2889250"/>
                        <a:ext cx="1793875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5529" name="e0401s2.avi">
            <a:hlinkClick r:id="" action="ppaction://media"/>
            <a:extLst>
              <a:ext uri="{FF2B5EF4-FFF2-40B4-BE49-F238E27FC236}">
                <a16:creationId xmlns:a16="http://schemas.microsoft.com/office/drawing/2014/main" id="{E282733D-6B88-4B21-A77A-BDF672CEE834}"/>
              </a:ext>
            </a:extLst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260350"/>
            <a:ext cx="169545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5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05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05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05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5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0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05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0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105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0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05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0"/>
                                        <p:tgtEl>
                                          <p:spTgt spid="105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0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3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5529"/>
                </p:tgtEl>
              </p:cMediaNode>
            </p:video>
          </p:childTnLst>
        </p:cTn>
      </p:par>
    </p:tnLst>
    <p:bldLst>
      <p:bldP spid="105497" grpId="0"/>
      <p:bldP spid="105499" grpId="0"/>
      <p:bldP spid="105500" grpId="0"/>
      <p:bldP spid="105502" grpId="0"/>
      <p:bldP spid="105504" grpId="0"/>
      <p:bldP spid="10550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Text Box 4">
            <a:extLst>
              <a:ext uri="{FF2B5EF4-FFF2-40B4-BE49-F238E27FC236}">
                <a16:creationId xmlns:a16="http://schemas.microsoft.com/office/drawing/2014/main" id="{EDD859D7-8727-4DA3-B51C-00E665466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08025"/>
            <a:ext cx="295116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由已知得： </a:t>
            </a:r>
          </a:p>
        </p:txBody>
      </p:sp>
      <p:graphicFrame>
        <p:nvGraphicFramePr>
          <p:cNvPr id="106503" name="Object 7">
            <a:extLst>
              <a:ext uri="{FF2B5EF4-FFF2-40B4-BE49-F238E27FC236}">
                <a16:creationId xmlns:a16="http://schemas.microsoft.com/office/drawing/2014/main" id="{47A0D2D9-B059-4B7F-8AB0-99B4EB0457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1905000"/>
          <a:ext cx="2376487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公式" r:id="rId3" imgW="2240389" imgH="960120" progId="Equation.3">
                  <p:embed/>
                </p:oleObj>
              </mc:Choice>
              <mc:Fallback>
                <p:oleObj name="公式" r:id="rId3" imgW="2240389" imgH="9601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05000"/>
                        <a:ext cx="2376487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4" name="Object 8">
            <a:extLst>
              <a:ext uri="{FF2B5EF4-FFF2-40B4-BE49-F238E27FC236}">
                <a16:creationId xmlns:a16="http://schemas.microsoft.com/office/drawing/2014/main" id="{E986FF01-59BE-4321-9895-E4F3CCC367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150" y="477838"/>
          <a:ext cx="37782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公式" r:id="rId5" imgW="3627164" imgH="800007" progId="Equation.3">
                  <p:embed/>
                </p:oleObj>
              </mc:Choice>
              <mc:Fallback>
                <p:oleObj name="公式" r:id="rId5" imgW="3627164" imgH="80000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477838"/>
                        <a:ext cx="377825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5" name="Object 9">
            <a:extLst>
              <a:ext uri="{FF2B5EF4-FFF2-40B4-BE49-F238E27FC236}">
                <a16:creationId xmlns:a16="http://schemas.microsoft.com/office/drawing/2014/main" id="{D9D48019-4369-437A-8D5D-ECC78436BF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1425" y="3079750"/>
          <a:ext cx="2322513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公式" r:id="rId7" imgW="2438540" imgH="914493" progId="Equation.3">
                  <p:embed/>
                </p:oleObj>
              </mc:Choice>
              <mc:Fallback>
                <p:oleObj name="公式" r:id="rId7" imgW="2438540" imgH="91449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3079750"/>
                        <a:ext cx="2322513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6" name="AutoShape 10">
            <a:extLst>
              <a:ext uri="{FF2B5EF4-FFF2-40B4-BE49-F238E27FC236}">
                <a16:creationId xmlns:a16="http://schemas.microsoft.com/office/drawing/2014/main" id="{D54A8A5C-912E-4EB1-A071-AB19A12F54C0}"/>
              </a:ext>
            </a:extLst>
          </p:cNvPr>
          <p:cNvSpPr>
            <a:spLocks/>
          </p:cNvSpPr>
          <p:nvPr/>
        </p:nvSpPr>
        <p:spPr bwMode="auto">
          <a:xfrm>
            <a:off x="898525" y="2427288"/>
            <a:ext cx="215900" cy="1081087"/>
          </a:xfrm>
          <a:prstGeom prst="leftBrace">
            <a:avLst>
              <a:gd name="adj1" fmla="val 41728"/>
              <a:gd name="adj2" fmla="val 50000"/>
            </a:avLst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8" name="Text Box 12">
            <a:extLst>
              <a:ext uri="{FF2B5EF4-FFF2-40B4-BE49-F238E27FC236}">
                <a16:creationId xmlns:a16="http://schemas.microsoft.com/office/drawing/2014/main" id="{6810E2D6-8A81-4775-8E82-35DD268D5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4092575"/>
            <a:ext cx="28606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振动方程为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:</a:t>
            </a:r>
          </a:p>
        </p:txBody>
      </p:sp>
      <p:graphicFrame>
        <p:nvGraphicFramePr>
          <p:cNvPr id="106509" name="Object 13">
            <a:extLst>
              <a:ext uri="{FF2B5EF4-FFF2-40B4-BE49-F238E27FC236}">
                <a16:creationId xmlns:a16="http://schemas.microsoft.com/office/drawing/2014/main" id="{1B7BCB90-8934-44C5-8F19-25F8D6EA94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9063" y="3919538"/>
          <a:ext cx="42005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公式" r:id="rId9" imgW="4282348" imgH="815402" progId="Equation.3">
                  <p:embed/>
                </p:oleObj>
              </mc:Choice>
              <mc:Fallback>
                <p:oleObj name="公式" r:id="rId9" imgW="4282348" imgH="81540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3919538"/>
                        <a:ext cx="4200525" cy="8572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0" name="Text Box 14">
            <a:extLst>
              <a:ext uri="{FF2B5EF4-FFF2-40B4-BE49-F238E27FC236}">
                <a16:creationId xmlns:a16="http://schemas.microsoft.com/office/drawing/2014/main" id="{CB81675A-4DB1-40E3-9700-58D473EC4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4927600"/>
            <a:ext cx="381635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300">
                <a:solidFill>
                  <a:srgbClr val="000066"/>
                </a:solidFill>
              </a:rPr>
              <a:t>(2)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最大回复力： </a:t>
            </a:r>
          </a:p>
        </p:txBody>
      </p:sp>
      <p:graphicFrame>
        <p:nvGraphicFramePr>
          <p:cNvPr id="106511" name="Object 15">
            <a:extLst>
              <a:ext uri="{FF2B5EF4-FFF2-40B4-BE49-F238E27FC236}">
                <a16:creationId xmlns:a16="http://schemas.microsoft.com/office/drawing/2014/main" id="{4FEBA966-306C-4030-9DE9-010340C680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5563" y="5010150"/>
          <a:ext cx="20097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公式" r:id="rId11" imgW="2537335" imgH="358016" progId="Equation.3">
                  <p:embed/>
                </p:oleObj>
              </mc:Choice>
              <mc:Fallback>
                <p:oleObj name="公式" r:id="rId11" imgW="2537335" imgH="35801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63" y="5010150"/>
                        <a:ext cx="200977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4" name="Text Box 18">
            <a:extLst>
              <a:ext uri="{FF2B5EF4-FFF2-40B4-BE49-F238E27FC236}">
                <a16:creationId xmlns:a16="http://schemas.microsoft.com/office/drawing/2014/main" id="{774B6976-4ED8-450D-920E-A98A71B63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412875"/>
            <a:ext cx="3455987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由初始条件得： </a:t>
            </a:r>
          </a:p>
        </p:txBody>
      </p:sp>
      <p:graphicFrame>
        <p:nvGraphicFramePr>
          <p:cNvPr id="106515" name="Object 19">
            <a:extLst>
              <a:ext uri="{FF2B5EF4-FFF2-40B4-BE49-F238E27FC236}">
                <a16:creationId xmlns:a16="http://schemas.microsoft.com/office/drawing/2014/main" id="{9E03CE3A-3DC8-46F4-9846-7F5801AAD6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888" y="2271713"/>
          <a:ext cx="15763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公式" r:id="rId13" imgW="1546862" imgH="319947" progId="Equation.3">
                  <p:embed/>
                </p:oleObj>
              </mc:Choice>
              <mc:Fallback>
                <p:oleObj name="公式" r:id="rId13" imgW="1546862" imgH="31994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271713"/>
                        <a:ext cx="15763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6" name="Object 20">
            <a:extLst>
              <a:ext uri="{FF2B5EF4-FFF2-40B4-BE49-F238E27FC236}">
                <a16:creationId xmlns:a16="http://schemas.microsoft.com/office/drawing/2014/main" id="{ECDD3CD3-DFB5-418B-BE67-C05C92D857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7300" y="1951038"/>
          <a:ext cx="214312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公式" r:id="rId15" imgW="2217440" imgH="1082164" progId="Equation.3">
                  <p:embed/>
                </p:oleObj>
              </mc:Choice>
              <mc:Fallback>
                <p:oleObj name="公式" r:id="rId15" imgW="2217440" imgH="108216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1951038"/>
                        <a:ext cx="2143125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7" name="Object 21">
            <a:extLst>
              <a:ext uri="{FF2B5EF4-FFF2-40B4-BE49-F238E27FC236}">
                <a16:creationId xmlns:a16="http://schemas.microsoft.com/office/drawing/2014/main" id="{479E26B0-765F-42FC-A6A7-6E4D11ECBD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1763" y="3084513"/>
          <a:ext cx="1474787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公式" r:id="rId17" imgW="1348712" imgH="746822" progId="Equation.3">
                  <p:embed/>
                </p:oleObj>
              </mc:Choice>
              <mc:Fallback>
                <p:oleObj name="公式" r:id="rId17" imgW="1348712" imgH="74682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3084513"/>
                        <a:ext cx="1474787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8" name="Object 22">
            <a:extLst>
              <a:ext uri="{FF2B5EF4-FFF2-40B4-BE49-F238E27FC236}">
                <a16:creationId xmlns:a16="http://schemas.microsoft.com/office/drawing/2014/main" id="{98D56B5E-FCAF-4744-8F4C-A02E25E27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542925"/>
          <a:ext cx="22987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公式" r:id="rId19" imgW="2781385" imgH="853471" progId="Equation.3">
                  <p:embed/>
                </p:oleObj>
              </mc:Choice>
              <mc:Fallback>
                <p:oleObj name="公式" r:id="rId19" imgW="2781385" imgH="85347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542925"/>
                        <a:ext cx="2298700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19" name="Object 23">
            <a:extLst>
              <a:ext uri="{FF2B5EF4-FFF2-40B4-BE49-F238E27FC236}">
                <a16:creationId xmlns:a16="http://schemas.microsoft.com/office/drawing/2014/main" id="{51DFB811-17C2-482A-BED4-CC04343E5A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8" y="3086100"/>
          <a:ext cx="256540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公式" r:id="rId21" imgW="2735486" imgH="815402" progId="Equation.3">
                  <p:embed/>
                </p:oleObj>
              </mc:Choice>
              <mc:Fallback>
                <p:oleObj name="公式" r:id="rId21" imgW="2735486" imgH="81540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488" y="3086100"/>
                        <a:ext cx="2565400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20" name="Object 24">
            <a:extLst>
              <a:ext uri="{FF2B5EF4-FFF2-40B4-BE49-F238E27FC236}">
                <a16:creationId xmlns:a16="http://schemas.microsoft.com/office/drawing/2014/main" id="{04F1EE3C-535D-4674-8256-7213211EBA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0438" y="5026025"/>
          <a:ext cx="22320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公式" r:id="rId23" imgW="2781385" imgH="335342" progId="Equation.3">
                  <p:embed/>
                </p:oleObj>
              </mc:Choice>
              <mc:Fallback>
                <p:oleObj name="公式" r:id="rId23" imgW="2781385" imgH="33534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438" y="5026025"/>
                        <a:ext cx="22320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2C18C88-B47D-413B-B12E-3AB1BF80B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5711825"/>
            <a:ext cx="64436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/>
              <a:t>重力只影响谐振子系统的平衡位置；这样的结论对所有作用于谐振子系统的恒力都成立！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06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0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06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0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06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0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106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10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06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/>
      <p:bldP spid="106506" grpId="0" animBg="1"/>
      <p:bldP spid="106508" grpId="0"/>
      <p:bldP spid="106510" grpId="0"/>
      <p:bldP spid="106514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82" name="Group 38">
            <a:extLst>
              <a:ext uri="{FF2B5EF4-FFF2-40B4-BE49-F238E27FC236}">
                <a16:creationId xmlns:a16="http://schemas.microsoft.com/office/drawing/2014/main" id="{5F4F309B-6F6E-49C9-9FE6-B1C8B2D5FA15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246438"/>
            <a:ext cx="2116137" cy="2846387"/>
            <a:chOff x="4006" y="936"/>
            <a:chExt cx="1537" cy="2208"/>
          </a:xfrm>
        </p:grpSpPr>
        <p:sp>
          <p:nvSpPr>
            <p:cNvPr id="18459" name="Arc 7">
              <a:extLst>
                <a:ext uri="{FF2B5EF4-FFF2-40B4-BE49-F238E27FC236}">
                  <a16:creationId xmlns:a16="http://schemas.microsoft.com/office/drawing/2014/main" id="{B394942E-B9A1-421B-97B9-9F37AEA89B1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06" y="1192"/>
              <a:ext cx="1393" cy="1248"/>
            </a:xfrm>
            <a:custGeom>
              <a:avLst/>
              <a:gdLst>
                <a:gd name="T0" fmla="*/ 0 w 24109"/>
                <a:gd name="T1" fmla="*/ 0 h 21600"/>
                <a:gd name="T2" fmla="*/ 0 w 24109"/>
                <a:gd name="T3" fmla="*/ 0 h 21600"/>
                <a:gd name="T4" fmla="*/ 0 w 24109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109" h="21600" fill="none" extrusionOk="0">
                  <a:moveTo>
                    <a:pt x="0" y="3061"/>
                  </a:moveTo>
                  <a:cubicBezTo>
                    <a:pt x="3350" y="1057"/>
                    <a:pt x="7181" y="-1"/>
                    <a:pt x="11085" y="0"/>
                  </a:cubicBezTo>
                  <a:cubicBezTo>
                    <a:pt x="15785" y="0"/>
                    <a:pt x="20358" y="1533"/>
                    <a:pt x="24108" y="4368"/>
                  </a:cubicBezTo>
                </a:path>
                <a:path w="24109" h="21600" stroke="0" extrusionOk="0">
                  <a:moveTo>
                    <a:pt x="0" y="3061"/>
                  </a:moveTo>
                  <a:cubicBezTo>
                    <a:pt x="3350" y="1057"/>
                    <a:pt x="7181" y="-1"/>
                    <a:pt x="11085" y="0"/>
                  </a:cubicBezTo>
                  <a:cubicBezTo>
                    <a:pt x="15785" y="0"/>
                    <a:pt x="20358" y="1533"/>
                    <a:pt x="24108" y="4368"/>
                  </a:cubicBezTo>
                  <a:lnTo>
                    <a:pt x="11085" y="21600"/>
                  </a:lnTo>
                  <a:lnTo>
                    <a:pt x="0" y="3061"/>
                  </a:lnTo>
                  <a:close/>
                </a:path>
              </a:pathLst>
            </a:custGeom>
            <a:noFill/>
            <a:ln w="222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0" name="Line 8">
              <a:extLst>
                <a:ext uri="{FF2B5EF4-FFF2-40B4-BE49-F238E27FC236}">
                  <a16:creationId xmlns:a16="http://schemas.microsoft.com/office/drawing/2014/main" id="{D409E898-90CC-4A84-9F93-6DB923D6D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3" y="1073"/>
              <a:ext cx="0" cy="1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Line 9">
              <a:extLst>
                <a:ext uri="{FF2B5EF4-FFF2-40B4-BE49-F238E27FC236}">
                  <a16:creationId xmlns:a16="http://schemas.microsoft.com/office/drawing/2014/main" id="{FB1650D5-CC87-48EE-B948-9ADCDEB348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0" y="1026"/>
              <a:ext cx="521" cy="1315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2" name="Oval 10">
              <a:extLst>
                <a:ext uri="{FF2B5EF4-FFF2-40B4-BE49-F238E27FC236}">
                  <a16:creationId xmlns:a16="http://schemas.microsoft.com/office/drawing/2014/main" id="{CDE2E24D-6292-4175-918D-27C4FC60D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5" y="2245"/>
              <a:ext cx="113" cy="113"/>
            </a:xfrm>
            <a:prstGeom prst="ellipse">
              <a:avLst/>
            </a:prstGeom>
            <a:solidFill>
              <a:srgbClr val="00CC00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63" name="Rectangle 11">
              <a:extLst>
                <a:ext uri="{FF2B5EF4-FFF2-40B4-BE49-F238E27FC236}">
                  <a16:creationId xmlns:a16="http://schemas.microsoft.com/office/drawing/2014/main" id="{5D8F41B1-63E1-45F3-996C-20DFC233A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972"/>
              <a:ext cx="306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464" name="Rectangle 12">
              <a:extLst>
                <a:ext uri="{FF2B5EF4-FFF2-40B4-BE49-F238E27FC236}">
                  <a16:creationId xmlns:a16="http://schemas.microsoft.com/office/drawing/2014/main" id="{223B476E-F836-4DA7-8668-9314C9F75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1" y="1450"/>
              <a:ext cx="128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endParaRPr kumimoji="0" lang="zh-CN" altLang="zh-CN" sz="2800" i="1">
                <a:solidFill>
                  <a:srgbClr val="000092"/>
                </a:solidFill>
              </a:endParaRPr>
            </a:p>
          </p:txBody>
        </p:sp>
        <p:sp>
          <p:nvSpPr>
            <p:cNvPr id="18465" name="Rectangle 13">
              <a:extLst>
                <a:ext uri="{FF2B5EF4-FFF2-40B4-BE49-F238E27FC236}">
                  <a16:creationId xmlns:a16="http://schemas.microsoft.com/office/drawing/2014/main" id="{11AC0C01-2E28-4642-B739-B50D3ED5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2220"/>
              <a:ext cx="33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rgbClr val="000092"/>
                  </a:solidFill>
                </a:rPr>
                <a:t>m</a:t>
              </a:r>
            </a:p>
          </p:txBody>
        </p:sp>
        <p:sp>
          <p:nvSpPr>
            <p:cNvPr id="18466" name="Line 14">
              <a:extLst>
                <a:ext uri="{FF2B5EF4-FFF2-40B4-BE49-F238E27FC236}">
                  <a16:creationId xmlns:a16="http://schemas.microsoft.com/office/drawing/2014/main" id="{5BC6D380-9E38-451B-BA78-05DE489C5A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3" y="2340"/>
              <a:ext cx="1" cy="512"/>
            </a:xfrm>
            <a:prstGeom prst="line">
              <a:avLst/>
            </a:prstGeom>
            <a:noFill/>
            <a:ln w="34925">
              <a:solidFill>
                <a:srgbClr val="FF3300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Rectangle 15">
              <a:extLst>
                <a:ext uri="{FF2B5EF4-FFF2-40B4-BE49-F238E27FC236}">
                  <a16:creationId xmlns:a16="http://schemas.microsoft.com/office/drawing/2014/main" id="{9AD5EA55-B3A0-415E-8379-89E0D55E1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0" y="2742"/>
              <a:ext cx="593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/>
                <a:t>mg  </a:t>
              </a:r>
            </a:p>
          </p:txBody>
        </p:sp>
        <p:sp>
          <p:nvSpPr>
            <p:cNvPr id="18468" name="Rectangle 16">
              <a:extLst>
                <a:ext uri="{FF2B5EF4-FFF2-40B4-BE49-F238E27FC236}">
                  <a16:creationId xmlns:a16="http://schemas.microsoft.com/office/drawing/2014/main" id="{5CBDB339-45AD-4C00-A947-B61666389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" y="2408"/>
              <a:ext cx="300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500" i="1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18469" name="Line 17">
              <a:extLst>
                <a:ext uri="{FF2B5EF4-FFF2-40B4-BE49-F238E27FC236}">
                  <a16:creationId xmlns:a16="http://schemas.microsoft.com/office/drawing/2014/main" id="{221E76F5-1C39-415D-B0C3-3FE9A80A1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032"/>
              <a:ext cx="5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Rectangle 18">
              <a:extLst>
                <a:ext uri="{FF2B5EF4-FFF2-40B4-BE49-F238E27FC236}">
                  <a16:creationId xmlns:a16="http://schemas.microsoft.com/office/drawing/2014/main" id="{F194EFF1-079A-472C-8437-2756A83CE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1269"/>
              <a:ext cx="269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ym typeface="Symbol" panose="05050102010706020507" pitchFamily="18" charset="2"/>
                </a:rPr>
                <a:t></a:t>
              </a:r>
              <a:endParaRPr lang="en-US" altLang="zh-CN" sz="2800" i="1"/>
            </a:p>
          </p:txBody>
        </p:sp>
        <p:sp>
          <p:nvSpPr>
            <p:cNvPr id="18471" name="Freeform 19">
              <a:extLst>
                <a:ext uri="{FF2B5EF4-FFF2-40B4-BE49-F238E27FC236}">
                  <a16:creationId xmlns:a16="http://schemas.microsoft.com/office/drawing/2014/main" id="{8344B7AD-C6F2-4580-9BA9-30006853B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" y="1301"/>
              <a:ext cx="100" cy="47"/>
            </a:xfrm>
            <a:custGeom>
              <a:avLst/>
              <a:gdLst>
                <a:gd name="T0" fmla="*/ 0 w 144"/>
                <a:gd name="T1" fmla="*/ 39 h 48"/>
                <a:gd name="T2" fmla="*/ 3 w 144"/>
                <a:gd name="T3" fmla="*/ 27 h 48"/>
                <a:gd name="T4" fmla="*/ 6 w 144"/>
                <a:gd name="T5" fmla="*/ 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48">
                  <a:moveTo>
                    <a:pt x="0" y="48"/>
                  </a:moveTo>
                  <a:cubicBezTo>
                    <a:pt x="12" y="46"/>
                    <a:pt x="48" y="44"/>
                    <a:pt x="72" y="36"/>
                  </a:cubicBezTo>
                  <a:cubicBezTo>
                    <a:pt x="96" y="28"/>
                    <a:pt x="129" y="7"/>
                    <a:pt x="14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2" name="Line 20">
              <a:extLst>
                <a:ext uri="{FF2B5EF4-FFF2-40B4-BE49-F238E27FC236}">
                  <a16:creationId xmlns:a16="http://schemas.microsoft.com/office/drawing/2014/main" id="{ABBC2CF9-EEC7-46D1-9C80-613E10B1B5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45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3" name="Line 21">
              <a:extLst>
                <a:ext uri="{FF2B5EF4-FFF2-40B4-BE49-F238E27FC236}">
                  <a16:creationId xmlns:a16="http://schemas.microsoft.com/office/drawing/2014/main" id="{EED21755-13F7-48A1-B73A-8649F67A93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1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4" name="Line 22">
              <a:extLst>
                <a:ext uri="{FF2B5EF4-FFF2-40B4-BE49-F238E27FC236}">
                  <a16:creationId xmlns:a16="http://schemas.microsoft.com/office/drawing/2014/main" id="{468F933F-FCE2-46D4-83E6-7F4C884D52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7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5" name="Line 23">
              <a:extLst>
                <a:ext uri="{FF2B5EF4-FFF2-40B4-BE49-F238E27FC236}">
                  <a16:creationId xmlns:a16="http://schemas.microsoft.com/office/drawing/2014/main" id="{B8D28352-5E78-4724-8889-3C99442506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3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6" name="Line 24">
              <a:extLst>
                <a:ext uri="{FF2B5EF4-FFF2-40B4-BE49-F238E27FC236}">
                  <a16:creationId xmlns:a16="http://schemas.microsoft.com/office/drawing/2014/main" id="{6F6EA74F-6CF8-4EA3-83B0-0464352473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29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7" name="Rectangle 25">
              <a:extLst>
                <a:ext uri="{FF2B5EF4-FFF2-40B4-BE49-F238E27FC236}">
                  <a16:creationId xmlns:a16="http://schemas.microsoft.com/office/drawing/2014/main" id="{D631C254-A4C0-4CCA-80FC-C675C4E39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" y="1484"/>
              <a:ext cx="205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rgbClr val="990000"/>
                  </a:solidFill>
                </a:rPr>
                <a:t>l</a:t>
              </a:r>
            </a:p>
          </p:txBody>
        </p:sp>
      </p:grpSp>
      <p:sp>
        <p:nvSpPr>
          <p:cNvPr id="108570" name="Rectangle 26">
            <a:extLst>
              <a:ext uri="{FF2B5EF4-FFF2-40B4-BE49-F238E27FC236}">
                <a16:creationId xmlns:a16="http://schemas.microsoft.com/office/drawing/2014/main" id="{7437689C-F386-4083-A744-858105CB1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" y="908050"/>
            <a:ext cx="261302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系统受力矩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:</a:t>
            </a:r>
          </a:p>
        </p:txBody>
      </p:sp>
      <p:graphicFrame>
        <p:nvGraphicFramePr>
          <p:cNvPr id="108573" name="Object 29">
            <a:extLst>
              <a:ext uri="{FF2B5EF4-FFF2-40B4-BE49-F238E27FC236}">
                <a16:creationId xmlns:a16="http://schemas.microsoft.com/office/drawing/2014/main" id="{9505968B-4026-47A9-B466-4D86B2E541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1003300"/>
          <a:ext cx="25193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8" name="公式" r:id="rId3" imgW="2575678" imgH="335342" progId="Equation.3">
                  <p:embed/>
                </p:oleObj>
              </mc:Choice>
              <mc:Fallback>
                <p:oleObj name="公式" r:id="rId3" imgW="2575678" imgH="335342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003300"/>
                        <a:ext cx="2519362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74" name="Rectangle 30">
            <a:extLst>
              <a:ext uri="{FF2B5EF4-FFF2-40B4-BE49-F238E27FC236}">
                <a16:creationId xmlns:a16="http://schemas.microsoft.com/office/drawing/2014/main" id="{37794AC7-1718-4A80-B00D-A8EA0E267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1727200"/>
            <a:ext cx="26416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由转动定律：     </a:t>
            </a:r>
          </a:p>
        </p:txBody>
      </p:sp>
      <p:graphicFrame>
        <p:nvGraphicFramePr>
          <p:cNvPr id="108575" name="Object 31">
            <a:extLst>
              <a:ext uri="{FF2B5EF4-FFF2-40B4-BE49-F238E27FC236}">
                <a16:creationId xmlns:a16="http://schemas.microsoft.com/office/drawing/2014/main" id="{96BD161F-3A66-4478-8442-DFD155DDF3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1484313"/>
          <a:ext cx="165576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公式" r:id="rId5" imgW="1874594" imgH="975236" progId="Equation.3">
                  <p:embed/>
                </p:oleObj>
              </mc:Choice>
              <mc:Fallback>
                <p:oleObj name="公式" r:id="rId5" imgW="1874594" imgH="975236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484313"/>
                        <a:ext cx="1655762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76" name="Rectangle 32">
            <a:extLst>
              <a:ext uri="{FF2B5EF4-FFF2-40B4-BE49-F238E27FC236}">
                <a16:creationId xmlns:a16="http://schemas.microsoft.com/office/drawing/2014/main" id="{392FA99F-0316-4646-A85E-045B3BAC3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667250"/>
            <a:ext cx="446405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单摆的运动是谐振动。</a:t>
            </a:r>
          </a:p>
        </p:txBody>
      </p:sp>
      <p:grpSp>
        <p:nvGrpSpPr>
          <p:cNvPr id="108587" name="Group 43">
            <a:extLst>
              <a:ext uri="{FF2B5EF4-FFF2-40B4-BE49-F238E27FC236}">
                <a16:creationId xmlns:a16="http://schemas.microsoft.com/office/drawing/2014/main" id="{7F8513B8-1BE5-4F7D-A1B2-BCF2121A42B0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334963"/>
            <a:ext cx="6026150" cy="506412"/>
            <a:chOff x="158" y="211"/>
            <a:chExt cx="3796" cy="319"/>
          </a:xfrm>
        </p:grpSpPr>
        <p:sp>
          <p:nvSpPr>
            <p:cNvPr id="18457" name="Rectangle 4">
              <a:extLst>
                <a:ext uri="{FF2B5EF4-FFF2-40B4-BE49-F238E27FC236}">
                  <a16:creationId xmlns:a16="http://schemas.microsoft.com/office/drawing/2014/main" id="{7F21EC65-9592-45F1-AA05-5F7495596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239"/>
              <a:ext cx="29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000066"/>
                  </a:solidFill>
                  <a:latin typeface="华文中宋" panose="02010600040101010101" pitchFamily="2" charset="-122"/>
                </a:rPr>
                <a:t>例题</a:t>
              </a:r>
              <a:r>
                <a:rPr lang="en-US" altLang="zh-CN">
                  <a:solidFill>
                    <a:srgbClr val="000066"/>
                  </a:solidFill>
                  <a:latin typeface="华文中宋" panose="02010600040101010101" pitchFamily="2" charset="-122"/>
                </a:rPr>
                <a:t>2  </a:t>
              </a:r>
              <a:r>
                <a:rPr lang="zh-CN" altLang="en-US">
                  <a:solidFill>
                    <a:srgbClr val="000066"/>
                  </a:solidFill>
                  <a:latin typeface="华文中宋" panose="02010600040101010101" pitchFamily="2" charset="-122"/>
                </a:rPr>
                <a:t>证明单摆的运动是谐振动</a:t>
              </a:r>
            </a:p>
          </p:txBody>
        </p:sp>
        <p:graphicFrame>
          <p:nvGraphicFramePr>
            <p:cNvPr id="18458" name="Object 41">
              <a:extLst>
                <a:ext uri="{FF2B5EF4-FFF2-40B4-BE49-F238E27FC236}">
                  <a16:creationId xmlns:a16="http://schemas.microsoft.com/office/drawing/2014/main" id="{B9A2265A-576E-4D26-9FF5-E65CA6EC49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" y="211"/>
            <a:ext cx="80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0" name="公式" r:id="rId7" imgW="1272586" imgH="457107" progId="Equation.3">
                    <p:embed/>
                  </p:oleObj>
                </mc:Choice>
                <mc:Fallback>
                  <p:oleObj name="公式" r:id="rId7" imgW="1272586" imgH="457107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211"/>
                          <a:ext cx="80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8586" name="Picture 42" descr="danb">
            <a:extLst>
              <a:ext uri="{FF2B5EF4-FFF2-40B4-BE49-F238E27FC236}">
                <a16:creationId xmlns:a16="http://schemas.microsoft.com/office/drawing/2014/main" id="{9BAEBA9C-B142-4624-AB79-D85F57022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260350"/>
            <a:ext cx="1584325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8588" name="Object 44">
            <a:extLst>
              <a:ext uri="{FF2B5EF4-FFF2-40B4-BE49-F238E27FC236}">
                <a16:creationId xmlns:a16="http://schemas.microsoft.com/office/drawing/2014/main" id="{9A514133-8522-43CD-A0BC-9EE0F1124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990600"/>
          <a:ext cx="15843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公式" r:id="rId10" imgW="1546862" imgH="335342" progId="Equation.3">
                  <p:embed/>
                </p:oleObj>
              </mc:Choice>
              <mc:Fallback>
                <p:oleObj name="公式" r:id="rId10" imgW="1546862" imgH="335342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990600"/>
                        <a:ext cx="15843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89" name="Object 45">
            <a:extLst>
              <a:ext uri="{FF2B5EF4-FFF2-40B4-BE49-F238E27FC236}">
                <a16:creationId xmlns:a16="http://schemas.microsoft.com/office/drawing/2014/main" id="{23A23C9E-DD1D-4EF6-BB09-10ED379162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0663" y="1773238"/>
          <a:ext cx="15494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公式" r:id="rId12" imgW="1546862" imgH="335342" progId="Equation.3">
                  <p:embed/>
                </p:oleObj>
              </mc:Choice>
              <mc:Fallback>
                <p:oleObj name="公式" r:id="rId12" imgW="1546862" imgH="335342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1773238"/>
                        <a:ext cx="154940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90" name="Object 46">
            <a:extLst>
              <a:ext uri="{FF2B5EF4-FFF2-40B4-BE49-F238E27FC236}">
                <a16:creationId xmlns:a16="http://schemas.microsoft.com/office/drawing/2014/main" id="{E0061528-C3C2-41C0-92F7-40AD79483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2276475"/>
          <a:ext cx="3260725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3" name="公式" r:id="rId14" imgW="1188624" imgH="342900" progId="Equation.3">
                  <p:embed/>
                </p:oleObj>
              </mc:Choice>
              <mc:Fallback>
                <p:oleObj name="公式" r:id="rId14" imgW="1188624" imgH="3429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276475"/>
                        <a:ext cx="3260725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91" name="Object 47">
            <a:extLst>
              <a:ext uri="{FF2B5EF4-FFF2-40B4-BE49-F238E27FC236}">
                <a16:creationId xmlns:a16="http://schemas.microsoft.com/office/drawing/2014/main" id="{3E76102E-F3B7-4E4C-BB2A-E86615C607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5738" y="2328863"/>
          <a:ext cx="227488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4" name="公式" r:id="rId16" imgW="2141314" imgH="960120" progId="Equation.3">
                  <p:embed/>
                </p:oleObj>
              </mc:Choice>
              <mc:Fallback>
                <p:oleObj name="公式" r:id="rId16" imgW="2141314" imgH="96012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328863"/>
                        <a:ext cx="2274887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604" name="Group 60">
            <a:extLst>
              <a:ext uri="{FF2B5EF4-FFF2-40B4-BE49-F238E27FC236}">
                <a16:creationId xmlns:a16="http://schemas.microsoft.com/office/drawing/2014/main" id="{F57D531F-D3AE-406E-9BC8-759FC8063586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3571875"/>
            <a:ext cx="2016125" cy="884238"/>
            <a:chOff x="295" y="2272"/>
            <a:chExt cx="1336" cy="626"/>
          </a:xfrm>
        </p:grpSpPr>
        <p:graphicFrame>
          <p:nvGraphicFramePr>
            <p:cNvPr id="18455" name="Object 49">
              <a:extLst>
                <a:ext uri="{FF2B5EF4-FFF2-40B4-BE49-F238E27FC236}">
                  <a16:creationId xmlns:a16="http://schemas.microsoft.com/office/drawing/2014/main" id="{6B6E8C8A-3B82-471A-82C9-40B95F7D75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7" y="2272"/>
            <a:ext cx="974" cy="6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5" name="公式" r:id="rId18" imgW="1440230" imgH="914493" progId="Equation.3">
                    <p:embed/>
                  </p:oleObj>
                </mc:Choice>
                <mc:Fallback>
                  <p:oleObj name="公式" r:id="rId18" imgW="1440230" imgH="914493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272"/>
                          <a:ext cx="974" cy="6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762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6" name="Rectangle 50">
              <a:extLst>
                <a:ext uri="{FF2B5EF4-FFF2-40B4-BE49-F238E27FC236}">
                  <a16:creationId xmlns:a16="http://schemas.microsoft.com/office/drawing/2014/main" id="{C27C87F8-6484-4754-8D35-52F469D70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461"/>
              <a:ext cx="968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令</a:t>
              </a:r>
              <a:r>
                <a:rPr lang="zh-CN" altLang="en-US">
                  <a:solidFill>
                    <a:srgbClr val="000080"/>
                  </a:solidFill>
                  <a:latin typeface="华文中宋" panose="02010600040101010101" pitchFamily="2" charset="-122"/>
                </a:rPr>
                <a:t>          </a:t>
              </a:r>
            </a:p>
          </p:txBody>
        </p:sp>
      </p:grpSp>
      <p:grpSp>
        <p:nvGrpSpPr>
          <p:cNvPr id="108605" name="Group 61">
            <a:extLst>
              <a:ext uri="{FF2B5EF4-FFF2-40B4-BE49-F238E27FC236}">
                <a16:creationId xmlns:a16="http://schemas.microsoft.com/office/drawing/2014/main" id="{8BB7B3C8-2D3E-42D4-B430-44A42ED5C521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500438"/>
            <a:ext cx="3189288" cy="950912"/>
            <a:chOff x="1824" y="2240"/>
            <a:chExt cx="2099" cy="655"/>
          </a:xfrm>
        </p:grpSpPr>
        <p:graphicFrame>
          <p:nvGraphicFramePr>
            <p:cNvPr id="18453" name="Object 33">
              <a:extLst>
                <a:ext uri="{FF2B5EF4-FFF2-40B4-BE49-F238E27FC236}">
                  <a16:creationId xmlns:a16="http://schemas.microsoft.com/office/drawing/2014/main" id="{48D342A4-47F7-4A56-9F59-5B813A474F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81" y="2240"/>
            <a:ext cx="1542" cy="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6" name="公式" r:id="rId20" imgW="2415590" imgH="975236" progId="Equation.3">
                    <p:embed/>
                  </p:oleObj>
                </mc:Choice>
                <mc:Fallback>
                  <p:oleObj name="公式" r:id="rId20" imgW="2415590" imgH="975236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2240"/>
                          <a:ext cx="1542" cy="6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4" name="Text Box 51">
              <a:extLst>
                <a:ext uri="{FF2B5EF4-FFF2-40B4-BE49-F238E27FC236}">
                  <a16:creationId xmlns:a16="http://schemas.microsoft.com/office/drawing/2014/main" id="{A94691F3-743D-4308-9445-5ED1D3076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454"/>
              <a:ext cx="756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得</a:t>
              </a:r>
              <a:r>
                <a:rPr lang="zh-CN" altLang="en-US" sz="2300">
                  <a:solidFill>
                    <a:srgbClr val="00007C"/>
                  </a:solidFill>
                </a:rPr>
                <a:t>：</a:t>
              </a:r>
              <a:r>
                <a:rPr lang="zh-CN" altLang="en-US">
                  <a:solidFill>
                    <a:srgbClr val="00007C"/>
                  </a:solidFill>
                </a:rPr>
                <a:t>     </a:t>
              </a:r>
            </a:p>
          </p:txBody>
        </p:sp>
      </p:grpSp>
      <p:grpSp>
        <p:nvGrpSpPr>
          <p:cNvPr id="108606" name="Group 62">
            <a:extLst>
              <a:ext uri="{FF2B5EF4-FFF2-40B4-BE49-F238E27FC236}">
                <a16:creationId xmlns:a16="http://schemas.microsoft.com/office/drawing/2014/main" id="{D0347C9F-9DC7-48A7-84A8-6328274729AA}"/>
              </a:ext>
            </a:extLst>
          </p:cNvPr>
          <p:cNvGrpSpPr>
            <a:grpSpLocks/>
          </p:cNvGrpSpPr>
          <p:nvPr/>
        </p:nvGrpSpPr>
        <p:grpSpPr bwMode="auto">
          <a:xfrm>
            <a:off x="3443288" y="4437063"/>
            <a:ext cx="2568575" cy="963612"/>
            <a:chOff x="2169" y="2916"/>
            <a:chExt cx="1709" cy="667"/>
          </a:xfrm>
        </p:grpSpPr>
        <p:graphicFrame>
          <p:nvGraphicFramePr>
            <p:cNvPr id="18451" name="Object 55">
              <a:extLst>
                <a:ext uri="{FF2B5EF4-FFF2-40B4-BE49-F238E27FC236}">
                  <a16:creationId xmlns:a16="http://schemas.microsoft.com/office/drawing/2014/main" id="{914D0A9D-2E78-48B7-B954-354BF6D16A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6" y="2916"/>
            <a:ext cx="1132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7" name="公式" r:id="rId22" imgW="1897264" imgH="998189" progId="Equation.3">
                    <p:embed/>
                  </p:oleObj>
                </mc:Choice>
                <mc:Fallback>
                  <p:oleObj name="公式" r:id="rId22" imgW="1897264" imgH="998189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6" y="2916"/>
                          <a:ext cx="1132" cy="6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762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2" name="Rectangle 56">
              <a:extLst>
                <a:ext uri="{FF2B5EF4-FFF2-40B4-BE49-F238E27FC236}">
                  <a16:creationId xmlns:a16="http://schemas.microsoft.com/office/drawing/2014/main" id="{68F4BE66-5560-4C6F-8B29-666813404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9" y="3076"/>
              <a:ext cx="835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80"/>
                  </a:solidFill>
                  <a:latin typeface="华文中宋" panose="02010600040101010101" pitchFamily="2" charset="-122"/>
                </a:rPr>
                <a:t>周期 </a:t>
              </a:r>
              <a:r>
                <a:rPr lang="zh-CN" altLang="en-US">
                  <a:solidFill>
                    <a:srgbClr val="000080"/>
                  </a:solidFill>
                  <a:latin typeface="华文中宋" panose="02010600040101010101" pitchFamily="2" charset="-122"/>
                </a:rPr>
                <a:t>    </a:t>
              </a:r>
            </a:p>
          </p:txBody>
        </p:sp>
      </p:grpSp>
      <p:sp>
        <p:nvSpPr>
          <p:cNvPr id="108601" name="Rectangle 57">
            <a:extLst>
              <a:ext uri="{FF2B5EF4-FFF2-40B4-BE49-F238E27FC236}">
                <a16:creationId xmlns:a16="http://schemas.microsoft.com/office/drawing/2014/main" id="{25F21ABC-4FB9-43FD-8ECD-B79AA1BB1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445125"/>
            <a:ext cx="24765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振动方程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:           </a:t>
            </a:r>
          </a:p>
        </p:txBody>
      </p:sp>
      <p:graphicFrame>
        <p:nvGraphicFramePr>
          <p:cNvPr id="108603" name="Object 59">
            <a:extLst>
              <a:ext uri="{FF2B5EF4-FFF2-40B4-BE49-F238E27FC236}">
                <a16:creationId xmlns:a16="http://schemas.microsoft.com/office/drawing/2014/main" id="{2344D91E-6F27-4165-9576-5212E72FB2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5470525"/>
          <a:ext cx="30099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公式" r:id="rId24" imgW="2987092" imgH="388527" progId="Equation.3">
                  <p:embed/>
                </p:oleObj>
              </mc:Choice>
              <mc:Fallback>
                <p:oleObj name="公式" r:id="rId24" imgW="2987092" imgH="388527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470525"/>
                        <a:ext cx="30099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8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08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0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0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0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0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0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10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10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10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0" grpId="0"/>
      <p:bldP spid="108574" grpId="0"/>
      <p:bldP spid="108576" grpId="0"/>
      <p:bldP spid="10860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>
            <a:extLst>
              <a:ext uri="{FF2B5EF4-FFF2-40B4-BE49-F238E27FC236}">
                <a16:creationId xmlns:a16="http://schemas.microsoft.com/office/drawing/2014/main" id="{A9D864F9-4EB0-4AE8-AE6E-A3B38A3CA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1597025"/>
            <a:ext cx="224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说明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: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         </a:t>
            </a:r>
          </a:p>
        </p:txBody>
      </p:sp>
      <p:sp>
        <p:nvSpPr>
          <p:cNvPr id="109577" name="Rectangle 9">
            <a:extLst>
              <a:ext uri="{FF2B5EF4-FFF2-40B4-BE49-F238E27FC236}">
                <a16:creationId xmlns:a16="http://schemas.microsoft.com/office/drawing/2014/main" id="{98681F27-9912-4394-9FD5-744D9F84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989138"/>
            <a:ext cx="576103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66"/>
                </a:solidFill>
              </a:rPr>
              <a:t>(1) </a:t>
            </a:r>
            <a:r>
              <a:rPr lang="zh-CN" altLang="en-US" sz="2300">
                <a:solidFill>
                  <a:srgbClr val="000066"/>
                </a:solidFill>
              </a:rPr>
              <a:t>单摆周期</a:t>
            </a:r>
            <a:r>
              <a:rPr lang="zh-CN" altLang="en-US" sz="1500">
                <a:solidFill>
                  <a:srgbClr val="000080"/>
                </a:solidFill>
              </a:rPr>
              <a:t> </a:t>
            </a:r>
            <a:r>
              <a:rPr lang="en-US" altLang="zh-CN" sz="2600" i="1"/>
              <a:t>T</a:t>
            </a:r>
            <a:r>
              <a:rPr lang="en-US" altLang="zh-CN" sz="1500" i="1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与摆锤的质量</a:t>
            </a:r>
            <a:r>
              <a:rPr lang="zh-CN" altLang="en-US" sz="1500">
                <a:solidFill>
                  <a:srgbClr val="000080"/>
                </a:solidFill>
              </a:rPr>
              <a:t> </a:t>
            </a:r>
            <a:r>
              <a:rPr lang="en-US" altLang="zh-CN" sz="2700" i="1"/>
              <a:t>m</a:t>
            </a:r>
            <a:r>
              <a:rPr lang="en-US" altLang="zh-CN" sz="1500" i="1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无关。</a:t>
            </a:r>
          </a:p>
        </p:txBody>
      </p:sp>
      <p:graphicFrame>
        <p:nvGraphicFramePr>
          <p:cNvPr id="109579" name="Object 11">
            <a:extLst>
              <a:ext uri="{FF2B5EF4-FFF2-40B4-BE49-F238E27FC236}">
                <a16:creationId xmlns:a16="http://schemas.microsoft.com/office/drawing/2014/main" id="{15B029E9-4FC1-48AF-A8AA-D1CBA0590A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3963" y="4005263"/>
          <a:ext cx="2484437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公式" r:id="rId3" imgW="2575678" imgH="335342" progId="Equation.3">
                  <p:embed/>
                </p:oleObj>
              </mc:Choice>
              <mc:Fallback>
                <p:oleObj name="公式" r:id="rId3" imgW="2575678" imgH="33534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4005263"/>
                        <a:ext cx="2484437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Line 12">
            <a:extLst>
              <a:ext uri="{FF2B5EF4-FFF2-40B4-BE49-F238E27FC236}">
                <a16:creationId xmlns:a16="http://schemas.microsoft.com/office/drawing/2014/main" id="{A62A36B5-94B9-4675-9A86-FAACBDE63D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3195638"/>
            <a:ext cx="8382000" cy="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81" name="Rectangle 13">
            <a:extLst>
              <a:ext uri="{FF2B5EF4-FFF2-40B4-BE49-F238E27FC236}">
                <a16:creationId xmlns:a16="http://schemas.microsoft.com/office/drawing/2014/main" id="{18AA36A9-6A5B-42A1-A518-F917D49FF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413125"/>
            <a:ext cx="287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>
                <a:solidFill>
                  <a:srgbClr val="000066"/>
                </a:solidFill>
                <a:sym typeface="Symbol" panose="05050102010706020507" pitchFamily="18" charset="2"/>
              </a:rPr>
              <a:t>(4)</a:t>
            </a:r>
            <a:r>
              <a:rPr lang="en-US" altLang="zh-CN" sz="2800">
                <a:sym typeface="Symbol" panose="05050102010706020507" pitchFamily="18" charset="2"/>
              </a:rPr>
              <a:t> </a:t>
            </a:r>
            <a:r>
              <a:rPr lang="en-US" altLang="zh-CN" sz="2800" i="1">
                <a:latin typeface="华文中宋" panose="0201060004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i="1">
                <a:latin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较大时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: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            </a:t>
            </a:r>
          </a:p>
        </p:txBody>
      </p:sp>
      <p:graphicFrame>
        <p:nvGraphicFramePr>
          <p:cNvPr id="109582" name="Object 14">
            <a:extLst>
              <a:ext uri="{FF2B5EF4-FFF2-40B4-BE49-F238E27FC236}">
                <a16:creationId xmlns:a16="http://schemas.microsoft.com/office/drawing/2014/main" id="{9D2C4667-B634-4651-96B4-664AB9CEF4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7913" y="4724400"/>
          <a:ext cx="73818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公式" r:id="rId5" imgW="7307503" imgH="998189" progId="Equation.3">
                  <p:embed/>
                </p:oleObj>
              </mc:Choice>
              <mc:Fallback>
                <p:oleObj name="公式" r:id="rId5" imgW="7307503" imgH="99818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4724400"/>
                        <a:ext cx="7381875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7" name="Object 19">
            <a:extLst>
              <a:ext uri="{FF2B5EF4-FFF2-40B4-BE49-F238E27FC236}">
                <a16:creationId xmlns:a16="http://schemas.microsoft.com/office/drawing/2014/main" id="{51AAA9FC-2E06-45A5-B6A5-8EBCCCF95C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1888" y="3644900"/>
          <a:ext cx="4500562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name="公式" r:id="rId7" imgW="4076641" imgH="899098" progId="Equation.3">
                  <p:embed/>
                </p:oleObj>
              </mc:Choice>
              <mc:Fallback>
                <p:oleObj name="公式" r:id="rId7" imgW="4076641" imgH="899098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3644900"/>
                        <a:ext cx="4500562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588" name="Group 20">
            <a:extLst>
              <a:ext uri="{FF2B5EF4-FFF2-40B4-BE49-F238E27FC236}">
                <a16:creationId xmlns:a16="http://schemas.microsoft.com/office/drawing/2014/main" id="{D19ECDA6-D41A-4AC4-A556-4B6FCCA8D12F}"/>
              </a:ext>
            </a:extLst>
          </p:cNvPr>
          <p:cNvGrpSpPr>
            <a:grpSpLocks/>
          </p:cNvGrpSpPr>
          <p:nvPr/>
        </p:nvGrpSpPr>
        <p:grpSpPr bwMode="auto">
          <a:xfrm>
            <a:off x="6443663" y="549275"/>
            <a:ext cx="2168525" cy="3017838"/>
            <a:chOff x="4006" y="936"/>
            <a:chExt cx="1516" cy="2179"/>
          </a:xfrm>
        </p:grpSpPr>
        <p:sp>
          <p:nvSpPr>
            <p:cNvPr id="19474" name="Arc 21">
              <a:extLst>
                <a:ext uri="{FF2B5EF4-FFF2-40B4-BE49-F238E27FC236}">
                  <a16:creationId xmlns:a16="http://schemas.microsoft.com/office/drawing/2014/main" id="{3222FCAE-09BC-42E3-BE76-9F8D84A8215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06" y="1192"/>
              <a:ext cx="1393" cy="1248"/>
            </a:xfrm>
            <a:custGeom>
              <a:avLst/>
              <a:gdLst>
                <a:gd name="T0" fmla="*/ 0 w 24109"/>
                <a:gd name="T1" fmla="*/ 0 h 21600"/>
                <a:gd name="T2" fmla="*/ 0 w 24109"/>
                <a:gd name="T3" fmla="*/ 0 h 21600"/>
                <a:gd name="T4" fmla="*/ 0 w 24109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109" h="21600" fill="none" extrusionOk="0">
                  <a:moveTo>
                    <a:pt x="0" y="3061"/>
                  </a:moveTo>
                  <a:cubicBezTo>
                    <a:pt x="3350" y="1057"/>
                    <a:pt x="7181" y="-1"/>
                    <a:pt x="11085" y="0"/>
                  </a:cubicBezTo>
                  <a:cubicBezTo>
                    <a:pt x="15785" y="0"/>
                    <a:pt x="20358" y="1533"/>
                    <a:pt x="24108" y="4368"/>
                  </a:cubicBezTo>
                </a:path>
                <a:path w="24109" h="21600" stroke="0" extrusionOk="0">
                  <a:moveTo>
                    <a:pt x="0" y="3061"/>
                  </a:moveTo>
                  <a:cubicBezTo>
                    <a:pt x="3350" y="1057"/>
                    <a:pt x="7181" y="-1"/>
                    <a:pt x="11085" y="0"/>
                  </a:cubicBezTo>
                  <a:cubicBezTo>
                    <a:pt x="15785" y="0"/>
                    <a:pt x="20358" y="1533"/>
                    <a:pt x="24108" y="4368"/>
                  </a:cubicBezTo>
                  <a:lnTo>
                    <a:pt x="11085" y="21600"/>
                  </a:lnTo>
                  <a:lnTo>
                    <a:pt x="0" y="3061"/>
                  </a:lnTo>
                  <a:close/>
                </a:path>
              </a:pathLst>
            </a:custGeom>
            <a:noFill/>
            <a:ln w="222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5" name="Line 22">
              <a:extLst>
                <a:ext uri="{FF2B5EF4-FFF2-40B4-BE49-F238E27FC236}">
                  <a16:creationId xmlns:a16="http://schemas.microsoft.com/office/drawing/2014/main" id="{24AA7FF6-1A09-4DD6-B8CF-B0EF6BF6AA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3" y="1073"/>
              <a:ext cx="0" cy="1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6" name="Line 23">
              <a:extLst>
                <a:ext uri="{FF2B5EF4-FFF2-40B4-BE49-F238E27FC236}">
                  <a16:creationId xmlns:a16="http://schemas.microsoft.com/office/drawing/2014/main" id="{3DF39EF6-E94F-4AC5-9DA3-97BB0ABAB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0" y="1026"/>
              <a:ext cx="521" cy="1315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7" name="Oval 24">
              <a:extLst>
                <a:ext uri="{FF2B5EF4-FFF2-40B4-BE49-F238E27FC236}">
                  <a16:creationId xmlns:a16="http://schemas.microsoft.com/office/drawing/2014/main" id="{395F7C3F-3E67-45A3-9B1E-D1ABD98B2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5" y="2245"/>
              <a:ext cx="113" cy="113"/>
            </a:xfrm>
            <a:prstGeom prst="ellipse">
              <a:avLst/>
            </a:prstGeom>
            <a:solidFill>
              <a:srgbClr val="00CC00"/>
            </a:solidFill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478" name="Rectangle 25">
              <a:extLst>
                <a:ext uri="{FF2B5EF4-FFF2-40B4-BE49-F238E27FC236}">
                  <a16:creationId xmlns:a16="http://schemas.microsoft.com/office/drawing/2014/main" id="{91111551-DA77-45FF-85F1-EE0A6851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972"/>
              <a:ext cx="294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9479" name="Rectangle 26">
              <a:extLst>
                <a:ext uri="{FF2B5EF4-FFF2-40B4-BE49-F238E27FC236}">
                  <a16:creationId xmlns:a16="http://schemas.microsoft.com/office/drawing/2014/main" id="{C378817E-E0D3-474F-9080-027BCA3FA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" y="1450"/>
              <a:ext cx="129" cy="3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endParaRPr kumimoji="0" lang="zh-CN" altLang="zh-CN" sz="2800" i="1">
                <a:solidFill>
                  <a:srgbClr val="000092"/>
                </a:solidFill>
              </a:endParaRPr>
            </a:p>
          </p:txBody>
        </p:sp>
        <p:sp>
          <p:nvSpPr>
            <p:cNvPr id="19480" name="Rectangle 27">
              <a:extLst>
                <a:ext uri="{FF2B5EF4-FFF2-40B4-BE49-F238E27FC236}">
                  <a16:creationId xmlns:a16="http://schemas.microsoft.com/office/drawing/2014/main" id="{D6AE7BD8-689F-4478-94BD-0330134A5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2220"/>
              <a:ext cx="322" cy="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rgbClr val="000092"/>
                  </a:solidFill>
                </a:rPr>
                <a:t>m</a:t>
              </a:r>
            </a:p>
          </p:txBody>
        </p:sp>
        <p:sp>
          <p:nvSpPr>
            <p:cNvPr id="19481" name="Line 28">
              <a:extLst>
                <a:ext uri="{FF2B5EF4-FFF2-40B4-BE49-F238E27FC236}">
                  <a16:creationId xmlns:a16="http://schemas.microsoft.com/office/drawing/2014/main" id="{15BACE21-21BB-4521-8CCC-3D7696800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3" y="2340"/>
              <a:ext cx="1" cy="512"/>
            </a:xfrm>
            <a:prstGeom prst="line">
              <a:avLst/>
            </a:prstGeom>
            <a:noFill/>
            <a:ln w="34925">
              <a:solidFill>
                <a:srgbClr val="FF3300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2" name="Rectangle 29">
              <a:extLst>
                <a:ext uri="{FF2B5EF4-FFF2-40B4-BE49-F238E27FC236}">
                  <a16:creationId xmlns:a16="http://schemas.microsoft.com/office/drawing/2014/main" id="{F22C8881-C333-4EC2-A58A-53D6E62C4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" y="2740"/>
              <a:ext cx="571" cy="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/>
                <a:t>mg  </a:t>
              </a:r>
            </a:p>
          </p:txBody>
        </p:sp>
        <p:sp>
          <p:nvSpPr>
            <p:cNvPr id="19483" name="Rectangle 30">
              <a:extLst>
                <a:ext uri="{FF2B5EF4-FFF2-40B4-BE49-F238E27FC236}">
                  <a16:creationId xmlns:a16="http://schemas.microsoft.com/office/drawing/2014/main" id="{16630B6E-9E1E-4929-B0D3-D7C446651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" y="2408"/>
              <a:ext cx="289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500" i="1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19484" name="Line 31">
              <a:extLst>
                <a:ext uri="{FF2B5EF4-FFF2-40B4-BE49-F238E27FC236}">
                  <a16:creationId xmlns:a16="http://schemas.microsoft.com/office/drawing/2014/main" id="{97F9AC64-52A8-4A49-97FC-E8E4E72BE3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032"/>
              <a:ext cx="5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5" name="Rectangle 32">
              <a:extLst>
                <a:ext uri="{FF2B5EF4-FFF2-40B4-BE49-F238E27FC236}">
                  <a16:creationId xmlns:a16="http://schemas.microsoft.com/office/drawing/2014/main" id="{136AFBFA-4A34-478E-9B84-CE343332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1268"/>
              <a:ext cx="259" cy="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ym typeface="Symbol" panose="05050102010706020507" pitchFamily="18" charset="2"/>
                </a:rPr>
                <a:t></a:t>
              </a:r>
              <a:endParaRPr lang="en-US" altLang="zh-CN" sz="2800" i="1"/>
            </a:p>
          </p:txBody>
        </p:sp>
        <p:sp>
          <p:nvSpPr>
            <p:cNvPr id="19486" name="Freeform 33">
              <a:extLst>
                <a:ext uri="{FF2B5EF4-FFF2-40B4-BE49-F238E27FC236}">
                  <a16:creationId xmlns:a16="http://schemas.microsoft.com/office/drawing/2014/main" id="{965D8B45-A712-499F-8DAB-D7AB81A56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" y="1301"/>
              <a:ext cx="100" cy="47"/>
            </a:xfrm>
            <a:custGeom>
              <a:avLst/>
              <a:gdLst>
                <a:gd name="T0" fmla="*/ 0 w 144"/>
                <a:gd name="T1" fmla="*/ 39 h 48"/>
                <a:gd name="T2" fmla="*/ 3 w 144"/>
                <a:gd name="T3" fmla="*/ 27 h 48"/>
                <a:gd name="T4" fmla="*/ 6 w 144"/>
                <a:gd name="T5" fmla="*/ 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48">
                  <a:moveTo>
                    <a:pt x="0" y="48"/>
                  </a:moveTo>
                  <a:cubicBezTo>
                    <a:pt x="12" y="46"/>
                    <a:pt x="48" y="44"/>
                    <a:pt x="72" y="36"/>
                  </a:cubicBezTo>
                  <a:cubicBezTo>
                    <a:pt x="96" y="28"/>
                    <a:pt x="129" y="7"/>
                    <a:pt x="14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7" name="Line 34">
              <a:extLst>
                <a:ext uri="{FF2B5EF4-FFF2-40B4-BE49-F238E27FC236}">
                  <a16:creationId xmlns:a16="http://schemas.microsoft.com/office/drawing/2014/main" id="{08E8FE7B-A9C7-47F0-AC4C-659A16F188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45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8" name="Line 35">
              <a:extLst>
                <a:ext uri="{FF2B5EF4-FFF2-40B4-BE49-F238E27FC236}">
                  <a16:creationId xmlns:a16="http://schemas.microsoft.com/office/drawing/2014/main" id="{75AD5C69-1709-481D-BA0C-51269CA4ED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1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9" name="Line 36">
              <a:extLst>
                <a:ext uri="{FF2B5EF4-FFF2-40B4-BE49-F238E27FC236}">
                  <a16:creationId xmlns:a16="http://schemas.microsoft.com/office/drawing/2014/main" id="{7DCAABE3-082C-44B2-9BC4-5C369CB604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37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0" name="Line 37">
              <a:extLst>
                <a:ext uri="{FF2B5EF4-FFF2-40B4-BE49-F238E27FC236}">
                  <a16:creationId xmlns:a16="http://schemas.microsoft.com/office/drawing/2014/main" id="{2D93CCF7-0D1B-4F31-AE12-7B8F22061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3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1" name="Line 38">
              <a:extLst>
                <a:ext uri="{FF2B5EF4-FFF2-40B4-BE49-F238E27FC236}">
                  <a16:creationId xmlns:a16="http://schemas.microsoft.com/office/drawing/2014/main" id="{D5E19975-7EB0-4B12-A8B2-2F3D1A5526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29" y="936"/>
              <a:ext cx="96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2" name="Rectangle 39">
              <a:extLst>
                <a:ext uri="{FF2B5EF4-FFF2-40B4-BE49-F238E27FC236}">
                  <a16:creationId xmlns:a16="http://schemas.microsoft.com/office/drawing/2014/main" id="{E4659171-4447-40E6-9A12-5371D9CB3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" y="1484"/>
              <a:ext cx="198" cy="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rgbClr val="990000"/>
                  </a:solidFill>
                </a:rPr>
                <a:t>l</a:t>
              </a:r>
            </a:p>
          </p:txBody>
        </p:sp>
      </p:grpSp>
      <p:grpSp>
        <p:nvGrpSpPr>
          <p:cNvPr id="109611" name="Group 43">
            <a:extLst>
              <a:ext uri="{FF2B5EF4-FFF2-40B4-BE49-F238E27FC236}">
                <a16:creationId xmlns:a16="http://schemas.microsoft.com/office/drawing/2014/main" id="{7140E4B7-33DA-4CFE-8DDA-2B927DB4D8B8}"/>
              </a:ext>
            </a:extLst>
          </p:cNvPr>
          <p:cNvGrpSpPr>
            <a:grpSpLocks/>
          </p:cNvGrpSpPr>
          <p:nvPr/>
        </p:nvGrpSpPr>
        <p:grpSpPr bwMode="auto">
          <a:xfrm>
            <a:off x="319088" y="1052513"/>
            <a:ext cx="6197600" cy="519112"/>
            <a:chOff x="181" y="546"/>
            <a:chExt cx="3904" cy="327"/>
          </a:xfrm>
        </p:grpSpPr>
        <p:sp>
          <p:nvSpPr>
            <p:cNvPr id="19472" name="Rectangle 40">
              <a:extLst>
                <a:ext uri="{FF2B5EF4-FFF2-40B4-BE49-F238E27FC236}">
                  <a16:creationId xmlns:a16="http://schemas.microsoft.com/office/drawing/2014/main" id="{73C4D090-4385-4DC6-824C-2EC162ABB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572"/>
              <a:ext cx="17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100">
                  <a:latin typeface="华文中宋" panose="02010600040101010101" pitchFamily="2" charset="-122"/>
                </a:rPr>
                <a:t>★</a:t>
              </a:r>
              <a:r>
                <a:rPr lang="en-US" altLang="zh-CN">
                  <a:solidFill>
                    <a:srgbClr val="000080"/>
                  </a:solidFill>
                  <a:latin typeface="华文中宋" panose="02010600040101010101" pitchFamily="2" charset="-122"/>
                </a:rPr>
                <a:t> </a:t>
              </a:r>
              <a:r>
                <a:rPr lang="zh-CN" altLang="en-US">
                  <a:solidFill>
                    <a:srgbClr val="000066"/>
                  </a:solidFill>
                  <a:latin typeface="华文中宋" panose="02010600040101010101" pitchFamily="2" charset="-122"/>
                </a:rPr>
                <a:t>注意</a:t>
              </a:r>
              <a:r>
                <a:rPr lang="en-US" altLang="zh-CN">
                  <a:solidFill>
                    <a:srgbClr val="000066"/>
                  </a:solidFill>
                  <a:latin typeface="华文中宋" panose="02010600040101010101" pitchFamily="2" charset="-122"/>
                </a:rPr>
                <a:t>:</a:t>
              </a:r>
              <a:r>
                <a:rPr lang="en-US" altLang="zh-CN">
                  <a:solidFill>
                    <a:srgbClr val="000080"/>
                  </a:solidFill>
                  <a:latin typeface="华文中宋" panose="02010600040101010101" pitchFamily="2" charset="-122"/>
                </a:rPr>
                <a:t>               </a:t>
              </a:r>
            </a:p>
          </p:txBody>
        </p:sp>
        <p:sp>
          <p:nvSpPr>
            <p:cNvPr id="19473" name="Text Box 42">
              <a:extLst>
                <a:ext uri="{FF2B5EF4-FFF2-40B4-BE49-F238E27FC236}">
                  <a16:creationId xmlns:a16="http://schemas.microsoft.com/office/drawing/2014/main" id="{CFC344B0-831E-4D83-8F6B-AAA68AC73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0" y="546"/>
              <a:ext cx="30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7C"/>
                  </a:solidFill>
                </a:rPr>
                <a:t>初相</a:t>
              </a:r>
              <a:r>
                <a:rPr lang="zh-CN" altLang="en-US" sz="1500">
                  <a:solidFill>
                    <a:srgbClr val="00007C"/>
                  </a:solidFill>
                </a:rPr>
                <a:t> </a:t>
              </a:r>
              <a:r>
                <a:rPr lang="en-US" altLang="zh-CN" sz="2600" i="1"/>
                <a:t>φ</a:t>
              </a:r>
              <a:r>
                <a:rPr lang="en-US" altLang="zh-CN" sz="2600" i="1">
                  <a:solidFill>
                    <a:srgbClr val="00007C"/>
                  </a:solidFill>
                </a:rPr>
                <a:t> </a:t>
              </a:r>
              <a:r>
                <a:rPr lang="zh-CN" altLang="en-US" sz="2300">
                  <a:solidFill>
                    <a:srgbClr val="000066"/>
                  </a:solidFill>
                </a:rPr>
                <a:t>与角位移</a:t>
              </a:r>
              <a:r>
                <a:rPr lang="zh-CN" altLang="en-US" sz="1500">
                  <a:solidFill>
                    <a:srgbClr val="00007C"/>
                  </a:solidFill>
                </a:rPr>
                <a:t> </a:t>
              </a:r>
              <a:r>
                <a:rPr lang="en-US" altLang="zh-CN" sz="2800" i="1"/>
                <a:t>θ</a:t>
              </a:r>
              <a:r>
                <a:rPr lang="en-US" altLang="zh-CN" sz="2800" i="1">
                  <a:solidFill>
                    <a:srgbClr val="00007C"/>
                  </a:solidFill>
                </a:rPr>
                <a:t> </a:t>
              </a:r>
              <a:r>
                <a:rPr lang="zh-CN" altLang="en-US" sz="2300">
                  <a:solidFill>
                    <a:srgbClr val="000066"/>
                  </a:solidFill>
                </a:rPr>
                <a:t>的区别 ！</a:t>
              </a:r>
              <a:r>
                <a:rPr lang="zh-CN" altLang="en-US">
                  <a:solidFill>
                    <a:srgbClr val="00007C"/>
                  </a:solidFill>
                </a:rPr>
                <a:t>             </a:t>
              </a:r>
            </a:p>
          </p:txBody>
        </p:sp>
      </p:grpSp>
      <p:sp>
        <p:nvSpPr>
          <p:cNvPr id="109612" name="Rectangle 44">
            <a:extLst>
              <a:ext uri="{FF2B5EF4-FFF2-40B4-BE49-F238E27FC236}">
                <a16:creationId xmlns:a16="http://schemas.microsoft.com/office/drawing/2014/main" id="{17CB1E90-BFE8-4924-B880-3F8144817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508250"/>
            <a:ext cx="610235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(2) </a:t>
            </a:r>
            <a:r>
              <a:rPr lang="zh-CN" altLang="en-US" sz="2300">
                <a:solidFill>
                  <a:srgbClr val="000066"/>
                </a:solidFill>
              </a:rPr>
              <a:t>由</a:t>
            </a:r>
            <a:r>
              <a:rPr lang="zh-CN" altLang="en-US">
                <a:solidFill>
                  <a:srgbClr val="000080"/>
                </a:solidFill>
              </a:rPr>
              <a:t> </a:t>
            </a:r>
            <a:r>
              <a:rPr lang="en-US" altLang="zh-CN" sz="2600" i="1"/>
              <a:t>T</a:t>
            </a:r>
            <a:r>
              <a:rPr lang="zh-CN" altLang="en-US">
                <a:solidFill>
                  <a:srgbClr val="000080"/>
                </a:solidFill>
              </a:rPr>
              <a:t>， </a:t>
            </a:r>
            <a:r>
              <a:rPr lang="en-US" altLang="zh-CN" sz="2600" i="1"/>
              <a:t>l</a:t>
            </a:r>
            <a:r>
              <a:rPr lang="en-US" altLang="zh-CN" sz="1500" i="1"/>
              <a:t> </a:t>
            </a:r>
            <a:r>
              <a:rPr lang="en-US" altLang="zh-CN" sz="1500" i="1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可测量该地的重力加速度</a:t>
            </a:r>
            <a:r>
              <a:rPr lang="zh-CN" altLang="en-US">
                <a:solidFill>
                  <a:srgbClr val="000080"/>
                </a:solidFill>
              </a:rPr>
              <a:t> </a:t>
            </a:r>
            <a:r>
              <a:rPr lang="en-US" altLang="zh-CN" sz="2700" i="1"/>
              <a:t>g</a:t>
            </a:r>
            <a:r>
              <a:rPr lang="en-US" altLang="zh-CN" sz="2700" i="1">
                <a:solidFill>
                  <a:srgbClr val="000080"/>
                </a:solidFill>
              </a:rPr>
              <a:t> </a:t>
            </a:r>
            <a:r>
              <a:rPr lang="zh-CN" altLang="en-US">
                <a:solidFill>
                  <a:srgbClr val="000080"/>
                </a:solidFill>
              </a:rPr>
              <a:t>。</a:t>
            </a:r>
          </a:p>
        </p:txBody>
      </p:sp>
      <p:sp>
        <p:nvSpPr>
          <p:cNvPr id="109613" name="Rectangle 45">
            <a:extLst>
              <a:ext uri="{FF2B5EF4-FFF2-40B4-BE49-F238E27FC236}">
                <a16:creationId xmlns:a16="http://schemas.microsoft.com/office/drawing/2014/main" id="{1B7F1147-59D2-4C76-B438-AA400DC16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2997200"/>
            <a:ext cx="5391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(3) </a:t>
            </a:r>
            <a:r>
              <a:rPr lang="zh-CN" altLang="en-US" sz="2300">
                <a:solidFill>
                  <a:srgbClr val="000066"/>
                </a:solidFill>
              </a:rPr>
              <a:t>单摆在小角度近似下为谐振动。</a:t>
            </a:r>
          </a:p>
        </p:txBody>
      </p:sp>
      <p:grpSp>
        <p:nvGrpSpPr>
          <p:cNvPr id="109616" name="Group 48">
            <a:extLst>
              <a:ext uri="{FF2B5EF4-FFF2-40B4-BE49-F238E27FC236}">
                <a16:creationId xmlns:a16="http://schemas.microsoft.com/office/drawing/2014/main" id="{DA644D28-66B6-4E1C-A1C9-2B4A1ED7270D}"/>
              </a:ext>
            </a:extLst>
          </p:cNvPr>
          <p:cNvGrpSpPr>
            <a:grpSpLocks/>
          </p:cNvGrpSpPr>
          <p:nvPr/>
        </p:nvGrpSpPr>
        <p:grpSpPr bwMode="auto">
          <a:xfrm>
            <a:off x="692150" y="476250"/>
            <a:ext cx="4527550" cy="444500"/>
            <a:chOff x="436" y="346"/>
            <a:chExt cx="3034" cy="325"/>
          </a:xfrm>
        </p:grpSpPr>
        <p:graphicFrame>
          <p:nvGraphicFramePr>
            <p:cNvPr id="19470" name="Object 41">
              <a:extLst>
                <a:ext uri="{FF2B5EF4-FFF2-40B4-BE49-F238E27FC236}">
                  <a16:creationId xmlns:a16="http://schemas.microsoft.com/office/drawing/2014/main" id="{9C180F84-F73C-4E69-B55F-1998B200B1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28" y="372"/>
            <a:ext cx="1942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6" name="公式" r:id="rId9" imgW="2987092" imgH="388527" progId="Equation.3">
                    <p:embed/>
                  </p:oleObj>
                </mc:Choice>
                <mc:Fallback>
                  <p:oleObj name="公式" r:id="rId9" imgW="2987092" imgH="388527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8" y="372"/>
                          <a:ext cx="1942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1" name="Rectangle 46">
              <a:extLst>
                <a:ext uri="{FF2B5EF4-FFF2-40B4-BE49-F238E27FC236}">
                  <a16:creationId xmlns:a16="http://schemas.microsoft.com/office/drawing/2014/main" id="{1D2C480F-8592-48C7-9454-991D0BA17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" y="346"/>
              <a:ext cx="1660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振动方程</a:t>
              </a:r>
              <a:r>
                <a:rPr lang="en-US" altLang="zh-CN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:           </a:t>
              </a: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0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1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0"/>
                                        <p:tgtEl>
                                          <p:spTgt spid="109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0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09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0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2" grpId="0"/>
      <p:bldP spid="109577" grpId="0"/>
      <p:bldP spid="109581" grpId="0"/>
      <p:bldP spid="109612" grpId="0"/>
      <p:bldP spid="1096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Text Box 4">
            <a:extLst>
              <a:ext uri="{FF2B5EF4-FFF2-40B4-BE49-F238E27FC236}">
                <a16:creationId xmlns:a16="http://schemas.microsoft.com/office/drawing/2014/main" id="{B001AD59-B923-4342-82DF-E7D1D8593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425450"/>
            <a:ext cx="8494712" cy="304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1"/>
                </a:solidFill>
              </a:rPr>
              <a:t>(3)</a:t>
            </a:r>
            <a:r>
              <a:rPr lang="zh-CN" altLang="en-US">
                <a:solidFill>
                  <a:schemeClr val="tx1"/>
                </a:solidFill>
              </a:rPr>
              <a:t>复摆</a:t>
            </a:r>
            <a:endParaRPr lang="zh-CN" altLang="en-US" sz="110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      一任意形状的刚体，支在过</a:t>
            </a:r>
            <a:r>
              <a:rPr lang="en-US" altLang="zh-CN">
                <a:solidFill>
                  <a:srgbClr val="000066"/>
                </a:solidFill>
              </a:rPr>
              <a:t>0</a:t>
            </a:r>
            <a:r>
              <a:rPr lang="zh-CN" altLang="en-US">
                <a:solidFill>
                  <a:srgbClr val="000066"/>
                </a:solidFill>
              </a:rPr>
              <a:t>点的光滑水平轴上，使刚体</a:t>
            </a:r>
          </a:p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       偏离平衡位置后释放，刚体就在平衡位置附近来回摆动，</a:t>
            </a:r>
          </a:p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       这样的摆叫复摆（也叫物理摆），如图所示 。刚体质量为</a:t>
            </a:r>
          </a:p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       </a:t>
            </a:r>
            <a:r>
              <a:rPr lang="en-GB" altLang="zh-CN">
                <a:solidFill>
                  <a:srgbClr val="000066"/>
                </a:solidFill>
              </a:rPr>
              <a:t>m</a:t>
            </a:r>
            <a:r>
              <a:rPr lang="zh-CN" altLang="en-US">
                <a:solidFill>
                  <a:srgbClr val="000066"/>
                </a:solidFill>
              </a:rPr>
              <a:t>，质心为 </a:t>
            </a:r>
            <a:r>
              <a:rPr lang="en-US" altLang="zh-CN">
                <a:solidFill>
                  <a:srgbClr val="000066"/>
                </a:solidFill>
              </a:rPr>
              <a:t>c </a:t>
            </a:r>
            <a:r>
              <a:rPr lang="zh-CN" altLang="en-US">
                <a:solidFill>
                  <a:srgbClr val="000066"/>
                </a:solidFill>
              </a:rPr>
              <a:t>，质心至转轴的距离为</a:t>
            </a:r>
            <a:r>
              <a:rPr lang="en-US" altLang="zh-CN">
                <a:solidFill>
                  <a:srgbClr val="000066"/>
                </a:solidFill>
              </a:rPr>
              <a:t>l </a:t>
            </a:r>
            <a:r>
              <a:rPr lang="zh-CN" altLang="en-US">
                <a:solidFill>
                  <a:srgbClr val="000066"/>
                </a:solidFill>
              </a:rPr>
              <a:t>，且知刚体对该轴</a:t>
            </a:r>
          </a:p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       的转动惯量为  </a:t>
            </a:r>
            <a:r>
              <a:rPr lang="en-US" altLang="zh-CN">
                <a:solidFill>
                  <a:srgbClr val="000066"/>
                </a:solidFill>
              </a:rPr>
              <a:t>J</a:t>
            </a:r>
            <a:endParaRPr lang="zh-CN" altLang="en-US">
              <a:solidFill>
                <a:srgbClr val="000066"/>
              </a:solidFill>
            </a:endParaRPr>
          </a:p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 </a:t>
            </a:r>
          </a:p>
          <a:p>
            <a:pPr eaLnBrk="1" hangingPunct="1"/>
            <a:endParaRPr lang="en-US" altLang="zh-CN">
              <a:solidFill>
                <a:srgbClr val="000066"/>
              </a:solidFill>
            </a:endParaRPr>
          </a:p>
        </p:txBody>
      </p:sp>
      <p:pic>
        <p:nvPicPr>
          <p:cNvPr id="176133" name="Picture 5" descr="FB">
            <a:extLst>
              <a:ext uri="{FF2B5EF4-FFF2-40B4-BE49-F238E27FC236}">
                <a16:creationId xmlns:a16="http://schemas.microsoft.com/office/drawing/2014/main" id="{E795EDB0-4A5B-477B-9C35-7C5D7FA301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82913"/>
            <a:ext cx="2317750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6134" name="Group 6">
            <a:extLst>
              <a:ext uri="{FF2B5EF4-FFF2-40B4-BE49-F238E27FC236}">
                <a16:creationId xmlns:a16="http://schemas.microsoft.com/office/drawing/2014/main" id="{FE7FAB25-1179-4D11-9E56-EFED62755BA6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3244850"/>
            <a:ext cx="2105025" cy="2520950"/>
            <a:chOff x="3969" y="754"/>
            <a:chExt cx="1507" cy="1624"/>
          </a:xfrm>
        </p:grpSpPr>
        <p:sp>
          <p:nvSpPr>
            <p:cNvPr id="176135" name="Freeform 7">
              <a:extLst>
                <a:ext uri="{FF2B5EF4-FFF2-40B4-BE49-F238E27FC236}">
                  <a16:creationId xmlns:a16="http://schemas.microsoft.com/office/drawing/2014/main" id="{A7AAE143-E0AA-4434-98C3-ED856D5D07D5}"/>
                </a:ext>
              </a:extLst>
            </p:cNvPr>
            <p:cNvSpPr>
              <a:spLocks/>
            </p:cNvSpPr>
            <p:nvPr/>
          </p:nvSpPr>
          <p:spPr bwMode="auto">
            <a:xfrm rot="1216975">
              <a:off x="3969" y="754"/>
              <a:ext cx="1507" cy="1520"/>
            </a:xfrm>
            <a:custGeom>
              <a:avLst/>
              <a:gdLst>
                <a:gd name="T0" fmla="*/ 273 w 946"/>
                <a:gd name="T1" fmla="*/ 0 h 1087"/>
                <a:gd name="T2" fmla="*/ 360 w 946"/>
                <a:gd name="T3" fmla="*/ 21 h 1087"/>
                <a:gd name="T4" fmla="*/ 405 w 946"/>
                <a:gd name="T5" fmla="*/ 36 h 1087"/>
                <a:gd name="T6" fmla="*/ 480 w 946"/>
                <a:gd name="T7" fmla="*/ 96 h 1087"/>
                <a:gd name="T8" fmla="*/ 525 w 946"/>
                <a:gd name="T9" fmla="*/ 126 h 1087"/>
                <a:gd name="T10" fmla="*/ 570 w 946"/>
                <a:gd name="T11" fmla="*/ 141 h 1087"/>
                <a:gd name="T12" fmla="*/ 615 w 946"/>
                <a:gd name="T13" fmla="*/ 186 h 1087"/>
                <a:gd name="T14" fmla="*/ 660 w 946"/>
                <a:gd name="T15" fmla="*/ 216 h 1087"/>
                <a:gd name="T16" fmla="*/ 705 w 946"/>
                <a:gd name="T17" fmla="*/ 261 h 1087"/>
                <a:gd name="T18" fmla="*/ 750 w 946"/>
                <a:gd name="T19" fmla="*/ 321 h 1087"/>
                <a:gd name="T20" fmla="*/ 795 w 946"/>
                <a:gd name="T21" fmla="*/ 351 h 1087"/>
                <a:gd name="T22" fmla="*/ 825 w 946"/>
                <a:gd name="T23" fmla="*/ 396 h 1087"/>
                <a:gd name="T24" fmla="*/ 840 w 946"/>
                <a:gd name="T25" fmla="*/ 441 h 1087"/>
                <a:gd name="T26" fmla="*/ 870 w 946"/>
                <a:gd name="T27" fmla="*/ 486 h 1087"/>
                <a:gd name="T28" fmla="*/ 885 w 946"/>
                <a:gd name="T29" fmla="*/ 531 h 1087"/>
                <a:gd name="T30" fmla="*/ 915 w 946"/>
                <a:gd name="T31" fmla="*/ 591 h 1087"/>
                <a:gd name="T32" fmla="*/ 930 w 946"/>
                <a:gd name="T33" fmla="*/ 651 h 1087"/>
                <a:gd name="T34" fmla="*/ 930 w 946"/>
                <a:gd name="T35" fmla="*/ 711 h 1087"/>
                <a:gd name="T36" fmla="*/ 945 w 946"/>
                <a:gd name="T37" fmla="*/ 756 h 1087"/>
                <a:gd name="T38" fmla="*/ 945 w 946"/>
                <a:gd name="T39" fmla="*/ 801 h 1087"/>
                <a:gd name="T40" fmla="*/ 945 w 946"/>
                <a:gd name="T41" fmla="*/ 861 h 1087"/>
                <a:gd name="T42" fmla="*/ 945 w 946"/>
                <a:gd name="T43" fmla="*/ 906 h 1087"/>
                <a:gd name="T44" fmla="*/ 930 w 946"/>
                <a:gd name="T45" fmla="*/ 951 h 1087"/>
                <a:gd name="T46" fmla="*/ 930 w 946"/>
                <a:gd name="T47" fmla="*/ 996 h 1087"/>
                <a:gd name="T48" fmla="*/ 900 w 946"/>
                <a:gd name="T49" fmla="*/ 1041 h 1087"/>
                <a:gd name="T50" fmla="*/ 855 w 946"/>
                <a:gd name="T51" fmla="*/ 1056 h 1087"/>
                <a:gd name="T52" fmla="*/ 810 w 946"/>
                <a:gd name="T53" fmla="*/ 1071 h 1087"/>
                <a:gd name="T54" fmla="*/ 765 w 946"/>
                <a:gd name="T55" fmla="*/ 1086 h 1087"/>
                <a:gd name="T56" fmla="*/ 720 w 946"/>
                <a:gd name="T57" fmla="*/ 1056 h 1087"/>
                <a:gd name="T58" fmla="*/ 675 w 946"/>
                <a:gd name="T59" fmla="*/ 1011 h 1087"/>
                <a:gd name="T60" fmla="*/ 630 w 946"/>
                <a:gd name="T61" fmla="*/ 981 h 1087"/>
                <a:gd name="T62" fmla="*/ 585 w 946"/>
                <a:gd name="T63" fmla="*/ 921 h 1087"/>
                <a:gd name="T64" fmla="*/ 540 w 946"/>
                <a:gd name="T65" fmla="*/ 891 h 1087"/>
                <a:gd name="T66" fmla="*/ 495 w 946"/>
                <a:gd name="T67" fmla="*/ 846 h 1087"/>
                <a:gd name="T68" fmla="*/ 465 w 946"/>
                <a:gd name="T69" fmla="*/ 801 h 1087"/>
                <a:gd name="T70" fmla="*/ 420 w 946"/>
                <a:gd name="T71" fmla="*/ 771 h 1087"/>
                <a:gd name="T72" fmla="*/ 375 w 946"/>
                <a:gd name="T73" fmla="*/ 726 h 1087"/>
                <a:gd name="T74" fmla="*/ 330 w 946"/>
                <a:gd name="T75" fmla="*/ 681 h 1087"/>
                <a:gd name="T76" fmla="*/ 285 w 946"/>
                <a:gd name="T77" fmla="*/ 651 h 1087"/>
                <a:gd name="T78" fmla="*/ 240 w 946"/>
                <a:gd name="T79" fmla="*/ 621 h 1087"/>
                <a:gd name="T80" fmla="*/ 195 w 946"/>
                <a:gd name="T81" fmla="*/ 576 h 1087"/>
                <a:gd name="T82" fmla="*/ 150 w 946"/>
                <a:gd name="T83" fmla="*/ 531 h 1087"/>
                <a:gd name="T84" fmla="*/ 105 w 946"/>
                <a:gd name="T85" fmla="*/ 486 h 1087"/>
                <a:gd name="T86" fmla="*/ 60 w 946"/>
                <a:gd name="T87" fmla="*/ 441 h 1087"/>
                <a:gd name="T88" fmla="*/ 45 w 946"/>
                <a:gd name="T89" fmla="*/ 396 h 1087"/>
                <a:gd name="T90" fmla="*/ 15 w 946"/>
                <a:gd name="T91" fmla="*/ 351 h 1087"/>
                <a:gd name="T92" fmla="*/ 0 w 946"/>
                <a:gd name="T93" fmla="*/ 306 h 1087"/>
                <a:gd name="T94" fmla="*/ 15 w 946"/>
                <a:gd name="T95" fmla="*/ 261 h 1087"/>
                <a:gd name="T96" fmla="*/ 45 w 946"/>
                <a:gd name="T97" fmla="*/ 216 h 1087"/>
                <a:gd name="T98" fmla="*/ 60 w 946"/>
                <a:gd name="T99" fmla="*/ 171 h 1087"/>
                <a:gd name="T100" fmla="*/ 105 w 946"/>
                <a:gd name="T101" fmla="*/ 141 h 1087"/>
                <a:gd name="T102" fmla="*/ 150 w 946"/>
                <a:gd name="T103" fmla="*/ 111 h 1087"/>
                <a:gd name="T104" fmla="*/ 195 w 946"/>
                <a:gd name="T105" fmla="*/ 81 h 1087"/>
                <a:gd name="T106" fmla="*/ 273 w 946"/>
                <a:gd name="T107" fmla="*/ 0 h 1087"/>
                <a:gd name="T108" fmla="*/ 273 w 946"/>
                <a:gd name="T10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6" h="1087">
                  <a:moveTo>
                    <a:pt x="273" y="0"/>
                  </a:moveTo>
                  <a:lnTo>
                    <a:pt x="360" y="21"/>
                  </a:lnTo>
                  <a:lnTo>
                    <a:pt x="405" y="36"/>
                  </a:lnTo>
                  <a:lnTo>
                    <a:pt x="480" y="96"/>
                  </a:lnTo>
                  <a:lnTo>
                    <a:pt x="525" y="126"/>
                  </a:lnTo>
                  <a:lnTo>
                    <a:pt x="570" y="141"/>
                  </a:lnTo>
                  <a:lnTo>
                    <a:pt x="615" y="186"/>
                  </a:lnTo>
                  <a:lnTo>
                    <a:pt x="660" y="216"/>
                  </a:lnTo>
                  <a:lnTo>
                    <a:pt x="705" y="261"/>
                  </a:lnTo>
                  <a:lnTo>
                    <a:pt x="750" y="321"/>
                  </a:lnTo>
                  <a:lnTo>
                    <a:pt x="795" y="351"/>
                  </a:lnTo>
                  <a:lnTo>
                    <a:pt x="825" y="396"/>
                  </a:lnTo>
                  <a:lnTo>
                    <a:pt x="840" y="441"/>
                  </a:lnTo>
                  <a:lnTo>
                    <a:pt x="870" y="486"/>
                  </a:lnTo>
                  <a:lnTo>
                    <a:pt x="885" y="531"/>
                  </a:lnTo>
                  <a:lnTo>
                    <a:pt x="915" y="591"/>
                  </a:lnTo>
                  <a:lnTo>
                    <a:pt x="930" y="651"/>
                  </a:lnTo>
                  <a:lnTo>
                    <a:pt x="930" y="711"/>
                  </a:lnTo>
                  <a:lnTo>
                    <a:pt x="945" y="756"/>
                  </a:lnTo>
                  <a:lnTo>
                    <a:pt x="945" y="801"/>
                  </a:lnTo>
                  <a:lnTo>
                    <a:pt x="945" y="861"/>
                  </a:lnTo>
                  <a:lnTo>
                    <a:pt x="945" y="906"/>
                  </a:lnTo>
                  <a:lnTo>
                    <a:pt x="930" y="951"/>
                  </a:lnTo>
                  <a:lnTo>
                    <a:pt x="930" y="996"/>
                  </a:lnTo>
                  <a:lnTo>
                    <a:pt x="900" y="1041"/>
                  </a:lnTo>
                  <a:lnTo>
                    <a:pt x="855" y="1056"/>
                  </a:lnTo>
                  <a:lnTo>
                    <a:pt x="810" y="1071"/>
                  </a:lnTo>
                  <a:lnTo>
                    <a:pt x="765" y="1086"/>
                  </a:lnTo>
                  <a:lnTo>
                    <a:pt x="720" y="1056"/>
                  </a:lnTo>
                  <a:lnTo>
                    <a:pt x="675" y="1011"/>
                  </a:lnTo>
                  <a:lnTo>
                    <a:pt x="630" y="981"/>
                  </a:lnTo>
                  <a:lnTo>
                    <a:pt x="585" y="921"/>
                  </a:lnTo>
                  <a:lnTo>
                    <a:pt x="540" y="891"/>
                  </a:lnTo>
                  <a:lnTo>
                    <a:pt x="495" y="846"/>
                  </a:lnTo>
                  <a:lnTo>
                    <a:pt x="465" y="801"/>
                  </a:lnTo>
                  <a:lnTo>
                    <a:pt x="420" y="771"/>
                  </a:lnTo>
                  <a:lnTo>
                    <a:pt x="375" y="726"/>
                  </a:lnTo>
                  <a:lnTo>
                    <a:pt x="330" y="681"/>
                  </a:lnTo>
                  <a:lnTo>
                    <a:pt x="285" y="651"/>
                  </a:lnTo>
                  <a:lnTo>
                    <a:pt x="240" y="621"/>
                  </a:lnTo>
                  <a:lnTo>
                    <a:pt x="195" y="576"/>
                  </a:lnTo>
                  <a:lnTo>
                    <a:pt x="150" y="531"/>
                  </a:lnTo>
                  <a:lnTo>
                    <a:pt x="105" y="486"/>
                  </a:lnTo>
                  <a:lnTo>
                    <a:pt x="60" y="441"/>
                  </a:lnTo>
                  <a:lnTo>
                    <a:pt x="45" y="396"/>
                  </a:lnTo>
                  <a:lnTo>
                    <a:pt x="15" y="351"/>
                  </a:lnTo>
                  <a:lnTo>
                    <a:pt x="0" y="306"/>
                  </a:lnTo>
                  <a:lnTo>
                    <a:pt x="15" y="261"/>
                  </a:lnTo>
                  <a:lnTo>
                    <a:pt x="45" y="216"/>
                  </a:lnTo>
                  <a:lnTo>
                    <a:pt x="60" y="171"/>
                  </a:lnTo>
                  <a:lnTo>
                    <a:pt x="105" y="141"/>
                  </a:lnTo>
                  <a:lnTo>
                    <a:pt x="150" y="111"/>
                  </a:lnTo>
                  <a:lnTo>
                    <a:pt x="195" y="81"/>
                  </a:lnTo>
                  <a:lnTo>
                    <a:pt x="273" y="0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587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486" name="Rectangle 8">
              <a:extLst>
                <a:ext uri="{FF2B5EF4-FFF2-40B4-BE49-F238E27FC236}">
                  <a16:creationId xmlns:a16="http://schemas.microsoft.com/office/drawing/2014/main" id="{7F45B7F9-0152-420A-833B-F75DBB070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799"/>
              <a:ext cx="31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chemeClr val="tx2"/>
                  </a:solidFill>
                </a:rPr>
                <a:t>O</a:t>
              </a:r>
            </a:p>
          </p:txBody>
        </p:sp>
        <p:sp>
          <p:nvSpPr>
            <p:cNvPr id="20487" name="Rectangle 9">
              <a:extLst>
                <a:ext uri="{FF2B5EF4-FFF2-40B4-BE49-F238E27FC236}">
                  <a16:creationId xmlns:a16="http://schemas.microsoft.com/office/drawing/2014/main" id="{80ADD787-72C9-4B45-9B85-3898992E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1551"/>
              <a:ext cx="316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500" i="1">
                  <a:solidFill>
                    <a:srgbClr val="990000"/>
                  </a:solidFill>
                </a:rPr>
                <a:t>Ｃ</a:t>
              </a:r>
            </a:p>
          </p:txBody>
        </p:sp>
        <p:sp>
          <p:nvSpPr>
            <p:cNvPr id="20488" name="Line 10">
              <a:extLst>
                <a:ext uri="{FF2B5EF4-FFF2-40B4-BE49-F238E27FC236}">
                  <a16:creationId xmlns:a16="http://schemas.microsoft.com/office/drawing/2014/main" id="{9B424174-289E-4FA5-A715-9FEC155E97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119812">
              <a:off x="4436" y="1112"/>
              <a:ext cx="607" cy="5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89" name="Rectangle 11">
              <a:extLst>
                <a:ext uri="{FF2B5EF4-FFF2-40B4-BE49-F238E27FC236}">
                  <a16:creationId xmlns:a16="http://schemas.microsoft.com/office/drawing/2014/main" id="{8C3256AB-6F00-48E4-8B62-7DF696DD0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" y="1347"/>
              <a:ext cx="132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endParaRPr lang="zh-CN" altLang="zh-CN" sz="2800" i="1">
                <a:solidFill>
                  <a:srgbClr val="000092"/>
                </a:solidFill>
              </a:endParaRPr>
            </a:p>
          </p:txBody>
        </p:sp>
        <p:sp>
          <p:nvSpPr>
            <p:cNvPr id="20490" name="Line 12">
              <a:extLst>
                <a:ext uri="{FF2B5EF4-FFF2-40B4-BE49-F238E27FC236}">
                  <a16:creationId xmlns:a16="http://schemas.microsoft.com/office/drawing/2014/main" id="{DFEAB2B3-93E7-4A86-AF77-901502F32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1045"/>
              <a:ext cx="0" cy="1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1" name="Line 13">
              <a:extLst>
                <a:ext uri="{FF2B5EF4-FFF2-40B4-BE49-F238E27FC236}">
                  <a16:creationId xmlns:a16="http://schemas.microsoft.com/office/drawing/2014/main" id="{2F8452A4-A02F-4548-89E6-AEFCFA4FA4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8" y="1722"/>
              <a:ext cx="0" cy="566"/>
            </a:xfrm>
            <a:prstGeom prst="line">
              <a:avLst/>
            </a:prstGeom>
            <a:noFill/>
            <a:ln w="34925">
              <a:solidFill>
                <a:srgbClr val="FF3300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2" name="Text Box 14">
              <a:extLst>
                <a:ext uri="{FF2B5EF4-FFF2-40B4-BE49-F238E27FC236}">
                  <a16:creationId xmlns:a16="http://schemas.microsoft.com/office/drawing/2014/main" id="{2D3CA176-BF25-46F8-806A-DA39F3D4C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" y="1878"/>
              <a:ext cx="52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i="1"/>
                <a:t>mg</a:t>
              </a:r>
            </a:p>
          </p:txBody>
        </p:sp>
        <p:sp>
          <p:nvSpPr>
            <p:cNvPr id="20493" name="Rectangle 15">
              <a:extLst>
                <a:ext uri="{FF2B5EF4-FFF2-40B4-BE49-F238E27FC236}">
                  <a16:creationId xmlns:a16="http://schemas.microsoft.com/office/drawing/2014/main" id="{3FA23852-2AD3-474A-8F11-551FE96E5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117"/>
              <a:ext cx="202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chemeClr val="tx2"/>
                  </a:solidFill>
                </a:rPr>
                <a:t>l</a:t>
              </a:r>
            </a:p>
          </p:txBody>
        </p:sp>
        <p:sp>
          <p:nvSpPr>
            <p:cNvPr id="20494" name="Rectangle 16">
              <a:extLst>
                <a:ext uri="{FF2B5EF4-FFF2-40B4-BE49-F238E27FC236}">
                  <a16:creationId xmlns:a16="http://schemas.microsoft.com/office/drawing/2014/main" id="{A4884EBE-089B-4615-882F-416C4AE43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1236"/>
              <a:ext cx="26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ym typeface="Symbol" panose="05050102010706020507" pitchFamily="18" charset="2"/>
                </a:rPr>
                <a:t></a:t>
              </a:r>
              <a:endParaRPr lang="en-US" altLang="zh-CN" sz="2800" i="1"/>
            </a:p>
          </p:txBody>
        </p:sp>
        <p:sp>
          <p:nvSpPr>
            <p:cNvPr id="20495" name="Freeform 17">
              <a:extLst>
                <a:ext uri="{FF2B5EF4-FFF2-40B4-BE49-F238E27FC236}">
                  <a16:creationId xmlns:a16="http://schemas.microsoft.com/office/drawing/2014/main" id="{93512184-D310-49F6-8242-E8E47B00A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" y="1249"/>
              <a:ext cx="115" cy="41"/>
            </a:xfrm>
            <a:custGeom>
              <a:avLst/>
              <a:gdLst>
                <a:gd name="T0" fmla="*/ 0 w 144"/>
                <a:gd name="T1" fmla="*/ 12 h 48"/>
                <a:gd name="T2" fmla="*/ 10 w 144"/>
                <a:gd name="T3" fmla="*/ 9 h 48"/>
                <a:gd name="T4" fmla="*/ 19 w 144"/>
                <a:gd name="T5" fmla="*/ 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48">
                  <a:moveTo>
                    <a:pt x="0" y="48"/>
                  </a:moveTo>
                  <a:cubicBezTo>
                    <a:pt x="12" y="46"/>
                    <a:pt x="48" y="44"/>
                    <a:pt x="72" y="36"/>
                  </a:cubicBezTo>
                  <a:cubicBezTo>
                    <a:pt x="96" y="28"/>
                    <a:pt x="129" y="7"/>
                    <a:pt x="14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5A64F5C2-29D8-4E7F-B7B4-504B15DAD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333375"/>
            <a:ext cx="8324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机械振动 </a:t>
            </a:r>
            <a:r>
              <a:rPr lang="en-US" altLang="zh-CN" sz="2800">
                <a:solidFill>
                  <a:srgbClr val="000066"/>
                </a:solidFill>
                <a:latin typeface="华文中宋" panose="02010600040101010101" pitchFamily="2" charset="-122"/>
              </a:rPr>
              <a:t>—</a:t>
            </a:r>
            <a:r>
              <a:rPr lang="en-US" altLang="zh-CN" sz="2800">
                <a:solidFill>
                  <a:srgbClr val="00008A"/>
                </a:solidFill>
              </a:rPr>
              <a:t> </a:t>
            </a:r>
            <a:r>
              <a:rPr lang="zh-CN" altLang="en-US">
                <a:solidFill>
                  <a:srgbClr val="800000"/>
                </a:solidFill>
              </a:rPr>
              <a:t>物体在一定位置附近作来回往复的运动。</a:t>
            </a:r>
            <a:r>
              <a:rPr lang="zh-CN" altLang="en-US">
                <a:solidFill>
                  <a:srgbClr val="00008A"/>
                </a:solidFill>
              </a:rPr>
              <a:t>            </a:t>
            </a:r>
          </a:p>
        </p:txBody>
      </p:sp>
      <p:pic>
        <p:nvPicPr>
          <p:cNvPr id="166919" name="E092b2.avi">
            <a:hlinkClick r:id="" action="ppaction://media"/>
            <a:extLst>
              <a:ext uri="{FF2B5EF4-FFF2-40B4-BE49-F238E27FC236}">
                <a16:creationId xmlns:a16="http://schemas.microsoft.com/office/drawing/2014/main" id="{432876F9-923E-4F4F-BEAF-3B033B406E71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1052513"/>
            <a:ext cx="3875088" cy="281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 Box 8">
            <a:extLst>
              <a:ext uri="{FF2B5EF4-FFF2-40B4-BE49-F238E27FC236}">
                <a16:creationId xmlns:a16="http://schemas.microsoft.com/office/drawing/2014/main" id="{D0583C9B-A964-47FB-8EB9-D58A33756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629150"/>
            <a:ext cx="316706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广义振动：</a:t>
            </a:r>
          </a:p>
        </p:txBody>
      </p:sp>
      <p:sp>
        <p:nvSpPr>
          <p:cNvPr id="3077" name="Text Box 9">
            <a:extLst>
              <a:ext uri="{FF2B5EF4-FFF2-40B4-BE49-F238E27FC236}">
                <a16:creationId xmlns:a16="http://schemas.microsoft.com/office/drawing/2014/main" id="{5F174070-2A3A-4851-8449-17CA16902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5184775"/>
            <a:ext cx="79565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任一物理量</a:t>
            </a:r>
            <a:r>
              <a:rPr lang="en-US" altLang="zh-CN" sz="2300">
                <a:solidFill>
                  <a:srgbClr val="000066"/>
                </a:solidFill>
              </a:rPr>
              <a:t>(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如位移、电流等</a:t>
            </a:r>
            <a:r>
              <a:rPr lang="en-US" altLang="zh-CN" sz="2300">
                <a:solidFill>
                  <a:srgbClr val="000066"/>
                </a:solidFill>
              </a:rPr>
              <a:t>)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在某一数值附近反复变化。</a:t>
            </a:r>
            <a:endParaRPr lang="zh-CN" altLang="en-US" sz="2300" b="0">
              <a:solidFill>
                <a:srgbClr val="000066"/>
              </a:solidFill>
              <a:latin typeface="华文中宋" panose="02010600040101010101" pitchFamily="2" charset="-122"/>
            </a:endParaRPr>
          </a:p>
        </p:txBody>
      </p:sp>
      <p:sp>
        <p:nvSpPr>
          <p:cNvPr id="3078" name="Text Box 10">
            <a:extLst>
              <a:ext uri="{FF2B5EF4-FFF2-40B4-BE49-F238E27FC236}">
                <a16:creationId xmlns:a16="http://schemas.microsoft.com/office/drawing/2014/main" id="{97FB5164-6F19-4DE4-8758-A5ADD13FE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4005263"/>
            <a:ext cx="475297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zh-CN" altLang="en-US" sz="2300">
                <a:latin typeface="华文中宋" panose="02010600040101010101" pitchFamily="2" charset="-122"/>
              </a:rPr>
              <a:t>机械振动、电磁振动、 </a:t>
            </a:r>
            <a:r>
              <a:rPr lang="zh-CN" altLang="en-US" sz="2300">
                <a:latin typeface="华文中宋" panose="02010600040101010101" pitchFamily="2" charset="-122"/>
                <a:sym typeface="Symbol" panose="05050102010706020507" pitchFamily="18" charset="2"/>
              </a:rPr>
              <a:t></a:t>
            </a:r>
            <a:r>
              <a:rPr lang="zh-CN" altLang="en-US" sz="2300">
                <a:latin typeface="华文中宋" panose="02010600040101010101" pitchFamily="2" charset="-122"/>
              </a:rPr>
              <a:t> </a:t>
            </a:r>
          </a:p>
        </p:txBody>
      </p:sp>
      <p:sp>
        <p:nvSpPr>
          <p:cNvPr id="3079" name="Text Box 11">
            <a:extLst>
              <a:ext uri="{FF2B5EF4-FFF2-40B4-BE49-F238E27FC236}">
                <a16:creationId xmlns:a16="http://schemas.microsoft.com/office/drawing/2014/main" id="{1F3D9290-FA39-4525-947B-5BF7178CA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08438"/>
            <a:ext cx="44704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振动有各种不同的形式：</a:t>
            </a:r>
            <a:r>
              <a:rPr lang="zh-CN" altLang="en-US" sz="2300">
                <a:solidFill>
                  <a:srgbClr val="00008A"/>
                </a:solidFill>
                <a:latin typeface="华文中宋" panose="02010600040101010101" pitchFamily="2" charset="-122"/>
              </a:rPr>
              <a:t>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video>
              <p:cMediaNode>
                <p:cTn id="2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691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25" name="Group 33">
            <a:extLst>
              <a:ext uri="{FF2B5EF4-FFF2-40B4-BE49-F238E27FC236}">
                <a16:creationId xmlns:a16="http://schemas.microsoft.com/office/drawing/2014/main" id="{CEB56FE5-36F6-48D3-9562-3A9BB28E1946}"/>
              </a:ext>
            </a:extLst>
          </p:cNvPr>
          <p:cNvGrpSpPr>
            <a:grpSpLocks/>
          </p:cNvGrpSpPr>
          <p:nvPr/>
        </p:nvGrpSpPr>
        <p:grpSpPr bwMode="auto">
          <a:xfrm>
            <a:off x="6715125" y="3357563"/>
            <a:ext cx="2105025" cy="2520950"/>
            <a:chOff x="3969" y="754"/>
            <a:chExt cx="1507" cy="1624"/>
          </a:xfrm>
        </p:grpSpPr>
        <p:sp>
          <p:nvSpPr>
            <p:cNvPr id="110598" name="Freeform 6">
              <a:extLst>
                <a:ext uri="{FF2B5EF4-FFF2-40B4-BE49-F238E27FC236}">
                  <a16:creationId xmlns:a16="http://schemas.microsoft.com/office/drawing/2014/main" id="{772FFB2C-2D3B-4C2C-9523-2B82291218B8}"/>
                </a:ext>
              </a:extLst>
            </p:cNvPr>
            <p:cNvSpPr>
              <a:spLocks/>
            </p:cNvSpPr>
            <p:nvPr/>
          </p:nvSpPr>
          <p:spPr bwMode="auto">
            <a:xfrm rot="1216975">
              <a:off x="3969" y="754"/>
              <a:ext cx="1507" cy="1520"/>
            </a:xfrm>
            <a:custGeom>
              <a:avLst/>
              <a:gdLst>
                <a:gd name="T0" fmla="*/ 273 w 946"/>
                <a:gd name="T1" fmla="*/ 0 h 1087"/>
                <a:gd name="T2" fmla="*/ 360 w 946"/>
                <a:gd name="T3" fmla="*/ 21 h 1087"/>
                <a:gd name="T4" fmla="*/ 405 w 946"/>
                <a:gd name="T5" fmla="*/ 36 h 1087"/>
                <a:gd name="T6" fmla="*/ 480 w 946"/>
                <a:gd name="T7" fmla="*/ 96 h 1087"/>
                <a:gd name="T8" fmla="*/ 525 w 946"/>
                <a:gd name="T9" fmla="*/ 126 h 1087"/>
                <a:gd name="T10" fmla="*/ 570 w 946"/>
                <a:gd name="T11" fmla="*/ 141 h 1087"/>
                <a:gd name="T12" fmla="*/ 615 w 946"/>
                <a:gd name="T13" fmla="*/ 186 h 1087"/>
                <a:gd name="T14" fmla="*/ 660 w 946"/>
                <a:gd name="T15" fmla="*/ 216 h 1087"/>
                <a:gd name="T16" fmla="*/ 705 w 946"/>
                <a:gd name="T17" fmla="*/ 261 h 1087"/>
                <a:gd name="T18" fmla="*/ 750 w 946"/>
                <a:gd name="T19" fmla="*/ 321 h 1087"/>
                <a:gd name="T20" fmla="*/ 795 w 946"/>
                <a:gd name="T21" fmla="*/ 351 h 1087"/>
                <a:gd name="T22" fmla="*/ 825 w 946"/>
                <a:gd name="T23" fmla="*/ 396 h 1087"/>
                <a:gd name="T24" fmla="*/ 840 w 946"/>
                <a:gd name="T25" fmla="*/ 441 h 1087"/>
                <a:gd name="T26" fmla="*/ 870 w 946"/>
                <a:gd name="T27" fmla="*/ 486 h 1087"/>
                <a:gd name="T28" fmla="*/ 885 w 946"/>
                <a:gd name="T29" fmla="*/ 531 h 1087"/>
                <a:gd name="T30" fmla="*/ 915 w 946"/>
                <a:gd name="T31" fmla="*/ 591 h 1087"/>
                <a:gd name="T32" fmla="*/ 930 w 946"/>
                <a:gd name="T33" fmla="*/ 651 h 1087"/>
                <a:gd name="T34" fmla="*/ 930 w 946"/>
                <a:gd name="T35" fmla="*/ 711 h 1087"/>
                <a:gd name="T36" fmla="*/ 945 w 946"/>
                <a:gd name="T37" fmla="*/ 756 h 1087"/>
                <a:gd name="T38" fmla="*/ 945 w 946"/>
                <a:gd name="T39" fmla="*/ 801 h 1087"/>
                <a:gd name="T40" fmla="*/ 945 w 946"/>
                <a:gd name="T41" fmla="*/ 861 h 1087"/>
                <a:gd name="T42" fmla="*/ 945 w 946"/>
                <a:gd name="T43" fmla="*/ 906 h 1087"/>
                <a:gd name="T44" fmla="*/ 930 w 946"/>
                <a:gd name="T45" fmla="*/ 951 h 1087"/>
                <a:gd name="T46" fmla="*/ 930 w 946"/>
                <a:gd name="T47" fmla="*/ 996 h 1087"/>
                <a:gd name="T48" fmla="*/ 900 w 946"/>
                <a:gd name="T49" fmla="*/ 1041 h 1087"/>
                <a:gd name="T50" fmla="*/ 855 w 946"/>
                <a:gd name="T51" fmla="*/ 1056 h 1087"/>
                <a:gd name="T52" fmla="*/ 810 w 946"/>
                <a:gd name="T53" fmla="*/ 1071 h 1087"/>
                <a:gd name="T54" fmla="*/ 765 w 946"/>
                <a:gd name="T55" fmla="*/ 1086 h 1087"/>
                <a:gd name="T56" fmla="*/ 720 w 946"/>
                <a:gd name="T57" fmla="*/ 1056 h 1087"/>
                <a:gd name="T58" fmla="*/ 675 w 946"/>
                <a:gd name="T59" fmla="*/ 1011 h 1087"/>
                <a:gd name="T60" fmla="*/ 630 w 946"/>
                <a:gd name="T61" fmla="*/ 981 h 1087"/>
                <a:gd name="T62" fmla="*/ 585 w 946"/>
                <a:gd name="T63" fmla="*/ 921 h 1087"/>
                <a:gd name="T64" fmla="*/ 540 w 946"/>
                <a:gd name="T65" fmla="*/ 891 h 1087"/>
                <a:gd name="T66" fmla="*/ 495 w 946"/>
                <a:gd name="T67" fmla="*/ 846 h 1087"/>
                <a:gd name="T68" fmla="*/ 465 w 946"/>
                <a:gd name="T69" fmla="*/ 801 h 1087"/>
                <a:gd name="T70" fmla="*/ 420 w 946"/>
                <a:gd name="T71" fmla="*/ 771 h 1087"/>
                <a:gd name="T72" fmla="*/ 375 w 946"/>
                <a:gd name="T73" fmla="*/ 726 h 1087"/>
                <a:gd name="T74" fmla="*/ 330 w 946"/>
                <a:gd name="T75" fmla="*/ 681 h 1087"/>
                <a:gd name="T76" fmla="*/ 285 w 946"/>
                <a:gd name="T77" fmla="*/ 651 h 1087"/>
                <a:gd name="T78" fmla="*/ 240 w 946"/>
                <a:gd name="T79" fmla="*/ 621 h 1087"/>
                <a:gd name="T80" fmla="*/ 195 w 946"/>
                <a:gd name="T81" fmla="*/ 576 h 1087"/>
                <a:gd name="T82" fmla="*/ 150 w 946"/>
                <a:gd name="T83" fmla="*/ 531 h 1087"/>
                <a:gd name="T84" fmla="*/ 105 w 946"/>
                <a:gd name="T85" fmla="*/ 486 h 1087"/>
                <a:gd name="T86" fmla="*/ 60 w 946"/>
                <a:gd name="T87" fmla="*/ 441 h 1087"/>
                <a:gd name="T88" fmla="*/ 45 w 946"/>
                <a:gd name="T89" fmla="*/ 396 h 1087"/>
                <a:gd name="T90" fmla="*/ 15 w 946"/>
                <a:gd name="T91" fmla="*/ 351 h 1087"/>
                <a:gd name="T92" fmla="*/ 0 w 946"/>
                <a:gd name="T93" fmla="*/ 306 h 1087"/>
                <a:gd name="T94" fmla="*/ 15 w 946"/>
                <a:gd name="T95" fmla="*/ 261 h 1087"/>
                <a:gd name="T96" fmla="*/ 45 w 946"/>
                <a:gd name="T97" fmla="*/ 216 h 1087"/>
                <a:gd name="T98" fmla="*/ 60 w 946"/>
                <a:gd name="T99" fmla="*/ 171 h 1087"/>
                <a:gd name="T100" fmla="*/ 105 w 946"/>
                <a:gd name="T101" fmla="*/ 141 h 1087"/>
                <a:gd name="T102" fmla="*/ 150 w 946"/>
                <a:gd name="T103" fmla="*/ 111 h 1087"/>
                <a:gd name="T104" fmla="*/ 195 w 946"/>
                <a:gd name="T105" fmla="*/ 81 h 1087"/>
                <a:gd name="T106" fmla="*/ 273 w 946"/>
                <a:gd name="T107" fmla="*/ 0 h 1087"/>
                <a:gd name="T108" fmla="*/ 273 w 946"/>
                <a:gd name="T10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6" h="1087">
                  <a:moveTo>
                    <a:pt x="273" y="0"/>
                  </a:moveTo>
                  <a:lnTo>
                    <a:pt x="360" y="21"/>
                  </a:lnTo>
                  <a:lnTo>
                    <a:pt x="405" y="36"/>
                  </a:lnTo>
                  <a:lnTo>
                    <a:pt x="480" y="96"/>
                  </a:lnTo>
                  <a:lnTo>
                    <a:pt x="525" y="126"/>
                  </a:lnTo>
                  <a:lnTo>
                    <a:pt x="570" y="141"/>
                  </a:lnTo>
                  <a:lnTo>
                    <a:pt x="615" y="186"/>
                  </a:lnTo>
                  <a:lnTo>
                    <a:pt x="660" y="216"/>
                  </a:lnTo>
                  <a:lnTo>
                    <a:pt x="705" y="261"/>
                  </a:lnTo>
                  <a:lnTo>
                    <a:pt x="750" y="321"/>
                  </a:lnTo>
                  <a:lnTo>
                    <a:pt x="795" y="351"/>
                  </a:lnTo>
                  <a:lnTo>
                    <a:pt x="825" y="396"/>
                  </a:lnTo>
                  <a:lnTo>
                    <a:pt x="840" y="441"/>
                  </a:lnTo>
                  <a:lnTo>
                    <a:pt x="870" y="486"/>
                  </a:lnTo>
                  <a:lnTo>
                    <a:pt x="885" y="531"/>
                  </a:lnTo>
                  <a:lnTo>
                    <a:pt x="915" y="591"/>
                  </a:lnTo>
                  <a:lnTo>
                    <a:pt x="930" y="651"/>
                  </a:lnTo>
                  <a:lnTo>
                    <a:pt x="930" y="711"/>
                  </a:lnTo>
                  <a:lnTo>
                    <a:pt x="945" y="756"/>
                  </a:lnTo>
                  <a:lnTo>
                    <a:pt x="945" y="801"/>
                  </a:lnTo>
                  <a:lnTo>
                    <a:pt x="945" y="861"/>
                  </a:lnTo>
                  <a:lnTo>
                    <a:pt x="945" y="906"/>
                  </a:lnTo>
                  <a:lnTo>
                    <a:pt x="930" y="951"/>
                  </a:lnTo>
                  <a:lnTo>
                    <a:pt x="930" y="996"/>
                  </a:lnTo>
                  <a:lnTo>
                    <a:pt x="900" y="1041"/>
                  </a:lnTo>
                  <a:lnTo>
                    <a:pt x="855" y="1056"/>
                  </a:lnTo>
                  <a:lnTo>
                    <a:pt x="810" y="1071"/>
                  </a:lnTo>
                  <a:lnTo>
                    <a:pt x="765" y="1086"/>
                  </a:lnTo>
                  <a:lnTo>
                    <a:pt x="720" y="1056"/>
                  </a:lnTo>
                  <a:lnTo>
                    <a:pt x="675" y="1011"/>
                  </a:lnTo>
                  <a:lnTo>
                    <a:pt x="630" y="981"/>
                  </a:lnTo>
                  <a:lnTo>
                    <a:pt x="585" y="921"/>
                  </a:lnTo>
                  <a:lnTo>
                    <a:pt x="540" y="891"/>
                  </a:lnTo>
                  <a:lnTo>
                    <a:pt x="495" y="846"/>
                  </a:lnTo>
                  <a:lnTo>
                    <a:pt x="465" y="801"/>
                  </a:lnTo>
                  <a:lnTo>
                    <a:pt x="420" y="771"/>
                  </a:lnTo>
                  <a:lnTo>
                    <a:pt x="375" y="726"/>
                  </a:lnTo>
                  <a:lnTo>
                    <a:pt x="330" y="681"/>
                  </a:lnTo>
                  <a:lnTo>
                    <a:pt x="285" y="651"/>
                  </a:lnTo>
                  <a:lnTo>
                    <a:pt x="240" y="621"/>
                  </a:lnTo>
                  <a:lnTo>
                    <a:pt x="195" y="576"/>
                  </a:lnTo>
                  <a:lnTo>
                    <a:pt x="150" y="531"/>
                  </a:lnTo>
                  <a:lnTo>
                    <a:pt x="105" y="486"/>
                  </a:lnTo>
                  <a:lnTo>
                    <a:pt x="60" y="441"/>
                  </a:lnTo>
                  <a:lnTo>
                    <a:pt x="45" y="396"/>
                  </a:lnTo>
                  <a:lnTo>
                    <a:pt x="15" y="351"/>
                  </a:lnTo>
                  <a:lnTo>
                    <a:pt x="0" y="306"/>
                  </a:lnTo>
                  <a:lnTo>
                    <a:pt x="15" y="261"/>
                  </a:lnTo>
                  <a:lnTo>
                    <a:pt x="45" y="216"/>
                  </a:lnTo>
                  <a:lnTo>
                    <a:pt x="60" y="171"/>
                  </a:lnTo>
                  <a:lnTo>
                    <a:pt x="105" y="141"/>
                  </a:lnTo>
                  <a:lnTo>
                    <a:pt x="150" y="111"/>
                  </a:lnTo>
                  <a:lnTo>
                    <a:pt x="195" y="81"/>
                  </a:lnTo>
                  <a:lnTo>
                    <a:pt x="273" y="0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587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530" name="Rectangle 7">
              <a:extLst>
                <a:ext uri="{FF2B5EF4-FFF2-40B4-BE49-F238E27FC236}">
                  <a16:creationId xmlns:a16="http://schemas.microsoft.com/office/drawing/2014/main" id="{088FC55E-D270-4666-B2BC-E2926B2E2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799"/>
              <a:ext cx="31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chemeClr val="tx2"/>
                  </a:solidFill>
                </a:rPr>
                <a:t>O</a:t>
              </a:r>
            </a:p>
          </p:txBody>
        </p:sp>
        <p:sp>
          <p:nvSpPr>
            <p:cNvPr id="21531" name="Rectangle 8">
              <a:extLst>
                <a:ext uri="{FF2B5EF4-FFF2-40B4-BE49-F238E27FC236}">
                  <a16:creationId xmlns:a16="http://schemas.microsoft.com/office/drawing/2014/main" id="{FD5FBD30-7313-409D-A31C-F10503DD4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1551"/>
              <a:ext cx="316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500" i="1">
                  <a:solidFill>
                    <a:srgbClr val="990000"/>
                  </a:solidFill>
                </a:rPr>
                <a:t>Ｃ</a:t>
              </a:r>
            </a:p>
          </p:txBody>
        </p:sp>
        <p:sp>
          <p:nvSpPr>
            <p:cNvPr id="21532" name="Line 9">
              <a:extLst>
                <a:ext uri="{FF2B5EF4-FFF2-40B4-BE49-F238E27FC236}">
                  <a16:creationId xmlns:a16="http://schemas.microsoft.com/office/drawing/2014/main" id="{B1D2B013-326C-4EE2-947A-C530A0BBDAC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119812">
              <a:off x="4436" y="1112"/>
              <a:ext cx="607" cy="55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3" name="Rectangle 10">
              <a:extLst>
                <a:ext uri="{FF2B5EF4-FFF2-40B4-BE49-F238E27FC236}">
                  <a16:creationId xmlns:a16="http://schemas.microsoft.com/office/drawing/2014/main" id="{7DADAD73-68D6-49B0-9476-79F0D178C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" y="1347"/>
              <a:ext cx="132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endParaRPr lang="zh-CN" altLang="zh-CN" sz="2800" i="1">
                <a:solidFill>
                  <a:srgbClr val="000092"/>
                </a:solidFill>
              </a:endParaRPr>
            </a:p>
          </p:txBody>
        </p:sp>
        <p:sp>
          <p:nvSpPr>
            <p:cNvPr id="21534" name="Line 11">
              <a:extLst>
                <a:ext uri="{FF2B5EF4-FFF2-40B4-BE49-F238E27FC236}">
                  <a16:creationId xmlns:a16="http://schemas.microsoft.com/office/drawing/2014/main" id="{60D84802-BB54-4F6C-9366-E78517969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1045"/>
              <a:ext cx="0" cy="1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5" name="Line 12">
              <a:extLst>
                <a:ext uri="{FF2B5EF4-FFF2-40B4-BE49-F238E27FC236}">
                  <a16:creationId xmlns:a16="http://schemas.microsoft.com/office/drawing/2014/main" id="{D12B1624-1EE9-4B4C-AB23-B6507D0839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8" y="1722"/>
              <a:ext cx="0" cy="566"/>
            </a:xfrm>
            <a:prstGeom prst="line">
              <a:avLst/>
            </a:prstGeom>
            <a:noFill/>
            <a:ln w="34925">
              <a:solidFill>
                <a:srgbClr val="FF3300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36" name="Text Box 13">
              <a:extLst>
                <a:ext uri="{FF2B5EF4-FFF2-40B4-BE49-F238E27FC236}">
                  <a16:creationId xmlns:a16="http://schemas.microsoft.com/office/drawing/2014/main" id="{C42F794B-4F1A-4DF9-994D-89BA35CB5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" y="1878"/>
              <a:ext cx="52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i="1"/>
                <a:t>mg</a:t>
              </a:r>
            </a:p>
          </p:txBody>
        </p:sp>
        <p:sp>
          <p:nvSpPr>
            <p:cNvPr id="21537" name="Rectangle 14">
              <a:extLst>
                <a:ext uri="{FF2B5EF4-FFF2-40B4-BE49-F238E27FC236}">
                  <a16:creationId xmlns:a16="http://schemas.microsoft.com/office/drawing/2014/main" id="{8AF72F47-D673-40DF-8B92-4F38DD8C4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117"/>
              <a:ext cx="202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chemeClr val="tx2"/>
                  </a:solidFill>
                </a:rPr>
                <a:t>l</a:t>
              </a:r>
            </a:p>
          </p:txBody>
        </p:sp>
        <p:sp>
          <p:nvSpPr>
            <p:cNvPr id="21538" name="Rectangle 15">
              <a:extLst>
                <a:ext uri="{FF2B5EF4-FFF2-40B4-BE49-F238E27FC236}">
                  <a16:creationId xmlns:a16="http://schemas.microsoft.com/office/drawing/2014/main" id="{2DC586D7-2457-406B-8846-E23A125AF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1236"/>
              <a:ext cx="26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 sz="2800" i="1">
                  <a:sym typeface="Symbol" panose="05050102010706020507" pitchFamily="18" charset="2"/>
                </a:rPr>
                <a:t></a:t>
              </a:r>
              <a:endParaRPr lang="en-US" altLang="zh-CN" sz="2800" i="1"/>
            </a:p>
          </p:txBody>
        </p:sp>
        <p:sp>
          <p:nvSpPr>
            <p:cNvPr id="21539" name="Freeform 16">
              <a:extLst>
                <a:ext uri="{FF2B5EF4-FFF2-40B4-BE49-F238E27FC236}">
                  <a16:creationId xmlns:a16="http://schemas.microsoft.com/office/drawing/2014/main" id="{8DA17B23-96EC-4CB0-B9D4-B93101830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" y="1249"/>
              <a:ext cx="115" cy="41"/>
            </a:xfrm>
            <a:custGeom>
              <a:avLst/>
              <a:gdLst>
                <a:gd name="T0" fmla="*/ 0 w 144"/>
                <a:gd name="T1" fmla="*/ 12 h 48"/>
                <a:gd name="T2" fmla="*/ 10 w 144"/>
                <a:gd name="T3" fmla="*/ 9 h 48"/>
                <a:gd name="T4" fmla="*/ 19 w 144"/>
                <a:gd name="T5" fmla="*/ 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4" h="48">
                  <a:moveTo>
                    <a:pt x="0" y="48"/>
                  </a:moveTo>
                  <a:cubicBezTo>
                    <a:pt x="12" y="46"/>
                    <a:pt x="48" y="44"/>
                    <a:pt x="72" y="36"/>
                  </a:cubicBezTo>
                  <a:cubicBezTo>
                    <a:pt x="96" y="28"/>
                    <a:pt x="129" y="7"/>
                    <a:pt x="14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0610" name="Rectangle 18">
            <a:extLst>
              <a:ext uri="{FF2B5EF4-FFF2-40B4-BE49-F238E27FC236}">
                <a16:creationId xmlns:a16="http://schemas.microsoft.com/office/drawing/2014/main" id="{37D6E2A3-F741-4C66-B868-AD9C4FB97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5157788"/>
            <a:ext cx="2390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说明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:                 </a:t>
            </a:r>
          </a:p>
        </p:txBody>
      </p:sp>
      <p:sp>
        <p:nvSpPr>
          <p:cNvPr id="110611" name="Rectangle 19">
            <a:extLst>
              <a:ext uri="{FF2B5EF4-FFF2-40B4-BE49-F238E27FC236}">
                <a16:creationId xmlns:a16="http://schemas.microsoft.com/office/drawing/2014/main" id="{813628A6-75BA-470F-B02C-C5E0FB7BA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5162550"/>
            <a:ext cx="467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66"/>
                </a:solidFill>
              </a:rPr>
              <a:t>(1)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小角度近似下为谐振动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。</a:t>
            </a:r>
          </a:p>
        </p:txBody>
      </p:sp>
      <p:graphicFrame>
        <p:nvGraphicFramePr>
          <p:cNvPr id="110615" name="Object 23">
            <a:extLst>
              <a:ext uri="{FF2B5EF4-FFF2-40B4-BE49-F238E27FC236}">
                <a16:creationId xmlns:a16="http://schemas.microsoft.com/office/drawing/2014/main" id="{D4BF72DC-B2F4-46FF-AD69-EF2A04916A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2963" y="2339975"/>
          <a:ext cx="24336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公式" r:id="rId3" imgW="2796498" imgH="960120" progId="Equation.3">
                  <p:embed/>
                </p:oleObj>
              </mc:Choice>
              <mc:Fallback>
                <p:oleObj name="公式" r:id="rId3" imgW="2796498" imgH="96012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2339975"/>
                        <a:ext cx="243363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0643" name="Group 51">
            <a:extLst>
              <a:ext uri="{FF2B5EF4-FFF2-40B4-BE49-F238E27FC236}">
                <a16:creationId xmlns:a16="http://schemas.microsoft.com/office/drawing/2014/main" id="{45E0027A-A102-48FF-8E35-4540AB7C5A15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027113"/>
            <a:ext cx="4464050" cy="457200"/>
            <a:chOff x="295" y="618"/>
            <a:chExt cx="2948" cy="352"/>
          </a:xfrm>
        </p:grpSpPr>
        <p:sp>
          <p:nvSpPr>
            <p:cNvPr id="21527" name="Rectangle 20">
              <a:extLst>
                <a:ext uri="{FF2B5EF4-FFF2-40B4-BE49-F238E27FC236}">
                  <a16:creationId xmlns:a16="http://schemas.microsoft.com/office/drawing/2014/main" id="{92ED65D6-73D9-4ED8-BEF6-2C3A21470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618"/>
              <a:ext cx="2325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系统受力矩</a:t>
              </a:r>
              <a:r>
                <a:rPr lang="en-US" altLang="zh-CN">
                  <a:solidFill>
                    <a:srgbClr val="000066"/>
                  </a:solidFill>
                  <a:latin typeface="华文中宋" panose="02010600040101010101" pitchFamily="2" charset="-122"/>
                </a:rPr>
                <a:t>:</a:t>
              </a:r>
            </a:p>
          </p:txBody>
        </p:sp>
        <p:graphicFrame>
          <p:nvGraphicFramePr>
            <p:cNvPr id="21528" name="Object 25">
              <a:extLst>
                <a:ext uri="{FF2B5EF4-FFF2-40B4-BE49-F238E27FC236}">
                  <a16:creationId xmlns:a16="http://schemas.microsoft.com/office/drawing/2014/main" id="{198A945C-28C3-449F-ABDA-F00F586455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3" y="660"/>
            <a:ext cx="1710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1" name="公式" r:id="rId5" imgW="2758436" imgH="342900" progId="Equation.3">
                    <p:embed/>
                  </p:oleObj>
                </mc:Choice>
                <mc:Fallback>
                  <p:oleObj name="公式" r:id="rId5" imgW="2758436" imgH="3429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3" y="660"/>
                          <a:ext cx="1710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0644" name="Group 52">
            <a:extLst>
              <a:ext uri="{FF2B5EF4-FFF2-40B4-BE49-F238E27FC236}">
                <a16:creationId xmlns:a16="http://schemas.microsoft.com/office/drawing/2014/main" id="{4FBF2BBF-0A45-4037-A819-712BBEC444AB}"/>
              </a:ext>
            </a:extLst>
          </p:cNvPr>
          <p:cNvGrpSpPr>
            <a:grpSpLocks/>
          </p:cNvGrpSpPr>
          <p:nvPr/>
        </p:nvGrpSpPr>
        <p:grpSpPr bwMode="auto">
          <a:xfrm>
            <a:off x="3706813" y="4076700"/>
            <a:ext cx="2952750" cy="952500"/>
            <a:chOff x="2290" y="2638"/>
            <a:chExt cx="1905" cy="666"/>
          </a:xfrm>
        </p:grpSpPr>
        <p:graphicFrame>
          <p:nvGraphicFramePr>
            <p:cNvPr id="21525" name="Object 28">
              <a:extLst>
                <a:ext uri="{FF2B5EF4-FFF2-40B4-BE49-F238E27FC236}">
                  <a16:creationId xmlns:a16="http://schemas.microsoft.com/office/drawing/2014/main" id="{D90AE112-3AE5-4DF2-A64A-A01A062191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01" y="2638"/>
            <a:ext cx="1294" cy="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2" name="公式" r:id="rId7" imgW="2430703" imgH="998189" progId="Equation.3">
                    <p:embed/>
                  </p:oleObj>
                </mc:Choice>
                <mc:Fallback>
                  <p:oleObj name="公式" r:id="rId7" imgW="2430703" imgH="998189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1" y="2638"/>
                          <a:ext cx="1294" cy="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6" name="Rectangle 29">
              <a:extLst>
                <a:ext uri="{FF2B5EF4-FFF2-40B4-BE49-F238E27FC236}">
                  <a16:creationId xmlns:a16="http://schemas.microsoft.com/office/drawing/2014/main" id="{686E43BA-73BA-4CD1-9DEB-93C3C397F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805"/>
              <a:ext cx="1499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周期：             </a:t>
              </a:r>
            </a:p>
          </p:txBody>
        </p:sp>
      </p:grpSp>
      <p:grpSp>
        <p:nvGrpSpPr>
          <p:cNvPr id="110638" name="Group 46">
            <a:extLst>
              <a:ext uri="{FF2B5EF4-FFF2-40B4-BE49-F238E27FC236}">
                <a16:creationId xmlns:a16="http://schemas.microsoft.com/office/drawing/2014/main" id="{C9841E83-2AAC-46ED-AA23-C5681961604F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4097338"/>
            <a:ext cx="3167062" cy="915987"/>
            <a:chOff x="204" y="2717"/>
            <a:chExt cx="1950" cy="577"/>
          </a:xfrm>
        </p:grpSpPr>
        <p:graphicFrame>
          <p:nvGraphicFramePr>
            <p:cNvPr id="21523" name="Object 24">
              <a:extLst>
                <a:ext uri="{FF2B5EF4-FFF2-40B4-BE49-F238E27FC236}">
                  <a16:creationId xmlns:a16="http://schemas.microsoft.com/office/drawing/2014/main" id="{EAFBB95D-2F79-4EFB-BBF9-03FD98BAFB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0" y="2717"/>
            <a:ext cx="1134" cy="5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3" name="公式" r:id="rId9" imgW="1874594" imgH="914493" progId="Equation.3">
                    <p:embed/>
                  </p:oleObj>
                </mc:Choice>
                <mc:Fallback>
                  <p:oleObj name="公式" r:id="rId9" imgW="1874594" imgH="914493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2717"/>
                          <a:ext cx="1134" cy="5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4" name="Rectangle 30">
              <a:extLst>
                <a:ext uri="{FF2B5EF4-FFF2-40B4-BE49-F238E27FC236}">
                  <a16:creationId xmlns:a16="http://schemas.microsoft.com/office/drawing/2014/main" id="{CA4E6AFD-11F0-43D6-BA6E-1BCE5D8B5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2859"/>
              <a:ext cx="16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角频率</a:t>
              </a:r>
              <a:r>
                <a:rPr lang="zh-CN" altLang="en-US">
                  <a:solidFill>
                    <a:srgbClr val="000066"/>
                  </a:solidFill>
                  <a:latin typeface="华文中宋" panose="02010600040101010101" pitchFamily="2" charset="-122"/>
                </a:rPr>
                <a:t>：            </a:t>
              </a:r>
            </a:p>
          </p:txBody>
        </p:sp>
      </p:grpSp>
      <p:sp>
        <p:nvSpPr>
          <p:cNvPr id="110624" name="Rectangle 32">
            <a:extLst>
              <a:ext uri="{FF2B5EF4-FFF2-40B4-BE49-F238E27FC236}">
                <a16:creationId xmlns:a16="http://schemas.microsoft.com/office/drawing/2014/main" id="{8B4C3021-E294-4159-AB82-21B355B99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628775"/>
            <a:ext cx="22844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600" i="1">
                <a:latin typeface="华文中宋" panose="0201060004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2600" i="1">
                <a:solidFill>
                  <a:srgbClr val="000080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2200">
                <a:solidFill>
                  <a:srgbClr val="000066"/>
                </a:solidFill>
                <a:latin typeface="华文中宋" panose="02010600040101010101" pitchFamily="2" charset="-122"/>
              </a:rPr>
              <a:t>很小时</a:t>
            </a:r>
            <a:r>
              <a:rPr lang="zh-CN" altLang="en-US">
                <a:solidFill>
                  <a:srgbClr val="000080"/>
                </a:solidFill>
                <a:latin typeface="华文中宋" panose="02010600040101010101" pitchFamily="2" charset="-122"/>
              </a:rPr>
              <a:t>          </a:t>
            </a:r>
          </a:p>
        </p:txBody>
      </p:sp>
      <p:pic>
        <p:nvPicPr>
          <p:cNvPr id="110628" name="Picture 36" descr="FB">
            <a:extLst>
              <a:ext uri="{FF2B5EF4-FFF2-40B4-BE49-F238E27FC236}">
                <a16:creationId xmlns:a16="http://schemas.microsoft.com/office/drawing/2014/main" id="{249A9A87-C84F-465E-AB7A-30F54C460E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333375"/>
            <a:ext cx="2317750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642" name="Group 50">
            <a:extLst>
              <a:ext uri="{FF2B5EF4-FFF2-40B4-BE49-F238E27FC236}">
                <a16:creationId xmlns:a16="http://schemas.microsoft.com/office/drawing/2014/main" id="{D524AEC3-085C-4E65-BCD2-DF0D384F1C12}"/>
              </a:ext>
            </a:extLst>
          </p:cNvPr>
          <p:cNvGrpSpPr>
            <a:grpSpLocks/>
          </p:cNvGrpSpPr>
          <p:nvPr/>
        </p:nvGrpSpPr>
        <p:grpSpPr bwMode="auto">
          <a:xfrm>
            <a:off x="1979613" y="1412875"/>
            <a:ext cx="3457575" cy="927100"/>
            <a:chOff x="1382" y="881"/>
            <a:chExt cx="2269" cy="638"/>
          </a:xfrm>
        </p:grpSpPr>
        <p:graphicFrame>
          <p:nvGraphicFramePr>
            <p:cNvPr id="21521" name="Object 38">
              <a:extLst>
                <a:ext uri="{FF2B5EF4-FFF2-40B4-BE49-F238E27FC236}">
                  <a16:creationId xmlns:a16="http://schemas.microsoft.com/office/drawing/2014/main" id="{B6CFE6B9-54DD-41A2-AE5A-8C112E18F5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82" y="881"/>
            <a:ext cx="1180" cy="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4" name="公式" r:id="rId12" imgW="1874594" imgH="975236" progId="Equation.3">
                    <p:embed/>
                  </p:oleObj>
                </mc:Choice>
                <mc:Fallback>
                  <p:oleObj name="公式" r:id="rId12" imgW="1874594" imgH="975236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2" y="881"/>
                          <a:ext cx="1180" cy="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2" name="Object 39">
              <a:extLst>
                <a:ext uri="{FF2B5EF4-FFF2-40B4-BE49-F238E27FC236}">
                  <a16:creationId xmlns:a16="http://schemas.microsoft.com/office/drawing/2014/main" id="{CFF7D4A1-9512-4905-9421-841098DB28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96" y="1112"/>
            <a:ext cx="105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5" name="公式" r:id="rId14" imgW="1546862" imgH="335342" progId="Equation.3">
                    <p:embed/>
                  </p:oleObj>
                </mc:Choice>
                <mc:Fallback>
                  <p:oleObj name="公式" r:id="rId14" imgW="1546862" imgH="335342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6" y="1112"/>
                          <a:ext cx="1055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0632" name="Group 40">
            <a:extLst>
              <a:ext uri="{FF2B5EF4-FFF2-40B4-BE49-F238E27FC236}">
                <a16:creationId xmlns:a16="http://schemas.microsoft.com/office/drawing/2014/main" id="{61AC1967-913C-4123-9486-CCED33DB354A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3500438"/>
            <a:ext cx="4679950" cy="442912"/>
            <a:chOff x="436" y="346"/>
            <a:chExt cx="2988" cy="302"/>
          </a:xfrm>
        </p:grpSpPr>
        <p:graphicFrame>
          <p:nvGraphicFramePr>
            <p:cNvPr id="21519" name="Object 41">
              <a:extLst>
                <a:ext uri="{FF2B5EF4-FFF2-40B4-BE49-F238E27FC236}">
                  <a16:creationId xmlns:a16="http://schemas.microsoft.com/office/drawing/2014/main" id="{14E7F666-069E-4E3C-ABE6-F008191C9A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28" y="347"/>
            <a:ext cx="1896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6" name="公式" r:id="rId16" imgW="2987092" imgH="388527" progId="Equation.3">
                    <p:embed/>
                  </p:oleObj>
                </mc:Choice>
                <mc:Fallback>
                  <p:oleObj name="公式" r:id="rId16" imgW="2987092" imgH="388527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8" y="347"/>
                          <a:ext cx="1896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0" name="Rectangle 42">
              <a:extLst>
                <a:ext uri="{FF2B5EF4-FFF2-40B4-BE49-F238E27FC236}">
                  <a16:creationId xmlns:a16="http://schemas.microsoft.com/office/drawing/2014/main" id="{06BB9C26-29EE-429D-8743-F6C87D8B2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" y="346"/>
              <a:ext cx="1581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振动方程</a:t>
              </a:r>
              <a:r>
                <a:rPr lang="en-US" altLang="zh-CN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:           </a:t>
              </a:r>
            </a:p>
          </p:txBody>
        </p:sp>
      </p:grpSp>
      <p:graphicFrame>
        <p:nvGraphicFramePr>
          <p:cNvPr id="110636" name="Object 44">
            <a:extLst>
              <a:ext uri="{FF2B5EF4-FFF2-40B4-BE49-F238E27FC236}">
                <a16:creationId xmlns:a16="http://schemas.microsoft.com/office/drawing/2014/main" id="{19C59AC4-A904-4A88-BC51-CB49F2A2E7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6813" y="2276475"/>
          <a:ext cx="208915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公式" r:id="rId18" imgW="2270896" imgH="960120" progId="Equation.3">
                  <p:embed/>
                </p:oleObj>
              </mc:Choice>
              <mc:Fallback>
                <p:oleObj name="公式" r:id="rId18" imgW="2270896" imgH="96012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2276475"/>
                        <a:ext cx="208915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40" name="Rectangle 48">
            <a:extLst>
              <a:ext uri="{FF2B5EF4-FFF2-40B4-BE49-F238E27FC236}">
                <a16:creationId xmlns:a16="http://schemas.microsoft.com/office/drawing/2014/main" id="{4CE7854F-5571-4E3D-B3F7-6A9B1F555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5556250"/>
            <a:ext cx="561657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66"/>
                </a:solidFill>
              </a:rPr>
              <a:t>(2) </a:t>
            </a:r>
            <a:r>
              <a:rPr lang="zh-CN" altLang="en-US" sz="2300">
                <a:solidFill>
                  <a:srgbClr val="000066"/>
                </a:solidFill>
              </a:rPr>
              <a:t>可测量物体对转轴的转动惯量</a:t>
            </a:r>
            <a:r>
              <a:rPr lang="zh-CN" altLang="en-US" sz="2700">
                <a:solidFill>
                  <a:srgbClr val="000066"/>
                </a:solidFill>
              </a:rPr>
              <a:t> </a:t>
            </a:r>
            <a:r>
              <a:rPr lang="en-US" altLang="zh-CN" sz="2700" i="1">
                <a:solidFill>
                  <a:srgbClr val="000066"/>
                </a:solidFill>
              </a:rPr>
              <a:t>J </a:t>
            </a:r>
            <a:r>
              <a:rPr lang="zh-CN" altLang="en-US">
                <a:solidFill>
                  <a:srgbClr val="000066"/>
                </a:solidFill>
              </a:rPr>
              <a:t>。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1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0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1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10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1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1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10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1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110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110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10" grpId="0"/>
      <p:bldP spid="110611" grpId="0"/>
      <p:bldP spid="110624" grpId="0"/>
      <p:bldP spid="1106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4">
            <a:extLst>
              <a:ext uri="{FF2B5EF4-FFF2-40B4-BE49-F238E27FC236}">
                <a16:creationId xmlns:a16="http://schemas.microsoft.com/office/drawing/2014/main" id="{AEE39C07-9AFA-4E6F-B32A-AFD12192B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20675"/>
            <a:ext cx="5256213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en-US" altLang="zh-CN">
                <a:solidFill>
                  <a:srgbClr val="000080"/>
                </a:solidFill>
              </a:rPr>
              <a:t>          </a:t>
            </a:r>
            <a:r>
              <a:rPr lang="zh-CN" altLang="en-US">
                <a:solidFill>
                  <a:srgbClr val="000066"/>
                </a:solidFill>
              </a:rPr>
              <a:t>例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3 </a:t>
            </a:r>
            <a:r>
              <a:rPr lang="zh-CN" altLang="en-US">
                <a:solidFill>
                  <a:srgbClr val="000066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劲度系数为</a:t>
            </a:r>
            <a:r>
              <a:rPr lang="zh-CN" altLang="en-US" sz="1500">
                <a:solidFill>
                  <a:srgbClr val="000080"/>
                </a:solidFill>
              </a:rPr>
              <a:t> </a:t>
            </a:r>
            <a:r>
              <a:rPr lang="en-US" altLang="zh-CN" sz="2700" i="1"/>
              <a:t>k</a:t>
            </a:r>
            <a:r>
              <a:rPr lang="en-US" altLang="zh-CN" sz="1500" i="1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的轻弹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簧 一端固定在墙上，另一端连结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一质量为</a:t>
            </a:r>
            <a:r>
              <a:rPr lang="zh-CN" altLang="en-US" sz="1500"/>
              <a:t> </a:t>
            </a:r>
            <a:r>
              <a:rPr lang="en-US" altLang="zh-CN" sz="2800" i="1"/>
              <a:t>m</a:t>
            </a:r>
            <a:r>
              <a:rPr lang="en-US" altLang="zh-CN" sz="2800" baseline="-25000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的物体，跨过一质量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为</a:t>
            </a:r>
            <a:r>
              <a:rPr lang="zh-CN" altLang="en-US" sz="1500"/>
              <a:t> </a:t>
            </a:r>
            <a:r>
              <a:rPr lang="en-US" altLang="zh-CN" i="1"/>
              <a:t>M</a:t>
            </a:r>
            <a:r>
              <a:rPr lang="en-US" altLang="zh-CN" sz="1500" i="1"/>
              <a:t> </a:t>
            </a:r>
            <a:r>
              <a:rPr lang="zh-CN" altLang="en-US" sz="2300">
                <a:solidFill>
                  <a:srgbClr val="000066"/>
                </a:solidFill>
              </a:rPr>
              <a:t>、半径为</a:t>
            </a:r>
            <a:r>
              <a:rPr lang="zh-CN" altLang="en-US" sz="1500">
                <a:solidFill>
                  <a:srgbClr val="000080"/>
                </a:solidFill>
              </a:rPr>
              <a:t> </a:t>
            </a:r>
            <a:r>
              <a:rPr lang="en-US" altLang="zh-CN" sz="2600" i="1"/>
              <a:t>R</a:t>
            </a:r>
            <a:r>
              <a:rPr lang="en-US" altLang="zh-CN" sz="1500" i="1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的定滑轮，平衡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时弹簧伸长</a:t>
            </a:r>
            <a:r>
              <a:rPr lang="zh-CN" altLang="en-US">
                <a:solidFill>
                  <a:srgbClr val="000080"/>
                </a:solidFill>
              </a:rPr>
              <a:t> </a:t>
            </a:r>
            <a:r>
              <a:rPr lang="en-US" altLang="zh-CN" sz="2800" i="1"/>
              <a:t>l</a:t>
            </a:r>
            <a:r>
              <a:rPr lang="en-US" altLang="zh-CN">
                <a:solidFill>
                  <a:srgbClr val="000080"/>
                </a:solidFill>
              </a:rPr>
              <a:t> </a:t>
            </a:r>
            <a:r>
              <a:rPr lang="en-US" altLang="zh-CN" sz="2300">
                <a:solidFill>
                  <a:srgbClr val="000066"/>
                </a:solidFill>
              </a:rPr>
              <a:t>(</a:t>
            </a:r>
            <a:r>
              <a:rPr lang="zh-CN" altLang="en-US" sz="2300">
                <a:solidFill>
                  <a:srgbClr val="000066"/>
                </a:solidFill>
              </a:rPr>
              <a:t>如图</a:t>
            </a:r>
            <a:r>
              <a:rPr lang="en-US" altLang="zh-CN" sz="2300">
                <a:solidFill>
                  <a:srgbClr val="000066"/>
                </a:solidFill>
              </a:rPr>
              <a:t>)</a:t>
            </a:r>
            <a:r>
              <a:rPr lang="zh-CN" altLang="en-US" sz="2300">
                <a:solidFill>
                  <a:srgbClr val="000066"/>
                </a:solidFill>
              </a:rPr>
              <a:t>。 求：该系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统的振动圆频率。</a:t>
            </a:r>
          </a:p>
        </p:txBody>
      </p:sp>
      <p:grpSp>
        <p:nvGrpSpPr>
          <p:cNvPr id="117950" name="Group 190">
            <a:extLst>
              <a:ext uri="{FF2B5EF4-FFF2-40B4-BE49-F238E27FC236}">
                <a16:creationId xmlns:a16="http://schemas.microsoft.com/office/drawing/2014/main" id="{D50A2199-B232-40FA-9EA4-0F8D9A2E4F75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4221163"/>
            <a:ext cx="1152525" cy="1655762"/>
            <a:chOff x="4876" y="2931"/>
            <a:chExt cx="726" cy="1043"/>
          </a:xfrm>
        </p:grpSpPr>
        <p:sp>
          <p:nvSpPr>
            <p:cNvPr id="22601" name="Rectangle 152">
              <a:extLst>
                <a:ext uri="{FF2B5EF4-FFF2-40B4-BE49-F238E27FC236}">
                  <a16:creationId xmlns:a16="http://schemas.microsoft.com/office/drawing/2014/main" id="{CB049371-1454-4A70-B17C-D848345E8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353"/>
              <a:ext cx="267" cy="247"/>
            </a:xfrm>
            <a:prstGeom prst="rect">
              <a:avLst/>
            </a:prstGeom>
            <a:solidFill>
              <a:srgbClr val="99CCFF"/>
            </a:solidFill>
            <a:ln w="19050" cap="sq">
              <a:solidFill>
                <a:srgbClr val="0000CC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602" name="Line 153">
              <a:extLst>
                <a:ext uri="{FF2B5EF4-FFF2-40B4-BE49-F238E27FC236}">
                  <a16:creationId xmlns:a16="http://schemas.microsoft.com/office/drawing/2014/main" id="{4A542474-8A1E-4364-9058-04D678AA66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4792" y="3276"/>
              <a:ext cx="420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03" name="Line 154">
              <a:extLst>
                <a:ext uri="{FF2B5EF4-FFF2-40B4-BE49-F238E27FC236}">
                  <a16:creationId xmlns:a16="http://schemas.microsoft.com/office/drawing/2014/main" id="{97BD118E-CF28-457F-B391-78B1B1FC72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792" y="3720"/>
              <a:ext cx="419" cy="0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604" name="Rectangle 155">
              <a:extLst>
                <a:ext uri="{FF2B5EF4-FFF2-40B4-BE49-F238E27FC236}">
                  <a16:creationId xmlns:a16="http://schemas.microsoft.com/office/drawing/2014/main" id="{A6288741-56CE-4BE1-9EE1-2FEB274D6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" y="2931"/>
              <a:ext cx="311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2600" baseline="-25000">
                  <a:solidFill>
                    <a:srgbClr val="000066"/>
                  </a:solidFill>
                  <a:ea typeface="宋体" panose="02010600030101010101" pitchFamily="2" charset="-122"/>
                </a:rPr>
                <a:t>1</a:t>
              </a:r>
              <a:endParaRPr lang="en-US" altLang="zh-CN" sz="2600" i="1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605" name="Rectangle 156">
              <a:extLst>
                <a:ext uri="{FF2B5EF4-FFF2-40B4-BE49-F238E27FC236}">
                  <a16:creationId xmlns:a16="http://schemas.microsoft.com/office/drawing/2014/main" id="{CB610990-833F-44C6-BF89-D57DAC6E5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666"/>
              <a:ext cx="54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66"/>
                  </a:solidFill>
                  <a:ea typeface="宋体" panose="02010600030101010101" pitchFamily="2" charset="-122"/>
                </a:rPr>
                <a:t>mg </a:t>
              </a:r>
            </a:p>
          </p:txBody>
        </p:sp>
      </p:grpSp>
      <p:grpSp>
        <p:nvGrpSpPr>
          <p:cNvPr id="117917" name="Group 157">
            <a:extLst>
              <a:ext uri="{FF2B5EF4-FFF2-40B4-BE49-F238E27FC236}">
                <a16:creationId xmlns:a16="http://schemas.microsoft.com/office/drawing/2014/main" id="{24C06C2D-A197-4566-A762-81D81D61D25F}"/>
              </a:ext>
            </a:extLst>
          </p:cNvPr>
          <p:cNvGrpSpPr>
            <a:grpSpLocks/>
          </p:cNvGrpSpPr>
          <p:nvPr/>
        </p:nvGrpSpPr>
        <p:grpSpPr bwMode="auto">
          <a:xfrm>
            <a:off x="6421438" y="4205288"/>
            <a:ext cx="1606550" cy="1671637"/>
            <a:chOff x="4294" y="1117"/>
            <a:chExt cx="1012" cy="1053"/>
          </a:xfrm>
        </p:grpSpPr>
        <p:sp>
          <p:nvSpPr>
            <p:cNvPr id="22593" name="Oval 158">
              <a:extLst>
                <a:ext uri="{FF2B5EF4-FFF2-40B4-BE49-F238E27FC236}">
                  <a16:creationId xmlns:a16="http://schemas.microsoft.com/office/drawing/2014/main" id="{EE55E1D4-D73F-4B90-9202-B5BF4A1AC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1463"/>
              <a:ext cx="332" cy="315"/>
            </a:xfrm>
            <a:prstGeom prst="ellipse">
              <a:avLst/>
            </a:prstGeom>
            <a:solidFill>
              <a:srgbClr val="FFCCFF"/>
            </a:solidFill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94" name="Line 159">
              <a:extLst>
                <a:ext uri="{FF2B5EF4-FFF2-40B4-BE49-F238E27FC236}">
                  <a16:creationId xmlns:a16="http://schemas.microsoft.com/office/drawing/2014/main" id="{80E5AC32-32F3-4F6F-B772-3D7FBA5E5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0" y="1463"/>
              <a:ext cx="443" cy="0"/>
            </a:xfrm>
            <a:prstGeom prst="line">
              <a:avLst/>
            </a:prstGeom>
            <a:noFill/>
            <a:ln w="38100" cap="sq">
              <a:solidFill>
                <a:srgbClr val="FF3300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95" name="Line 160">
              <a:extLst>
                <a:ext uri="{FF2B5EF4-FFF2-40B4-BE49-F238E27FC236}">
                  <a16:creationId xmlns:a16="http://schemas.microsoft.com/office/drawing/2014/main" id="{22F85740-96DE-47BB-B66D-23BB0805FB4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764" y="1856"/>
              <a:ext cx="420" cy="0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96" name="Rectangle 161">
              <a:extLst>
                <a:ext uri="{FF2B5EF4-FFF2-40B4-BE49-F238E27FC236}">
                  <a16:creationId xmlns:a16="http://schemas.microsoft.com/office/drawing/2014/main" id="{22B7D912-6D81-407F-87FF-B726C5618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" y="1117"/>
              <a:ext cx="36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2600" baseline="-25000">
                  <a:solidFill>
                    <a:srgbClr val="000066"/>
                  </a:solidFill>
                  <a:ea typeface="宋体" panose="02010600030101010101" pitchFamily="2" charset="-122"/>
                </a:rPr>
                <a:t>2</a:t>
              </a:r>
              <a:r>
                <a:rPr lang="en-US" altLang="zh-CN" sz="2600" i="1">
                  <a:solidFill>
                    <a:srgbClr val="000066"/>
                  </a:solidFill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2597" name="Rectangle 162">
              <a:extLst>
                <a:ext uri="{FF2B5EF4-FFF2-40B4-BE49-F238E27FC236}">
                  <a16:creationId xmlns:a16="http://schemas.microsoft.com/office/drawing/2014/main" id="{15682098-3295-4776-9437-BA42A94CA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" y="1863"/>
              <a:ext cx="311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66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sz="2600" baseline="-25000">
                  <a:solidFill>
                    <a:srgbClr val="000066"/>
                  </a:solidFill>
                  <a:ea typeface="宋体" panose="02010600030101010101" pitchFamily="2" charset="-122"/>
                </a:rPr>
                <a:t>1</a:t>
              </a:r>
              <a:endParaRPr lang="en-US" altLang="zh-CN" sz="2600" i="1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598" name="Line 163">
              <a:extLst>
                <a:ext uri="{FF2B5EF4-FFF2-40B4-BE49-F238E27FC236}">
                  <a16:creationId xmlns:a16="http://schemas.microsoft.com/office/drawing/2014/main" id="{C066664A-B950-408F-B6C4-AB518E3AAA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8" y="1492"/>
              <a:ext cx="110" cy="157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99" name="Rectangle 164">
              <a:extLst>
                <a:ext uri="{FF2B5EF4-FFF2-40B4-BE49-F238E27FC236}">
                  <a16:creationId xmlns:a16="http://schemas.microsoft.com/office/drawing/2014/main" id="{2AD006EA-6FD7-4145-AD2B-5631C934A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196"/>
              <a:ext cx="255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66"/>
                  </a:solidFill>
                  <a:ea typeface="宋体" panose="02010600030101010101" pitchFamily="2" charset="-122"/>
                </a:rPr>
                <a:t>R</a:t>
              </a:r>
            </a:p>
          </p:txBody>
        </p:sp>
        <p:sp>
          <p:nvSpPr>
            <p:cNvPr id="22600" name="Rectangle 165">
              <a:extLst>
                <a:ext uri="{FF2B5EF4-FFF2-40B4-BE49-F238E27FC236}">
                  <a16:creationId xmlns:a16="http://schemas.microsoft.com/office/drawing/2014/main" id="{2B2FDAD1-372B-449C-96D6-C614CE6F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" y="1462"/>
              <a:ext cx="332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66"/>
                  </a:solidFill>
                  <a:ea typeface="宋体" panose="02010600030101010101" pitchFamily="2" charset="-122"/>
                </a:rPr>
                <a:t>M</a:t>
              </a:r>
            </a:p>
          </p:txBody>
        </p:sp>
      </p:grpSp>
      <p:grpSp>
        <p:nvGrpSpPr>
          <p:cNvPr id="117959" name="Group 199">
            <a:extLst>
              <a:ext uri="{FF2B5EF4-FFF2-40B4-BE49-F238E27FC236}">
                <a16:creationId xmlns:a16="http://schemas.microsoft.com/office/drawing/2014/main" id="{72304678-6F01-414E-AEFF-90E2A652ECDB}"/>
              </a:ext>
            </a:extLst>
          </p:cNvPr>
          <p:cNvGrpSpPr>
            <a:grpSpLocks/>
          </p:cNvGrpSpPr>
          <p:nvPr/>
        </p:nvGrpSpPr>
        <p:grpSpPr bwMode="auto">
          <a:xfrm>
            <a:off x="5422900" y="404813"/>
            <a:ext cx="3097213" cy="2541587"/>
            <a:chOff x="3416" y="255"/>
            <a:chExt cx="1951" cy="1601"/>
          </a:xfrm>
        </p:grpSpPr>
        <p:sp>
          <p:nvSpPr>
            <p:cNvPr id="22553" name="Line 76">
              <a:extLst>
                <a:ext uri="{FF2B5EF4-FFF2-40B4-BE49-F238E27FC236}">
                  <a16:creationId xmlns:a16="http://schemas.microsoft.com/office/drawing/2014/main" id="{ADF6966B-62FE-4205-A2FB-6F6FA0579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8" y="1433"/>
              <a:ext cx="0" cy="3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4" name="Line 77">
              <a:extLst>
                <a:ext uri="{FF2B5EF4-FFF2-40B4-BE49-F238E27FC236}">
                  <a16:creationId xmlns:a16="http://schemas.microsoft.com/office/drawing/2014/main" id="{C14F0948-B122-499C-A99C-55ACCAE9C5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5" y="602"/>
              <a:ext cx="610" cy="0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5" name="Line 78">
              <a:extLst>
                <a:ext uri="{FF2B5EF4-FFF2-40B4-BE49-F238E27FC236}">
                  <a16:creationId xmlns:a16="http://schemas.microsoft.com/office/drawing/2014/main" id="{69ECE59E-B027-4CC5-A6B6-3C9F43968D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" y="782"/>
              <a:ext cx="5" cy="426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6" name="Rectangle 79">
              <a:extLst>
                <a:ext uri="{FF2B5EF4-FFF2-40B4-BE49-F238E27FC236}">
                  <a16:creationId xmlns:a16="http://schemas.microsoft.com/office/drawing/2014/main" id="{1AE436D7-075A-4BD4-9A5B-E7FAA28E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" y="1194"/>
              <a:ext cx="245" cy="239"/>
            </a:xfrm>
            <a:prstGeom prst="rect">
              <a:avLst/>
            </a:prstGeom>
            <a:solidFill>
              <a:srgbClr val="99CCFF"/>
            </a:solidFill>
            <a:ln w="19050" cap="sq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57" name="Oval 80">
              <a:extLst>
                <a:ext uri="{FF2B5EF4-FFF2-40B4-BE49-F238E27FC236}">
                  <a16:creationId xmlns:a16="http://schemas.microsoft.com/office/drawing/2014/main" id="{6709068D-BDF8-401A-BF03-DA85695CB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" y="606"/>
              <a:ext cx="304" cy="305"/>
            </a:xfrm>
            <a:prstGeom prst="ellipse">
              <a:avLst/>
            </a:prstGeom>
            <a:solidFill>
              <a:srgbClr val="FFCCFF"/>
            </a:solidFill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58" name="Freeform 81">
              <a:extLst>
                <a:ext uri="{FF2B5EF4-FFF2-40B4-BE49-F238E27FC236}">
                  <a16:creationId xmlns:a16="http://schemas.microsoft.com/office/drawing/2014/main" id="{03C26F15-0864-4B92-8E76-1BCC5D2DF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" y="640"/>
              <a:ext cx="100" cy="108"/>
            </a:xfrm>
            <a:custGeom>
              <a:avLst/>
              <a:gdLst>
                <a:gd name="T0" fmla="*/ 0 w 94"/>
                <a:gd name="T1" fmla="*/ 170 h 102"/>
                <a:gd name="T2" fmla="*/ 164 w 94"/>
                <a:gd name="T3" fmla="*/ 0 h 10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4" h="102">
                  <a:moveTo>
                    <a:pt x="0" y="102"/>
                  </a:moveTo>
                  <a:lnTo>
                    <a:pt x="94" y="0"/>
                  </a:lnTo>
                </a:path>
              </a:pathLst>
            </a:custGeom>
            <a:noFill/>
            <a:ln w="19050" cap="sq" cmpd="sng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9" name="Freeform 82">
              <a:extLst>
                <a:ext uri="{FF2B5EF4-FFF2-40B4-BE49-F238E27FC236}">
                  <a16:creationId xmlns:a16="http://schemas.microsoft.com/office/drawing/2014/main" id="{4064BB5E-DB67-44ED-8CE6-8B2C7CE52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8" y="442"/>
              <a:ext cx="1196" cy="1115"/>
            </a:xfrm>
            <a:custGeom>
              <a:avLst/>
              <a:gdLst>
                <a:gd name="T0" fmla="*/ 0 w 1536"/>
                <a:gd name="T1" fmla="*/ 0 h 1056"/>
                <a:gd name="T2" fmla="*/ 0 w 1536"/>
                <a:gd name="T3" fmla="*/ 626 h 1056"/>
                <a:gd name="T4" fmla="*/ 162 w 1536"/>
                <a:gd name="T5" fmla="*/ 626 h 1056"/>
                <a:gd name="T6" fmla="*/ 162 w 1536"/>
                <a:gd name="T7" fmla="*/ 863 h 1056"/>
                <a:gd name="T8" fmla="*/ 121 w 1536"/>
                <a:gd name="T9" fmla="*/ 1097 h 1056"/>
                <a:gd name="T10" fmla="*/ 121 w 1536"/>
                <a:gd name="T11" fmla="*/ 1721 h 10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056">
                  <a:moveTo>
                    <a:pt x="0" y="0"/>
                  </a:moveTo>
                  <a:lnTo>
                    <a:pt x="0" y="384"/>
                  </a:lnTo>
                  <a:lnTo>
                    <a:pt x="1536" y="384"/>
                  </a:lnTo>
                  <a:lnTo>
                    <a:pt x="1536" y="528"/>
                  </a:lnTo>
                  <a:lnTo>
                    <a:pt x="1152" y="672"/>
                  </a:lnTo>
                  <a:lnTo>
                    <a:pt x="1152" y="1056"/>
                  </a:lnTo>
                </a:path>
              </a:pathLst>
            </a:custGeom>
            <a:noFill/>
            <a:ln w="285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0" name="Line 83">
              <a:extLst>
                <a:ext uri="{FF2B5EF4-FFF2-40B4-BE49-F238E27FC236}">
                  <a16:creationId xmlns:a16="http://schemas.microsoft.com/office/drawing/2014/main" id="{67504A56-9D7D-4A04-AFA5-452EE12FEE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6" y="493"/>
              <a:ext cx="102" cy="101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1" name="Line 84">
              <a:extLst>
                <a:ext uri="{FF2B5EF4-FFF2-40B4-BE49-F238E27FC236}">
                  <a16:creationId xmlns:a16="http://schemas.microsoft.com/office/drawing/2014/main" id="{465EEDF9-18D3-4367-BEF0-DE2FB1D93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6" y="594"/>
              <a:ext cx="102" cy="101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2" name="Line 85">
              <a:extLst>
                <a:ext uri="{FF2B5EF4-FFF2-40B4-BE49-F238E27FC236}">
                  <a16:creationId xmlns:a16="http://schemas.microsoft.com/office/drawing/2014/main" id="{7F931B96-8EB8-4629-8D91-56003FF89D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6" y="695"/>
              <a:ext cx="102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3" name="Line 86">
              <a:extLst>
                <a:ext uri="{FF2B5EF4-FFF2-40B4-BE49-F238E27FC236}">
                  <a16:creationId xmlns:a16="http://schemas.microsoft.com/office/drawing/2014/main" id="{D062CC6E-483D-4F21-A9DF-C3C3E28B33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16" y="797"/>
              <a:ext cx="102" cy="101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4" name="Line 87">
              <a:extLst>
                <a:ext uri="{FF2B5EF4-FFF2-40B4-BE49-F238E27FC236}">
                  <a16:creationId xmlns:a16="http://schemas.microsoft.com/office/drawing/2014/main" id="{EF9CF0F1-AC7A-4534-9F7D-25EC798D2A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67" y="861"/>
              <a:ext cx="102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5" name="Line 88">
              <a:extLst>
                <a:ext uri="{FF2B5EF4-FFF2-40B4-BE49-F238E27FC236}">
                  <a16:creationId xmlns:a16="http://schemas.microsoft.com/office/drawing/2014/main" id="{CA8E3C87-0D2D-44A2-937D-06E8230537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9" y="861"/>
              <a:ext cx="102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6" name="Line 89">
              <a:extLst>
                <a:ext uri="{FF2B5EF4-FFF2-40B4-BE49-F238E27FC236}">
                  <a16:creationId xmlns:a16="http://schemas.microsoft.com/office/drawing/2014/main" id="{DA66F2B4-C17E-4D8F-946F-3C0B673028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71" y="861"/>
              <a:ext cx="101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7" name="Line 90">
              <a:extLst>
                <a:ext uri="{FF2B5EF4-FFF2-40B4-BE49-F238E27FC236}">
                  <a16:creationId xmlns:a16="http://schemas.microsoft.com/office/drawing/2014/main" id="{AD785DC0-1901-4423-9C5C-EC65873275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72" y="861"/>
              <a:ext cx="102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8" name="Line 91">
              <a:extLst>
                <a:ext uri="{FF2B5EF4-FFF2-40B4-BE49-F238E27FC236}">
                  <a16:creationId xmlns:a16="http://schemas.microsoft.com/office/drawing/2014/main" id="{FA634AFC-EBAC-42C2-8FCF-1F2673DE98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4" y="861"/>
              <a:ext cx="101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69" name="Line 92">
              <a:extLst>
                <a:ext uri="{FF2B5EF4-FFF2-40B4-BE49-F238E27FC236}">
                  <a16:creationId xmlns:a16="http://schemas.microsoft.com/office/drawing/2014/main" id="{8183FD3E-BABE-41E8-8E06-21BE25BA4B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5" y="861"/>
              <a:ext cx="103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0" name="Line 93">
              <a:extLst>
                <a:ext uri="{FF2B5EF4-FFF2-40B4-BE49-F238E27FC236}">
                  <a16:creationId xmlns:a16="http://schemas.microsoft.com/office/drawing/2014/main" id="{8A82648A-AB59-44F0-9490-A53227C7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8" y="861"/>
              <a:ext cx="101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1" name="Line 95">
              <a:extLst>
                <a:ext uri="{FF2B5EF4-FFF2-40B4-BE49-F238E27FC236}">
                  <a16:creationId xmlns:a16="http://schemas.microsoft.com/office/drawing/2014/main" id="{380B2823-DBFA-445A-9926-621EC9C5C5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1" y="861"/>
              <a:ext cx="102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2" name="Line 96">
              <a:extLst>
                <a:ext uri="{FF2B5EF4-FFF2-40B4-BE49-F238E27FC236}">
                  <a16:creationId xmlns:a16="http://schemas.microsoft.com/office/drawing/2014/main" id="{54B0AD14-E8D0-4C5F-8CBB-3EF52B2A7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3" y="847"/>
              <a:ext cx="102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3" name="Line 97">
              <a:extLst>
                <a:ext uri="{FF2B5EF4-FFF2-40B4-BE49-F238E27FC236}">
                  <a16:creationId xmlns:a16="http://schemas.microsoft.com/office/drawing/2014/main" id="{D7FFCE6E-52A4-4CDD-B3E5-DE616009C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9" y="847"/>
              <a:ext cx="103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4" name="Line 102">
              <a:extLst>
                <a:ext uri="{FF2B5EF4-FFF2-40B4-BE49-F238E27FC236}">
                  <a16:creationId xmlns:a16="http://schemas.microsoft.com/office/drawing/2014/main" id="{29C94C2A-9E2D-4779-9FD1-587332D841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3" y="847"/>
              <a:ext cx="102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5" name="Line 103">
              <a:extLst>
                <a:ext uri="{FF2B5EF4-FFF2-40B4-BE49-F238E27FC236}">
                  <a16:creationId xmlns:a16="http://schemas.microsoft.com/office/drawing/2014/main" id="{4A50CBEB-017D-498E-B75C-EC6DDB97F0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0" y="1162"/>
              <a:ext cx="100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6" name="Line 104">
              <a:extLst>
                <a:ext uri="{FF2B5EF4-FFF2-40B4-BE49-F238E27FC236}">
                  <a16:creationId xmlns:a16="http://schemas.microsoft.com/office/drawing/2014/main" id="{856A5BA4-7E60-4DD7-A0A4-DECD76596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0" y="1259"/>
              <a:ext cx="100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7" name="Line 105">
              <a:extLst>
                <a:ext uri="{FF2B5EF4-FFF2-40B4-BE49-F238E27FC236}">
                  <a16:creationId xmlns:a16="http://schemas.microsoft.com/office/drawing/2014/main" id="{EF7EF59A-597F-4845-8862-C49AE2ACE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5" y="1367"/>
              <a:ext cx="100" cy="101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8" name="Line 106">
              <a:extLst>
                <a:ext uri="{FF2B5EF4-FFF2-40B4-BE49-F238E27FC236}">
                  <a16:creationId xmlns:a16="http://schemas.microsoft.com/office/drawing/2014/main" id="{F5AD14EB-660B-4592-83D5-331B67F094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5" y="1475"/>
              <a:ext cx="100" cy="101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79" name="Line 107">
              <a:extLst>
                <a:ext uri="{FF2B5EF4-FFF2-40B4-BE49-F238E27FC236}">
                  <a16:creationId xmlns:a16="http://schemas.microsoft.com/office/drawing/2014/main" id="{666D46EC-EBBE-47FE-90F6-4C2C2410F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6" y="845"/>
              <a:ext cx="102" cy="102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80" name="Line 108">
              <a:extLst>
                <a:ext uri="{FF2B5EF4-FFF2-40B4-BE49-F238E27FC236}">
                  <a16:creationId xmlns:a16="http://schemas.microsoft.com/office/drawing/2014/main" id="{990E42F6-B92F-4DEA-AB4B-E97205553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20" y="1051"/>
              <a:ext cx="103" cy="100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81" name="Line 109">
              <a:extLst>
                <a:ext uri="{FF2B5EF4-FFF2-40B4-BE49-F238E27FC236}">
                  <a16:creationId xmlns:a16="http://schemas.microsoft.com/office/drawing/2014/main" id="{7404E32E-EF86-46A6-8A58-3A7591220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9" y="890"/>
              <a:ext cx="102" cy="100"/>
            </a:xfrm>
            <a:prstGeom prst="line">
              <a:avLst/>
            </a:prstGeom>
            <a:noFill/>
            <a:ln w="1905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82" name="Freeform 110">
              <a:extLst>
                <a:ext uri="{FF2B5EF4-FFF2-40B4-BE49-F238E27FC236}">
                  <a16:creationId xmlns:a16="http://schemas.microsoft.com/office/drawing/2014/main" id="{44BD03C4-54A6-421F-8842-B946639C6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8" y="535"/>
              <a:ext cx="763" cy="121"/>
            </a:xfrm>
            <a:custGeom>
              <a:avLst/>
              <a:gdLst>
                <a:gd name="T0" fmla="*/ 0 w 720"/>
                <a:gd name="T1" fmla="*/ 104 h 115"/>
                <a:gd name="T2" fmla="*/ 155 w 720"/>
                <a:gd name="T3" fmla="*/ 105 h 115"/>
                <a:gd name="T4" fmla="*/ 250 w 720"/>
                <a:gd name="T5" fmla="*/ 20 h 115"/>
                <a:gd name="T6" fmla="*/ 312 w 720"/>
                <a:gd name="T7" fmla="*/ 182 h 115"/>
                <a:gd name="T8" fmla="*/ 420 w 720"/>
                <a:gd name="T9" fmla="*/ 20 h 115"/>
                <a:gd name="T10" fmla="*/ 500 w 720"/>
                <a:gd name="T11" fmla="*/ 182 h 115"/>
                <a:gd name="T12" fmla="*/ 600 w 720"/>
                <a:gd name="T13" fmla="*/ 20 h 115"/>
                <a:gd name="T14" fmla="*/ 674 w 720"/>
                <a:gd name="T15" fmla="*/ 170 h 115"/>
                <a:gd name="T16" fmla="*/ 776 w 720"/>
                <a:gd name="T17" fmla="*/ 20 h 115"/>
                <a:gd name="T18" fmla="*/ 854 w 720"/>
                <a:gd name="T19" fmla="*/ 163 h 115"/>
                <a:gd name="T20" fmla="*/ 963 w 720"/>
                <a:gd name="T21" fmla="*/ 7 h 115"/>
                <a:gd name="T22" fmla="*/ 1033 w 720"/>
                <a:gd name="T23" fmla="*/ 93 h 115"/>
                <a:gd name="T24" fmla="*/ 1213 w 720"/>
                <a:gd name="T25" fmla="*/ 99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0" h="115">
                  <a:moveTo>
                    <a:pt x="0" y="66"/>
                  </a:moveTo>
                  <a:cubicBezTo>
                    <a:pt x="15" y="66"/>
                    <a:pt x="67" y="76"/>
                    <a:pt x="92" y="67"/>
                  </a:cubicBezTo>
                  <a:cubicBezTo>
                    <a:pt x="117" y="58"/>
                    <a:pt x="133" y="3"/>
                    <a:pt x="148" y="11"/>
                  </a:cubicBezTo>
                  <a:cubicBezTo>
                    <a:pt x="163" y="19"/>
                    <a:pt x="167" y="115"/>
                    <a:pt x="184" y="115"/>
                  </a:cubicBezTo>
                  <a:cubicBezTo>
                    <a:pt x="201" y="115"/>
                    <a:pt x="229" y="11"/>
                    <a:pt x="248" y="11"/>
                  </a:cubicBezTo>
                  <a:cubicBezTo>
                    <a:pt x="267" y="11"/>
                    <a:pt x="278" y="115"/>
                    <a:pt x="296" y="115"/>
                  </a:cubicBezTo>
                  <a:cubicBezTo>
                    <a:pt x="314" y="115"/>
                    <a:pt x="339" y="12"/>
                    <a:pt x="356" y="11"/>
                  </a:cubicBezTo>
                  <a:cubicBezTo>
                    <a:pt x="373" y="10"/>
                    <a:pt x="383" y="107"/>
                    <a:pt x="400" y="107"/>
                  </a:cubicBezTo>
                  <a:cubicBezTo>
                    <a:pt x="417" y="107"/>
                    <a:pt x="442" y="12"/>
                    <a:pt x="460" y="11"/>
                  </a:cubicBezTo>
                  <a:cubicBezTo>
                    <a:pt x="478" y="10"/>
                    <a:pt x="489" y="104"/>
                    <a:pt x="508" y="103"/>
                  </a:cubicBezTo>
                  <a:cubicBezTo>
                    <a:pt x="527" y="102"/>
                    <a:pt x="555" y="14"/>
                    <a:pt x="572" y="7"/>
                  </a:cubicBezTo>
                  <a:cubicBezTo>
                    <a:pt x="589" y="0"/>
                    <a:pt x="587" y="50"/>
                    <a:pt x="612" y="59"/>
                  </a:cubicBezTo>
                  <a:cubicBezTo>
                    <a:pt x="637" y="68"/>
                    <a:pt x="698" y="62"/>
                    <a:pt x="720" y="63"/>
                  </a:cubicBezTo>
                </a:path>
              </a:pathLst>
            </a:custGeom>
            <a:noFill/>
            <a:ln w="28575" cap="sq">
              <a:solidFill>
                <a:srgbClr val="9933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83" name="Rectangle 112">
              <a:extLst>
                <a:ext uri="{FF2B5EF4-FFF2-40B4-BE49-F238E27FC236}">
                  <a16:creationId xmlns:a16="http://schemas.microsoft.com/office/drawing/2014/main" id="{81480777-C242-4B1D-8627-D3F8AFE93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1616"/>
              <a:ext cx="245" cy="2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/>
              <a:endParaRPr lang="zh-CN" altLang="zh-CN" sz="2600">
                <a:solidFill>
                  <a:srgbClr val="000080"/>
                </a:solidFill>
              </a:endParaRPr>
            </a:p>
          </p:txBody>
        </p:sp>
        <p:sp>
          <p:nvSpPr>
            <p:cNvPr id="22584" name="Rectangle 114">
              <a:extLst>
                <a:ext uri="{FF2B5EF4-FFF2-40B4-BE49-F238E27FC236}">
                  <a16:creationId xmlns:a16="http://schemas.microsoft.com/office/drawing/2014/main" id="{CCD09158-AC05-4DEA-8367-9836B8295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9" y="1117"/>
              <a:ext cx="27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80"/>
                  </a:solidFill>
                  <a:ea typeface="宋体" panose="02010600030101010101" pitchFamily="2" charset="-122"/>
                </a:rPr>
                <a:t>m</a:t>
              </a:r>
            </a:p>
          </p:txBody>
        </p:sp>
        <p:sp>
          <p:nvSpPr>
            <p:cNvPr id="22585" name="Line 115">
              <a:extLst>
                <a:ext uri="{FF2B5EF4-FFF2-40B4-BE49-F238E27FC236}">
                  <a16:creationId xmlns:a16="http://schemas.microsoft.com/office/drawing/2014/main" id="{5972818F-1DEC-44FB-9E85-7B1B87FD87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8" y="1434"/>
              <a:ext cx="356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86" name="Line 116">
              <a:extLst>
                <a:ext uri="{FF2B5EF4-FFF2-40B4-BE49-F238E27FC236}">
                  <a16:creationId xmlns:a16="http://schemas.microsoft.com/office/drawing/2014/main" id="{7E35A070-649F-4AE7-A5F4-688B778374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8" y="1843"/>
              <a:ext cx="356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87" name="Rectangle 119">
              <a:extLst>
                <a:ext uri="{FF2B5EF4-FFF2-40B4-BE49-F238E27FC236}">
                  <a16:creationId xmlns:a16="http://schemas.microsoft.com/office/drawing/2014/main" id="{0D59B3A3-B0F3-4B4F-B952-F857E61EB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391"/>
              <a:ext cx="25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80"/>
                  </a:solidFill>
                  <a:ea typeface="宋体" panose="02010600030101010101" pitchFamily="2" charset="-122"/>
                </a:rPr>
                <a:t>R</a:t>
              </a:r>
            </a:p>
          </p:txBody>
        </p:sp>
        <p:sp>
          <p:nvSpPr>
            <p:cNvPr id="22588" name="Rectangle 120">
              <a:extLst>
                <a:ext uri="{FF2B5EF4-FFF2-40B4-BE49-F238E27FC236}">
                  <a16:creationId xmlns:a16="http://schemas.microsoft.com/office/drawing/2014/main" id="{A562F086-B9CC-4A8F-8FE4-0D7D004C4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662"/>
              <a:ext cx="305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80"/>
                  </a:solidFill>
                  <a:ea typeface="宋体" panose="02010600030101010101" pitchFamily="2" charset="-122"/>
                </a:rPr>
                <a:t>M</a:t>
              </a:r>
            </a:p>
          </p:txBody>
        </p:sp>
        <p:sp>
          <p:nvSpPr>
            <p:cNvPr id="22589" name="Rectangle 121">
              <a:extLst>
                <a:ext uri="{FF2B5EF4-FFF2-40B4-BE49-F238E27FC236}">
                  <a16:creationId xmlns:a16="http://schemas.microsoft.com/office/drawing/2014/main" id="{93FCD404-FFF7-42EF-A621-3507A39E3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" y="255"/>
              <a:ext cx="30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000080"/>
                  </a:solidFill>
                  <a:ea typeface="宋体" panose="02010600030101010101" pitchFamily="2" charset="-122"/>
                </a:rPr>
                <a:t>k</a:t>
              </a:r>
            </a:p>
          </p:txBody>
        </p:sp>
        <p:sp>
          <p:nvSpPr>
            <p:cNvPr id="22590" name="Line 145">
              <a:extLst>
                <a:ext uri="{FF2B5EF4-FFF2-40B4-BE49-F238E27FC236}">
                  <a16:creationId xmlns:a16="http://schemas.microsoft.com/office/drawing/2014/main" id="{270A0DC0-0F57-4A05-897B-580EB1878C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4" y="754"/>
              <a:ext cx="167" cy="9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1" name="Line 166">
              <a:extLst>
                <a:ext uri="{FF2B5EF4-FFF2-40B4-BE49-F238E27FC236}">
                  <a16:creationId xmlns:a16="http://schemas.microsoft.com/office/drawing/2014/main" id="{A9BB5AD5-6E17-48BD-9F4A-6A4ADED29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" y="1434"/>
              <a:ext cx="0" cy="40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2592" name="Object 167">
              <a:extLst>
                <a:ext uri="{FF2B5EF4-FFF2-40B4-BE49-F238E27FC236}">
                  <a16:creationId xmlns:a16="http://schemas.microsoft.com/office/drawing/2014/main" id="{DFC2AA3A-E99F-432B-A486-AA51CC1DEA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3" y="1538"/>
            <a:ext cx="223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6" name="公式" r:id="rId3" imgW="380835" imgH="482391" progId="Equation.3">
                    <p:embed/>
                  </p:oleObj>
                </mc:Choice>
                <mc:Fallback>
                  <p:oleObj name="公式" r:id="rId3" imgW="380835" imgH="482391" progId="Equation.3">
                    <p:embed/>
                    <p:pic>
                      <p:nvPicPr>
                        <p:cNvPr id="0" name="Object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3" y="1538"/>
                          <a:ext cx="223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936" name="Group 176">
            <a:extLst>
              <a:ext uri="{FF2B5EF4-FFF2-40B4-BE49-F238E27FC236}">
                <a16:creationId xmlns:a16="http://schemas.microsoft.com/office/drawing/2014/main" id="{C5F4709C-3C8E-4FAE-BB78-E8BAE08833FA}"/>
              </a:ext>
            </a:extLst>
          </p:cNvPr>
          <p:cNvGrpSpPr>
            <a:grpSpLocks/>
          </p:cNvGrpSpPr>
          <p:nvPr/>
        </p:nvGrpSpPr>
        <p:grpSpPr bwMode="auto">
          <a:xfrm>
            <a:off x="8172450" y="2662238"/>
            <a:ext cx="576263" cy="1944687"/>
            <a:chOff x="5012" y="1661"/>
            <a:chExt cx="363" cy="1225"/>
          </a:xfrm>
        </p:grpSpPr>
        <p:sp>
          <p:nvSpPr>
            <p:cNvPr id="22549" name="Line 122">
              <a:extLst>
                <a:ext uri="{FF2B5EF4-FFF2-40B4-BE49-F238E27FC236}">
                  <a16:creationId xmlns:a16="http://schemas.microsoft.com/office/drawing/2014/main" id="{6D993A24-F22B-483E-BA2B-6A9221AED2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9" y="1856"/>
              <a:ext cx="4" cy="985"/>
            </a:xfrm>
            <a:prstGeom prst="line">
              <a:avLst/>
            </a:prstGeom>
            <a:noFill/>
            <a:ln w="28575" cap="sq">
              <a:solidFill>
                <a:srgbClr val="800000"/>
              </a:solidFill>
              <a:round/>
              <a:headEnd type="none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0" name="Rectangle 124">
              <a:extLst>
                <a:ext uri="{FF2B5EF4-FFF2-40B4-BE49-F238E27FC236}">
                  <a16:creationId xmlns:a16="http://schemas.microsoft.com/office/drawing/2014/main" id="{957F21C7-1578-41C2-A8E0-2A89B01EE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2540"/>
              <a:ext cx="2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3000" i="1">
                  <a:solidFill>
                    <a:srgbClr val="800000"/>
                  </a:solidFill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22551" name="Rectangle 125">
              <a:extLst>
                <a:ext uri="{FF2B5EF4-FFF2-40B4-BE49-F238E27FC236}">
                  <a16:creationId xmlns:a16="http://schemas.microsoft.com/office/drawing/2014/main" id="{BE023FBD-0101-41F5-B238-C3D73466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9" y="1661"/>
              <a:ext cx="266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800000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22552" name="Line 175">
              <a:extLst>
                <a:ext uri="{FF2B5EF4-FFF2-40B4-BE49-F238E27FC236}">
                  <a16:creationId xmlns:a16="http://schemas.microsoft.com/office/drawing/2014/main" id="{1466F7CD-D4F1-434D-A105-9949B345C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1842"/>
              <a:ext cx="136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7943" name="Group 183">
            <a:extLst>
              <a:ext uri="{FF2B5EF4-FFF2-40B4-BE49-F238E27FC236}">
                <a16:creationId xmlns:a16="http://schemas.microsoft.com/office/drawing/2014/main" id="{5FCF691A-F7CE-4789-BE00-E5F305902560}"/>
              </a:ext>
            </a:extLst>
          </p:cNvPr>
          <p:cNvGrpSpPr>
            <a:grpSpLocks/>
          </p:cNvGrpSpPr>
          <p:nvPr/>
        </p:nvGrpSpPr>
        <p:grpSpPr bwMode="auto">
          <a:xfrm>
            <a:off x="7292975" y="2924175"/>
            <a:ext cx="941388" cy="873125"/>
            <a:chOff x="4466" y="1842"/>
            <a:chExt cx="593" cy="550"/>
          </a:xfrm>
        </p:grpSpPr>
        <p:sp>
          <p:nvSpPr>
            <p:cNvPr id="22544" name="Rectangle 177">
              <a:extLst>
                <a:ext uri="{FF2B5EF4-FFF2-40B4-BE49-F238E27FC236}">
                  <a16:creationId xmlns:a16="http://schemas.microsoft.com/office/drawing/2014/main" id="{29AF8608-397C-48B2-B135-6EF6D9863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" y="2147"/>
              <a:ext cx="245" cy="240"/>
            </a:xfrm>
            <a:prstGeom prst="rect">
              <a:avLst/>
            </a:prstGeom>
            <a:solidFill>
              <a:srgbClr val="BFDFFF"/>
            </a:solidFill>
            <a:ln w="19050">
              <a:solidFill>
                <a:schemeClr val="tx1"/>
              </a:solidFill>
              <a:prstDash val="dash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/>
              <a:endParaRPr lang="zh-CN" altLang="zh-CN" sz="2600">
                <a:solidFill>
                  <a:srgbClr val="000080"/>
                </a:solidFill>
              </a:endParaRPr>
            </a:p>
          </p:txBody>
        </p:sp>
        <p:sp>
          <p:nvSpPr>
            <p:cNvPr id="22545" name="Line 179">
              <a:extLst>
                <a:ext uri="{FF2B5EF4-FFF2-40B4-BE49-F238E27FC236}">
                  <a16:creationId xmlns:a16="http://schemas.microsoft.com/office/drawing/2014/main" id="{FF3BD117-2154-4F52-B4EE-E6767BA12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1842"/>
              <a:ext cx="0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Line 180">
              <a:extLst>
                <a:ext uri="{FF2B5EF4-FFF2-40B4-BE49-F238E27FC236}">
                  <a16:creationId xmlns:a16="http://schemas.microsoft.com/office/drawing/2014/main" id="{B87D6E47-D132-41B7-A0F2-801D98AFE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0" y="2392"/>
              <a:ext cx="272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181">
              <a:extLst>
                <a:ext uri="{FF2B5EF4-FFF2-40B4-BE49-F238E27FC236}">
                  <a16:creationId xmlns:a16="http://schemas.microsoft.com/office/drawing/2014/main" id="{CB98D452-0602-4261-BAEF-665326384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1842"/>
              <a:ext cx="0" cy="54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Text Box 182">
              <a:extLst>
                <a:ext uri="{FF2B5EF4-FFF2-40B4-BE49-F238E27FC236}">
                  <a16:creationId xmlns:a16="http://schemas.microsoft.com/office/drawing/2014/main" id="{A5F9AEB0-0494-48FB-85EF-5A9A7AF454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6" y="1918"/>
              <a:ext cx="2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3000" i="1"/>
                <a:t>x</a:t>
              </a:r>
            </a:p>
          </p:txBody>
        </p:sp>
      </p:grpSp>
      <p:sp>
        <p:nvSpPr>
          <p:cNvPr id="117945" name="Rectangle 185">
            <a:extLst>
              <a:ext uri="{FF2B5EF4-FFF2-40B4-BE49-F238E27FC236}">
                <a16:creationId xmlns:a16="http://schemas.microsoft.com/office/drawing/2014/main" id="{BB762CAD-655D-47CC-A469-283441E29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3754438"/>
            <a:ext cx="5040312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000080"/>
                </a:solidFill>
              </a:rPr>
              <a:t>        </a:t>
            </a:r>
            <a:r>
              <a:rPr lang="zh-CN" altLang="en-US" sz="2300">
                <a:solidFill>
                  <a:srgbClr val="000066"/>
                </a:solidFill>
              </a:rPr>
              <a:t>以平衡位置为坐标原点，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向下为正建立</a:t>
            </a:r>
            <a:r>
              <a:rPr lang="zh-CN" altLang="en-US">
                <a:solidFill>
                  <a:srgbClr val="000080"/>
                </a:solidFill>
              </a:rPr>
              <a:t> </a:t>
            </a:r>
            <a:r>
              <a:rPr lang="en-US" altLang="zh-CN" sz="2800" i="1"/>
              <a:t>x</a:t>
            </a:r>
            <a:r>
              <a:rPr lang="en-US" altLang="zh-CN" sz="2700" i="1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坐标 。</a:t>
            </a:r>
          </a:p>
        </p:txBody>
      </p:sp>
      <p:sp>
        <p:nvSpPr>
          <p:cNvPr id="117951" name="Text Box 191">
            <a:extLst>
              <a:ext uri="{FF2B5EF4-FFF2-40B4-BE49-F238E27FC236}">
                <a16:creationId xmlns:a16="http://schemas.microsoft.com/office/drawing/2014/main" id="{93CF6524-B384-47B6-8668-76AA93C49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330575"/>
            <a:ext cx="132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解：       </a:t>
            </a:r>
          </a:p>
        </p:txBody>
      </p:sp>
      <p:graphicFrame>
        <p:nvGraphicFramePr>
          <p:cNvPr id="117952" name="Object 192">
            <a:extLst>
              <a:ext uri="{FF2B5EF4-FFF2-40B4-BE49-F238E27FC236}">
                <a16:creationId xmlns:a16="http://schemas.microsoft.com/office/drawing/2014/main" id="{DA37199D-A559-41F4-8F33-1811019E7E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3184525"/>
          <a:ext cx="183991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7" name="Equation" r:id="rId5" imgW="609565" imgH="167671" progId="Equation.3">
                  <p:embed/>
                </p:oleObj>
              </mc:Choice>
              <mc:Fallback>
                <p:oleObj name="Equation" r:id="rId5" imgW="609565" imgH="167671" progId="Equation.3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184525"/>
                        <a:ext cx="183991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953" name="Text Box 193">
            <a:extLst>
              <a:ext uri="{FF2B5EF4-FFF2-40B4-BE49-F238E27FC236}">
                <a16:creationId xmlns:a16="http://schemas.microsoft.com/office/drawing/2014/main" id="{2224B7A4-D01E-46C5-8575-858472278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314700"/>
            <a:ext cx="287972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在平衡位置处：      </a:t>
            </a:r>
          </a:p>
        </p:txBody>
      </p:sp>
      <p:sp>
        <p:nvSpPr>
          <p:cNvPr id="117954" name="Text Box 194">
            <a:extLst>
              <a:ext uri="{FF2B5EF4-FFF2-40B4-BE49-F238E27FC236}">
                <a16:creationId xmlns:a16="http://schemas.microsoft.com/office/drawing/2014/main" id="{8CB6DBA6-4996-4392-AFB8-89EE3E538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724400"/>
            <a:ext cx="446405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i="1"/>
              <a:t>       m</a:t>
            </a:r>
            <a:r>
              <a:rPr lang="en-US" altLang="zh-CN">
                <a:solidFill>
                  <a:srgbClr val="00007C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运动到</a:t>
            </a:r>
            <a:r>
              <a:rPr lang="zh-CN" altLang="en-US">
                <a:solidFill>
                  <a:srgbClr val="00007C"/>
                </a:solidFill>
              </a:rPr>
              <a:t> </a:t>
            </a:r>
            <a:r>
              <a:rPr lang="en-US" altLang="zh-CN" sz="2800" i="1"/>
              <a:t>x</a:t>
            </a:r>
            <a:r>
              <a:rPr lang="en-US" altLang="zh-CN">
                <a:solidFill>
                  <a:srgbClr val="00007C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处时，分析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受力情况如图：      </a:t>
            </a:r>
          </a:p>
        </p:txBody>
      </p:sp>
      <p:grpSp>
        <p:nvGrpSpPr>
          <p:cNvPr id="117958" name="Group 198">
            <a:extLst>
              <a:ext uri="{FF2B5EF4-FFF2-40B4-BE49-F238E27FC236}">
                <a16:creationId xmlns:a16="http://schemas.microsoft.com/office/drawing/2014/main" id="{92BC33C3-50F1-4223-B42A-6A79741A0A65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3284538"/>
            <a:ext cx="336550" cy="457200"/>
            <a:chOff x="3765" y="2131"/>
            <a:chExt cx="212" cy="288"/>
          </a:xfrm>
        </p:grpSpPr>
        <p:sp>
          <p:nvSpPr>
            <p:cNvPr id="22542" name="Oval 196">
              <a:extLst>
                <a:ext uri="{FF2B5EF4-FFF2-40B4-BE49-F238E27FC236}">
                  <a16:creationId xmlns:a16="http://schemas.microsoft.com/office/drawing/2014/main" id="{1BAB4F58-79F5-42AD-BE6F-0852C94D7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198"/>
              <a:ext cx="182" cy="181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2225">
              <a:solidFill>
                <a:srgbClr val="0070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43" name="Text Box 197">
              <a:extLst>
                <a:ext uri="{FF2B5EF4-FFF2-40B4-BE49-F238E27FC236}">
                  <a16:creationId xmlns:a16="http://schemas.microsoft.com/office/drawing/2014/main" id="{41D6DA83-8A19-41D0-AD54-F2A893507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" y="21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7000"/>
                  </a:solidFill>
                </a:rPr>
                <a:t>1</a:t>
              </a: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1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11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17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11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1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4" grpId="0"/>
      <p:bldP spid="117945" grpId="0"/>
      <p:bldP spid="117951" grpId="0"/>
      <p:bldP spid="117953" grpId="0"/>
      <p:bldP spid="1179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4658" name="Object 2">
            <a:extLst>
              <a:ext uri="{FF2B5EF4-FFF2-40B4-BE49-F238E27FC236}">
                <a16:creationId xmlns:a16="http://schemas.microsoft.com/office/drawing/2014/main" id="{564198E7-69CA-44DA-96E4-E14F28017B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2781300"/>
          <a:ext cx="2665412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1" name="公式" r:id="rId3" imgW="1028816" imgH="342900" progId="Equation.3">
                  <p:embed/>
                </p:oleObj>
              </mc:Choice>
              <mc:Fallback>
                <p:oleObj name="公式" r:id="rId3" imgW="1028816" imgH="34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81300"/>
                        <a:ext cx="2665412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4659" name="Group 3">
            <a:extLst>
              <a:ext uri="{FF2B5EF4-FFF2-40B4-BE49-F238E27FC236}">
                <a16:creationId xmlns:a16="http://schemas.microsoft.com/office/drawing/2014/main" id="{0F93B39E-F93B-4F3B-AEB6-2A7CB02BAF66}"/>
              </a:ext>
            </a:extLst>
          </p:cNvPr>
          <p:cNvGrpSpPr>
            <a:grpSpLocks/>
          </p:cNvGrpSpPr>
          <p:nvPr/>
        </p:nvGrpSpPr>
        <p:grpSpPr bwMode="auto">
          <a:xfrm>
            <a:off x="7019925" y="333375"/>
            <a:ext cx="1606550" cy="3671888"/>
            <a:chOff x="4422" y="210"/>
            <a:chExt cx="1012" cy="2313"/>
          </a:xfrm>
        </p:grpSpPr>
        <p:grpSp>
          <p:nvGrpSpPr>
            <p:cNvPr id="23576" name="Group 4">
              <a:extLst>
                <a:ext uri="{FF2B5EF4-FFF2-40B4-BE49-F238E27FC236}">
                  <a16:creationId xmlns:a16="http://schemas.microsoft.com/office/drawing/2014/main" id="{08EF6F4E-4FFE-4C69-8AEF-B1EFE50C6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0" y="210"/>
              <a:ext cx="680" cy="1043"/>
              <a:chOff x="4831" y="346"/>
              <a:chExt cx="680" cy="1043"/>
            </a:xfrm>
          </p:grpSpPr>
          <p:sp>
            <p:nvSpPr>
              <p:cNvPr id="23586" name="Rectangle 5">
                <a:extLst>
                  <a:ext uri="{FF2B5EF4-FFF2-40B4-BE49-F238E27FC236}">
                    <a16:creationId xmlns:a16="http://schemas.microsoft.com/office/drawing/2014/main" id="{AEA9047F-592E-47B6-BF69-220732780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1" y="768"/>
                <a:ext cx="267" cy="247"/>
              </a:xfrm>
              <a:prstGeom prst="rect">
                <a:avLst/>
              </a:prstGeom>
              <a:solidFill>
                <a:srgbClr val="99CCFF"/>
              </a:solidFill>
              <a:ln w="19050" cap="sq">
                <a:solidFill>
                  <a:srgbClr val="0000CC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3587" name="Line 6">
                <a:extLst>
                  <a:ext uri="{FF2B5EF4-FFF2-40B4-BE49-F238E27FC236}">
                    <a16:creationId xmlns:a16="http://schemas.microsoft.com/office/drawing/2014/main" id="{2B0AE546-AA37-49FE-931B-0C8480466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4747" y="691"/>
                <a:ext cx="420" cy="0"/>
              </a:xfrm>
              <a:prstGeom prst="line">
                <a:avLst/>
              </a:prstGeom>
              <a:noFill/>
              <a:ln w="38100" cap="sq">
                <a:solidFill>
                  <a:srgbClr val="FF0000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588" name="Line 7">
                <a:extLst>
                  <a:ext uri="{FF2B5EF4-FFF2-40B4-BE49-F238E27FC236}">
                    <a16:creationId xmlns:a16="http://schemas.microsoft.com/office/drawing/2014/main" id="{E034098A-6E1D-425E-9BB0-6FA282694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747" y="1135"/>
                <a:ext cx="419" cy="0"/>
              </a:xfrm>
              <a:prstGeom prst="line">
                <a:avLst/>
              </a:prstGeom>
              <a:noFill/>
              <a:ln w="38100" cap="sq">
                <a:solidFill>
                  <a:srgbClr val="990000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589" name="Rectangle 8">
                <a:extLst>
                  <a:ext uri="{FF2B5EF4-FFF2-40B4-BE49-F238E27FC236}">
                    <a16:creationId xmlns:a16="http://schemas.microsoft.com/office/drawing/2014/main" id="{F1295DC8-E9FC-4443-8813-E6A0F24B0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3" y="346"/>
                <a:ext cx="311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600" i="1">
                    <a:solidFill>
                      <a:srgbClr val="000080"/>
                    </a:solidFill>
                    <a:ea typeface="宋体" panose="02010600030101010101" pitchFamily="2" charset="-122"/>
                  </a:rPr>
                  <a:t>T</a:t>
                </a:r>
                <a:r>
                  <a:rPr lang="en-US" altLang="zh-CN" sz="2600" baseline="-25000">
                    <a:solidFill>
                      <a:srgbClr val="000080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2600" i="1">
                  <a:solidFill>
                    <a:srgbClr val="00008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3590" name="Rectangle 9">
                <a:extLst>
                  <a:ext uri="{FF2B5EF4-FFF2-40B4-BE49-F238E27FC236}">
                    <a16:creationId xmlns:a16="http://schemas.microsoft.com/office/drawing/2014/main" id="{F2BC6453-207D-449A-947D-740D813F5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2" y="1081"/>
                <a:ext cx="499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600" i="1">
                    <a:solidFill>
                      <a:srgbClr val="000080"/>
                    </a:solidFill>
                    <a:ea typeface="宋体" panose="02010600030101010101" pitchFamily="2" charset="-122"/>
                  </a:rPr>
                  <a:t>mg </a:t>
                </a:r>
              </a:p>
            </p:txBody>
          </p:sp>
        </p:grpSp>
        <p:grpSp>
          <p:nvGrpSpPr>
            <p:cNvPr id="23577" name="Group 10">
              <a:extLst>
                <a:ext uri="{FF2B5EF4-FFF2-40B4-BE49-F238E27FC236}">
                  <a16:creationId xmlns:a16="http://schemas.microsoft.com/office/drawing/2014/main" id="{CDAD4110-EF58-4934-BCE2-D2EED8BA61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2" y="1470"/>
              <a:ext cx="1012" cy="1053"/>
              <a:chOff x="4294" y="1117"/>
              <a:chExt cx="1012" cy="1053"/>
            </a:xfrm>
          </p:grpSpPr>
          <p:sp>
            <p:nvSpPr>
              <p:cNvPr id="23578" name="Oval 11">
                <a:extLst>
                  <a:ext uri="{FF2B5EF4-FFF2-40B4-BE49-F238E27FC236}">
                    <a16:creationId xmlns:a16="http://schemas.microsoft.com/office/drawing/2014/main" id="{37A6BF7A-F0AD-4AD8-8AF5-48505704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2" y="1463"/>
                <a:ext cx="332" cy="315"/>
              </a:xfrm>
              <a:prstGeom prst="ellipse">
                <a:avLst/>
              </a:prstGeom>
              <a:solidFill>
                <a:srgbClr val="FFCCFF"/>
              </a:solidFill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3579" name="Line 12">
                <a:extLst>
                  <a:ext uri="{FF2B5EF4-FFF2-40B4-BE49-F238E27FC236}">
                    <a16:creationId xmlns:a16="http://schemas.microsoft.com/office/drawing/2014/main" id="{EFD78FCD-9CD1-4F8F-A4E1-CB9A3160C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30" y="1463"/>
                <a:ext cx="443" cy="0"/>
              </a:xfrm>
              <a:prstGeom prst="line">
                <a:avLst/>
              </a:prstGeom>
              <a:noFill/>
              <a:ln w="38100" cap="sq">
                <a:solidFill>
                  <a:srgbClr val="FF3300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580" name="Line 13">
                <a:extLst>
                  <a:ext uri="{FF2B5EF4-FFF2-40B4-BE49-F238E27FC236}">
                    <a16:creationId xmlns:a16="http://schemas.microsoft.com/office/drawing/2014/main" id="{AAFE7DC0-3C68-4F30-88CF-14A1D47FF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764" y="1856"/>
                <a:ext cx="420" cy="0"/>
              </a:xfrm>
              <a:prstGeom prst="line">
                <a:avLst/>
              </a:prstGeom>
              <a:noFill/>
              <a:ln w="38100" cap="sq">
                <a:solidFill>
                  <a:srgbClr val="FF0000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581" name="Rectangle 14">
                <a:extLst>
                  <a:ext uri="{FF2B5EF4-FFF2-40B4-BE49-F238E27FC236}">
                    <a16:creationId xmlns:a16="http://schemas.microsoft.com/office/drawing/2014/main" id="{19311FED-9AEA-4C43-98EE-8A8BA515A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4" y="1117"/>
                <a:ext cx="363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600" i="1">
                    <a:solidFill>
                      <a:srgbClr val="000080"/>
                    </a:solidFill>
                    <a:ea typeface="宋体" panose="02010600030101010101" pitchFamily="2" charset="-122"/>
                  </a:rPr>
                  <a:t>T</a:t>
                </a:r>
                <a:r>
                  <a:rPr lang="en-US" altLang="zh-CN" sz="2600" baseline="-25000">
                    <a:solidFill>
                      <a:srgbClr val="000080"/>
                    </a:solidFill>
                    <a:ea typeface="宋体" panose="02010600030101010101" pitchFamily="2" charset="-122"/>
                  </a:rPr>
                  <a:t>2</a:t>
                </a:r>
                <a:r>
                  <a:rPr lang="en-US" altLang="zh-CN" sz="2600" i="1">
                    <a:solidFill>
                      <a:srgbClr val="000080"/>
                    </a:solidFill>
                    <a:ea typeface="宋体" panose="02010600030101010101" pitchFamily="2" charset="-122"/>
                  </a:rPr>
                  <a:t> </a:t>
                </a:r>
              </a:p>
            </p:txBody>
          </p:sp>
          <p:sp>
            <p:nvSpPr>
              <p:cNvPr id="23582" name="Rectangle 15">
                <a:extLst>
                  <a:ext uri="{FF2B5EF4-FFF2-40B4-BE49-F238E27FC236}">
                    <a16:creationId xmlns:a16="http://schemas.microsoft.com/office/drawing/2014/main" id="{016CCD4A-5628-4EC1-B2A6-C330CEE93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" y="1863"/>
                <a:ext cx="311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600" i="1">
                    <a:solidFill>
                      <a:srgbClr val="000080"/>
                    </a:solidFill>
                    <a:ea typeface="宋体" panose="02010600030101010101" pitchFamily="2" charset="-122"/>
                  </a:rPr>
                  <a:t>T</a:t>
                </a:r>
                <a:r>
                  <a:rPr lang="en-US" altLang="zh-CN" sz="2600" baseline="-25000">
                    <a:solidFill>
                      <a:srgbClr val="000080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sz="2600" i="1">
                  <a:solidFill>
                    <a:srgbClr val="00008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3583" name="Line 16">
                <a:extLst>
                  <a:ext uri="{FF2B5EF4-FFF2-40B4-BE49-F238E27FC236}">
                    <a16:creationId xmlns:a16="http://schemas.microsoft.com/office/drawing/2014/main" id="{B845303E-8377-48B1-87D2-644C6C9AD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98" y="1492"/>
                <a:ext cx="110" cy="157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584" name="Rectangle 17">
                <a:extLst>
                  <a:ext uri="{FF2B5EF4-FFF2-40B4-BE49-F238E27FC236}">
                    <a16:creationId xmlns:a16="http://schemas.microsoft.com/office/drawing/2014/main" id="{B0D0A3D7-5916-4817-81E1-4C300A2EB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8" y="1196"/>
                <a:ext cx="255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600" i="1">
                    <a:solidFill>
                      <a:srgbClr val="000080"/>
                    </a:solidFill>
                    <a:ea typeface="宋体" panose="02010600030101010101" pitchFamily="2" charset="-122"/>
                  </a:rPr>
                  <a:t>R</a:t>
                </a:r>
              </a:p>
            </p:txBody>
          </p:sp>
          <p:sp>
            <p:nvSpPr>
              <p:cNvPr id="23585" name="Rectangle 18">
                <a:extLst>
                  <a:ext uri="{FF2B5EF4-FFF2-40B4-BE49-F238E27FC236}">
                    <a16:creationId xmlns:a16="http://schemas.microsoft.com/office/drawing/2014/main" id="{617B119B-7D8C-49EA-AE41-A70B3B053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4" y="1462"/>
                <a:ext cx="332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600" i="1">
                    <a:solidFill>
                      <a:srgbClr val="000080"/>
                    </a:solidFill>
                    <a:ea typeface="宋体" panose="02010600030101010101" pitchFamily="2" charset="-122"/>
                  </a:rPr>
                  <a:t>M</a:t>
                </a:r>
              </a:p>
            </p:txBody>
          </p:sp>
        </p:grpSp>
      </p:grpSp>
      <p:sp>
        <p:nvSpPr>
          <p:cNvPr id="1094675" name="Rectangle 19">
            <a:extLst>
              <a:ext uri="{FF2B5EF4-FFF2-40B4-BE49-F238E27FC236}">
                <a16:creationId xmlns:a16="http://schemas.microsoft.com/office/drawing/2014/main" id="{FDB7B14E-2ABB-4581-8BEB-3D8EEED3F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4149725"/>
            <a:ext cx="312737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000066"/>
                </a:solidFill>
                <a:latin typeface="Arial" panose="020B0604020202020204" pitchFamily="34" charset="0"/>
              </a:rPr>
              <a:t>解上面的方程组得：            </a:t>
            </a:r>
          </a:p>
        </p:txBody>
      </p:sp>
      <p:graphicFrame>
        <p:nvGraphicFramePr>
          <p:cNvPr id="1094676" name="Object 20">
            <a:extLst>
              <a:ext uri="{FF2B5EF4-FFF2-40B4-BE49-F238E27FC236}">
                <a16:creationId xmlns:a16="http://schemas.microsoft.com/office/drawing/2014/main" id="{A77D2B64-9641-4567-99D4-F60C15B1A5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0475" y="260350"/>
          <a:ext cx="3671888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" name="公式" r:id="rId5" imgW="3573708" imgH="960120" progId="Equation.3">
                  <p:embed/>
                </p:oleObj>
              </mc:Choice>
              <mc:Fallback>
                <p:oleObj name="公式" r:id="rId5" imgW="3573708" imgH="96012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260350"/>
                        <a:ext cx="3671888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4677" name="Object 21">
            <a:extLst>
              <a:ext uri="{FF2B5EF4-FFF2-40B4-BE49-F238E27FC236}">
                <a16:creationId xmlns:a16="http://schemas.microsoft.com/office/drawing/2014/main" id="{65FB9EF5-6553-4E16-B491-A1C555D9C3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1196975"/>
          <a:ext cx="324008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3" name="公式" r:id="rId7" imgW="1386774" imgH="335342" progId="Equation.3">
                  <p:embed/>
                </p:oleObj>
              </mc:Choice>
              <mc:Fallback>
                <p:oleObj name="公式" r:id="rId7" imgW="1386774" imgH="33534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96975"/>
                        <a:ext cx="324008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4678" name="Group 22">
            <a:extLst>
              <a:ext uri="{FF2B5EF4-FFF2-40B4-BE49-F238E27FC236}">
                <a16:creationId xmlns:a16="http://schemas.microsoft.com/office/drawing/2014/main" id="{E5E51A90-7641-4BF0-A050-A41326233C9B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579438"/>
            <a:ext cx="336550" cy="457200"/>
            <a:chOff x="3765" y="2131"/>
            <a:chExt cx="212" cy="288"/>
          </a:xfrm>
        </p:grpSpPr>
        <p:sp>
          <p:nvSpPr>
            <p:cNvPr id="23574" name="Oval 23">
              <a:extLst>
                <a:ext uri="{FF2B5EF4-FFF2-40B4-BE49-F238E27FC236}">
                  <a16:creationId xmlns:a16="http://schemas.microsoft.com/office/drawing/2014/main" id="{04FAB9DA-D5AD-4806-A29E-1E9B1B763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198"/>
              <a:ext cx="182" cy="181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2225">
              <a:solidFill>
                <a:srgbClr val="0070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75" name="Text Box 24">
              <a:extLst>
                <a:ext uri="{FF2B5EF4-FFF2-40B4-BE49-F238E27FC236}">
                  <a16:creationId xmlns:a16="http://schemas.microsoft.com/office/drawing/2014/main" id="{E47A5CCE-0375-4F53-8CC5-4FB681AA9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" y="21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7000"/>
                  </a:solidFill>
                </a:rPr>
                <a:t>2</a:t>
              </a:r>
            </a:p>
          </p:txBody>
        </p:sp>
      </p:grpSp>
      <p:grpSp>
        <p:nvGrpSpPr>
          <p:cNvPr id="1094681" name="Group 25">
            <a:extLst>
              <a:ext uri="{FF2B5EF4-FFF2-40B4-BE49-F238E27FC236}">
                <a16:creationId xmlns:a16="http://schemas.microsoft.com/office/drawing/2014/main" id="{DA41DB60-D177-4A6E-9851-D6AE551D6627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1539875"/>
            <a:ext cx="336550" cy="457200"/>
            <a:chOff x="3765" y="2131"/>
            <a:chExt cx="212" cy="288"/>
          </a:xfrm>
        </p:grpSpPr>
        <p:sp>
          <p:nvSpPr>
            <p:cNvPr id="23572" name="Oval 26">
              <a:extLst>
                <a:ext uri="{FF2B5EF4-FFF2-40B4-BE49-F238E27FC236}">
                  <a16:creationId xmlns:a16="http://schemas.microsoft.com/office/drawing/2014/main" id="{9FEF1D9C-073B-4D6D-A8F9-6D6502E37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198"/>
              <a:ext cx="182" cy="181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2225">
              <a:solidFill>
                <a:srgbClr val="0070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73" name="Text Box 27">
              <a:extLst>
                <a:ext uri="{FF2B5EF4-FFF2-40B4-BE49-F238E27FC236}">
                  <a16:creationId xmlns:a16="http://schemas.microsoft.com/office/drawing/2014/main" id="{2B1F0965-AC17-4250-B380-3337A5E113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" y="21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7000"/>
                  </a:solidFill>
                </a:rPr>
                <a:t>3</a:t>
              </a:r>
            </a:p>
          </p:txBody>
        </p:sp>
      </p:grpSp>
      <p:grpSp>
        <p:nvGrpSpPr>
          <p:cNvPr id="1094684" name="Group 28">
            <a:extLst>
              <a:ext uri="{FF2B5EF4-FFF2-40B4-BE49-F238E27FC236}">
                <a16:creationId xmlns:a16="http://schemas.microsoft.com/office/drawing/2014/main" id="{9972CA1E-8104-444F-A4A8-3FC2C04C2CBC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2332038"/>
            <a:ext cx="336550" cy="457200"/>
            <a:chOff x="3765" y="2131"/>
            <a:chExt cx="212" cy="288"/>
          </a:xfrm>
        </p:grpSpPr>
        <p:sp>
          <p:nvSpPr>
            <p:cNvPr id="23570" name="Oval 29">
              <a:extLst>
                <a:ext uri="{FF2B5EF4-FFF2-40B4-BE49-F238E27FC236}">
                  <a16:creationId xmlns:a16="http://schemas.microsoft.com/office/drawing/2014/main" id="{27C23A53-4267-4756-9A62-7359A1E61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198"/>
              <a:ext cx="182" cy="181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2225">
              <a:solidFill>
                <a:srgbClr val="0070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71" name="Text Box 30">
              <a:extLst>
                <a:ext uri="{FF2B5EF4-FFF2-40B4-BE49-F238E27FC236}">
                  <a16:creationId xmlns:a16="http://schemas.microsoft.com/office/drawing/2014/main" id="{90707AFB-0B8C-4A60-A391-70B491DEE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" y="21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7000"/>
                  </a:solidFill>
                </a:rPr>
                <a:t>4</a:t>
              </a:r>
            </a:p>
          </p:txBody>
        </p:sp>
      </p:grpSp>
      <p:grpSp>
        <p:nvGrpSpPr>
          <p:cNvPr id="1094687" name="Group 31">
            <a:extLst>
              <a:ext uri="{FF2B5EF4-FFF2-40B4-BE49-F238E27FC236}">
                <a16:creationId xmlns:a16="http://schemas.microsoft.com/office/drawing/2014/main" id="{46271374-6E02-4B7D-96E8-217D3D055E44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3259138"/>
            <a:ext cx="336550" cy="457200"/>
            <a:chOff x="3765" y="2131"/>
            <a:chExt cx="212" cy="288"/>
          </a:xfrm>
        </p:grpSpPr>
        <p:sp>
          <p:nvSpPr>
            <p:cNvPr id="23568" name="Oval 32">
              <a:extLst>
                <a:ext uri="{FF2B5EF4-FFF2-40B4-BE49-F238E27FC236}">
                  <a16:creationId xmlns:a16="http://schemas.microsoft.com/office/drawing/2014/main" id="{C09D7449-4253-4023-B316-2B180558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198"/>
              <a:ext cx="182" cy="181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2225">
              <a:solidFill>
                <a:srgbClr val="0070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9" name="Text Box 33">
              <a:extLst>
                <a:ext uri="{FF2B5EF4-FFF2-40B4-BE49-F238E27FC236}">
                  <a16:creationId xmlns:a16="http://schemas.microsoft.com/office/drawing/2014/main" id="{355DAB23-33D1-4E87-BC72-A25B4B1F1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" y="21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7000"/>
                  </a:solidFill>
                </a:rPr>
                <a:t>5</a:t>
              </a:r>
            </a:p>
          </p:txBody>
        </p:sp>
      </p:grpSp>
      <p:graphicFrame>
        <p:nvGraphicFramePr>
          <p:cNvPr id="1094690" name="Object 34">
            <a:extLst>
              <a:ext uri="{FF2B5EF4-FFF2-40B4-BE49-F238E27FC236}">
                <a16:creationId xmlns:a16="http://schemas.microsoft.com/office/drawing/2014/main" id="{E8A1936F-C926-4492-B1F3-EE00FBABC1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2109788"/>
          <a:ext cx="2649537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4" name="公式" r:id="rId9" imgW="876285" imgH="167671" progId="Equation.3">
                  <p:embed/>
                </p:oleObj>
              </mc:Choice>
              <mc:Fallback>
                <p:oleObj name="公式" r:id="rId9" imgW="876285" imgH="167671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109788"/>
                        <a:ext cx="2649537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4691" name="Object 35">
            <a:extLst>
              <a:ext uri="{FF2B5EF4-FFF2-40B4-BE49-F238E27FC236}">
                <a16:creationId xmlns:a16="http://schemas.microsoft.com/office/drawing/2014/main" id="{1531D6E7-F42A-4925-9509-0093885D89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3789363"/>
          <a:ext cx="3505200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5" name="公式" r:id="rId11" imgW="3436570" imgH="975236" progId="Equation.3">
                  <p:embed/>
                </p:oleObj>
              </mc:Choice>
              <mc:Fallback>
                <p:oleObj name="公式" r:id="rId11" imgW="3436570" imgH="975236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789363"/>
                        <a:ext cx="3505200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4692" name="Object 36">
            <a:extLst>
              <a:ext uri="{FF2B5EF4-FFF2-40B4-BE49-F238E27FC236}">
                <a16:creationId xmlns:a16="http://schemas.microsoft.com/office/drawing/2014/main" id="{EFF9973B-BBA5-4E9E-8960-819964263B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3938" y="5084763"/>
          <a:ext cx="266541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6" name="公式" r:id="rId13" imgW="2598348" imgH="853471" progId="Equation.3">
                  <p:embed/>
                </p:oleObj>
              </mc:Choice>
              <mc:Fallback>
                <p:oleObj name="公式" r:id="rId13" imgW="2598348" imgH="853471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5084763"/>
                        <a:ext cx="2665412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4693" name="Rectangle 37">
            <a:extLst>
              <a:ext uri="{FF2B5EF4-FFF2-40B4-BE49-F238E27FC236}">
                <a16:creationId xmlns:a16="http://schemas.microsoft.com/office/drawing/2014/main" id="{22FF853D-498E-43CA-9C84-8E455F1D6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373688"/>
            <a:ext cx="338455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  <a:latin typeface="Arial" panose="020B0604020202020204" pitchFamily="34" charset="0"/>
              </a:rPr>
              <a:t>系统的振动圆频率：                </a:t>
            </a:r>
          </a:p>
        </p:txBody>
      </p:sp>
      <p:sp>
        <p:nvSpPr>
          <p:cNvPr id="1094694" name="AutoShape 38">
            <a:extLst>
              <a:ext uri="{FF2B5EF4-FFF2-40B4-BE49-F238E27FC236}">
                <a16:creationId xmlns:a16="http://schemas.microsoft.com/office/drawing/2014/main" id="{77F3E237-7AED-4B74-B837-B7DF3E93D98D}"/>
              </a:ext>
            </a:extLst>
          </p:cNvPr>
          <p:cNvSpPr>
            <a:spLocks/>
          </p:cNvSpPr>
          <p:nvPr/>
        </p:nvSpPr>
        <p:spPr bwMode="auto">
          <a:xfrm>
            <a:off x="754063" y="838200"/>
            <a:ext cx="288925" cy="2519363"/>
          </a:xfrm>
          <a:prstGeom prst="leftBrace">
            <a:avLst>
              <a:gd name="adj1" fmla="val 72665"/>
              <a:gd name="adj2" fmla="val 50000"/>
            </a:avLst>
          </a:prstGeom>
          <a:noFill/>
          <a:ln w="28575">
            <a:solidFill>
              <a:srgbClr val="800000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4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09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09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9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9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09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94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9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09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09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09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09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4675" grpId="0"/>
      <p:bldP spid="1094693" grpId="0"/>
      <p:bldP spid="109469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7C9ECAE5-6530-46D5-A140-836FC40F2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145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id="{526A30F7-B666-4B10-A74B-88E37D5DC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524000"/>
            <a:ext cx="25050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7DA715BC-2845-4618-84A8-3C4C1FA7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0"/>
          <a:stretch>
            <a:fillRect/>
          </a:stretch>
        </p:blipFill>
        <p:spPr bwMode="auto">
          <a:xfrm>
            <a:off x="250825" y="1492250"/>
            <a:ext cx="594042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2D808-98B4-4B39-B708-376296D9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b="47031"/>
          <a:stretch>
            <a:fillRect/>
          </a:stretch>
        </p:blipFill>
        <p:spPr bwMode="auto">
          <a:xfrm>
            <a:off x="179388" y="2895600"/>
            <a:ext cx="5940425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B218636-4FA9-4C2E-8740-269AC914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9"/>
          <a:stretch>
            <a:fillRect/>
          </a:stretch>
        </p:blipFill>
        <p:spPr bwMode="auto">
          <a:xfrm>
            <a:off x="1187450" y="4365625"/>
            <a:ext cx="5940425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72AD49A5-69B9-4EBF-A956-939936204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9"/>
          <a:stretch>
            <a:fillRect/>
          </a:stretch>
        </p:blipFill>
        <p:spPr bwMode="auto">
          <a:xfrm>
            <a:off x="179388" y="260350"/>
            <a:ext cx="6515100" cy="160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7" name="Picture 3">
            <a:extLst>
              <a:ext uri="{FF2B5EF4-FFF2-40B4-BE49-F238E27FC236}">
                <a16:creationId xmlns:a16="http://schemas.microsoft.com/office/drawing/2014/main" id="{E21E42F8-01F3-491D-93FF-FD85527D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263900"/>
            <a:ext cx="55340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3">
            <a:extLst>
              <a:ext uri="{FF2B5EF4-FFF2-40B4-BE49-F238E27FC236}">
                <a16:creationId xmlns:a16="http://schemas.microsoft.com/office/drawing/2014/main" id="{F977FD35-759C-41BD-A214-FECD7966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341438"/>
            <a:ext cx="25050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24AD5FC-7670-4235-A22D-FED2441C3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7"/>
          <a:stretch>
            <a:fillRect/>
          </a:stretch>
        </p:blipFill>
        <p:spPr bwMode="auto">
          <a:xfrm>
            <a:off x="179388" y="1989138"/>
            <a:ext cx="6515100" cy="97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Rectangle 4">
            <a:extLst>
              <a:ext uri="{FF2B5EF4-FFF2-40B4-BE49-F238E27FC236}">
                <a16:creationId xmlns:a16="http://schemas.microsoft.com/office/drawing/2014/main" id="{89C28814-93BD-4F5A-B43A-44802258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" y="908050"/>
            <a:ext cx="34798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</a:rPr>
              <a:t>作坐标轴</a:t>
            </a:r>
            <a:r>
              <a:rPr lang="zh-CN" altLang="en-US" sz="2300">
                <a:solidFill>
                  <a:srgbClr val="000092"/>
                </a:solidFill>
              </a:rPr>
              <a:t> </a:t>
            </a:r>
            <a:r>
              <a:rPr lang="en-US" altLang="zh-CN" sz="2600" i="1"/>
              <a:t>Ox</a:t>
            </a:r>
            <a:r>
              <a:rPr lang="zh-CN" altLang="en-US" sz="2300">
                <a:solidFill>
                  <a:srgbClr val="000092"/>
                </a:solidFill>
              </a:rPr>
              <a:t>，</a:t>
            </a:r>
          </a:p>
        </p:txBody>
      </p:sp>
      <p:sp>
        <p:nvSpPr>
          <p:cNvPr id="121865" name="Rectangle 9">
            <a:extLst>
              <a:ext uri="{FF2B5EF4-FFF2-40B4-BE49-F238E27FC236}">
                <a16:creationId xmlns:a16="http://schemas.microsoft.com/office/drawing/2014/main" id="{0EBDC2B1-E11F-49C9-9D7D-A5C450858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74898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四、简谐振动的旋转矢量表示法</a:t>
            </a:r>
            <a:r>
              <a:rPr lang="en-US" altLang="zh-CN" sz="2600">
                <a:solidFill>
                  <a:srgbClr val="000066"/>
                </a:solidFill>
                <a:latin typeface="华文中宋" panose="02010600040101010101" pitchFamily="2" charset="-122"/>
              </a:rPr>
              <a:t>(</a:t>
            </a:r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矢量图解法</a:t>
            </a:r>
            <a:r>
              <a:rPr lang="en-US" altLang="zh-CN" sz="2600">
                <a:solidFill>
                  <a:srgbClr val="000066"/>
                </a:solidFill>
                <a:latin typeface="华文中宋" panose="02010600040101010101" pitchFamily="2" charset="-122"/>
              </a:rPr>
              <a:t>)</a:t>
            </a:r>
          </a:p>
        </p:txBody>
      </p:sp>
      <p:sp>
        <p:nvSpPr>
          <p:cNvPr id="121895" name="Text Box 39">
            <a:extLst>
              <a:ext uri="{FF2B5EF4-FFF2-40B4-BE49-F238E27FC236}">
                <a16:creationId xmlns:a16="http://schemas.microsoft.com/office/drawing/2014/main" id="{059A0A1A-313B-4AA5-8E7A-D71DE2477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1412875"/>
            <a:ext cx="55705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以角速度</a:t>
            </a:r>
            <a:r>
              <a:rPr lang="zh-CN" altLang="en-US" sz="1000">
                <a:solidFill>
                  <a:srgbClr val="000099"/>
                </a:solidFill>
              </a:rPr>
              <a:t> </a:t>
            </a:r>
            <a:r>
              <a:rPr lang="en-US" altLang="zh-CN" sz="2600" i="1"/>
              <a:t>ω</a:t>
            </a:r>
            <a:r>
              <a:rPr lang="en-US" altLang="zh-CN" sz="2600">
                <a:solidFill>
                  <a:srgbClr val="000099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绕</a:t>
            </a:r>
            <a:r>
              <a:rPr lang="zh-CN" altLang="en-US" sz="2300">
                <a:solidFill>
                  <a:srgbClr val="000099"/>
                </a:solidFill>
              </a:rPr>
              <a:t> </a:t>
            </a:r>
            <a:r>
              <a:rPr lang="en-US" altLang="zh-CN" sz="2600" i="1"/>
              <a:t>O</a:t>
            </a:r>
            <a:r>
              <a:rPr lang="en-US" altLang="zh-CN" sz="1000">
                <a:solidFill>
                  <a:srgbClr val="000099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点</a:t>
            </a:r>
            <a:r>
              <a:rPr lang="zh-CN" altLang="en-US" sz="2300"/>
              <a:t>逆时针</a:t>
            </a:r>
            <a:r>
              <a:rPr lang="zh-CN" altLang="en-US" sz="2300">
                <a:solidFill>
                  <a:srgbClr val="000066"/>
                </a:solidFill>
              </a:rPr>
              <a:t>旋转。 </a:t>
            </a:r>
          </a:p>
        </p:txBody>
      </p:sp>
      <p:grpSp>
        <p:nvGrpSpPr>
          <p:cNvPr id="121899" name="Group 43">
            <a:extLst>
              <a:ext uri="{FF2B5EF4-FFF2-40B4-BE49-F238E27FC236}">
                <a16:creationId xmlns:a16="http://schemas.microsoft.com/office/drawing/2014/main" id="{7507528E-B7B3-4F1E-9F9F-1B2631E10EC8}"/>
              </a:ext>
            </a:extLst>
          </p:cNvPr>
          <p:cNvGrpSpPr>
            <a:grpSpLocks/>
          </p:cNvGrpSpPr>
          <p:nvPr/>
        </p:nvGrpSpPr>
        <p:grpSpPr bwMode="auto">
          <a:xfrm>
            <a:off x="1530350" y="2000250"/>
            <a:ext cx="3146425" cy="442913"/>
            <a:chOff x="719" y="1635"/>
            <a:chExt cx="1982" cy="279"/>
          </a:xfrm>
        </p:grpSpPr>
        <p:graphicFrame>
          <p:nvGraphicFramePr>
            <p:cNvPr id="26673" name="Object 41">
              <a:extLst>
                <a:ext uri="{FF2B5EF4-FFF2-40B4-BE49-F238E27FC236}">
                  <a16:creationId xmlns:a16="http://schemas.microsoft.com/office/drawing/2014/main" id="{615A668D-0DC1-460A-90F4-48C1127FA4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9" y="1657"/>
            <a:ext cx="223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5" name="公式" r:id="rId3" imgW="281833" imgH="274320" progId="Equation.3">
                    <p:embed/>
                  </p:oleObj>
                </mc:Choice>
                <mc:Fallback>
                  <p:oleObj name="公式" r:id="rId3" imgW="281833" imgH="27432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" y="1657"/>
                          <a:ext cx="223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74" name="Text Box 42">
              <a:extLst>
                <a:ext uri="{FF2B5EF4-FFF2-40B4-BE49-F238E27FC236}">
                  <a16:creationId xmlns:a16="http://schemas.microsoft.com/office/drawing/2014/main" id="{2F749F84-1A28-4259-8323-71F1218A6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1635"/>
              <a:ext cx="1726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300"/>
                <a:t>— </a:t>
              </a:r>
              <a:r>
                <a:rPr lang="zh-CN" altLang="en-US" sz="2300"/>
                <a:t>旋转矢量</a:t>
              </a:r>
              <a:r>
                <a:rPr lang="zh-CN" altLang="en-US" sz="2300">
                  <a:solidFill>
                    <a:srgbClr val="000099"/>
                  </a:solidFill>
                </a:rPr>
                <a:t>              </a:t>
              </a:r>
            </a:p>
          </p:txBody>
        </p:sp>
      </p:grpSp>
      <p:sp>
        <p:nvSpPr>
          <p:cNvPr id="121900" name="Rectangle 44">
            <a:extLst>
              <a:ext uri="{FF2B5EF4-FFF2-40B4-BE49-F238E27FC236}">
                <a16:creationId xmlns:a16="http://schemas.microsoft.com/office/drawing/2014/main" id="{0CB73DB4-85A9-4F38-A815-9EAB9263D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3" y="3933825"/>
            <a:ext cx="23161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600" i="1"/>
              <a:t>P</a:t>
            </a:r>
            <a:r>
              <a:rPr lang="en-US" altLang="zh-CN" sz="1000" i="1"/>
              <a:t> </a:t>
            </a:r>
            <a:r>
              <a:rPr lang="zh-CN" altLang="en-US" sz="2300">
                <a:solidFill>
                  <a:srgbClr val="000066"/>
                </a:solidFill>
              </a:rPr>
              <a:t>点的位移：</a:t>
            </a:r>
            <a:r>
              <a:rPr lang="zh-CN" altLang="en-US" sz="2300">
                <a:solidFill>
                  <a:srgbClr val="000092"/>
                </a:solidFill>
              </a:rPr>
              <a:t>      </a:t>
            </a:r>
          </a:p>
        </p:txBody>
      </p:sp>
      <p:graphicFrame>
        <p:nvGraphicFramePr>
          <p:cNvPr id="121901" name="Object 45">
            <a:extLst>
              <a:ext uri="{FF2B5EF4-FFF2-40B4-BE49-F238E27FC236}">
                <a16:creationId xmlns:a16="http://schemas.microsoft.com/office/drawing/2014/main" id="{D5BEC511-545A-4A11-A366-73D9EE213F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2063" y="4559300"/>
          <a:ext cx="309403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6" name="公式" r:id="rId5" imgW="2750879" imgH="319947" progId="Equation.3">
                  <p:embed/>
                </p:oleObj>
              </mc:Choice>
              <mc:Fallback>
                <p:oleObj name="公式" r:id="rId5" imgW="2750879" imgH="319947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063" y="4559300"/>
                        <a:ext cx="3094037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2" name="Text Box 46">
            <a:extLst>
              <a:ext uri="{FF2B5EF4-FFF2-40B4-BE49-F238E27FC236}">
                <a16:creationId xmlns:a16="http://schemas.microsoft.com/office/drawing/2014/main" id="{E523D731-3E50-4E41-A00B-DE49D13C6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88" y="3429000"/>
            <a:ext cx="4605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</a:rPr>
              <a:t>其矢端</a:t>
            </a:r>
            <a:r>
              <a:rPr lang="zh-CN" altLang="en-US" sz="2300">
                <a:solidFill>
                  <a:srgbClr val="000092"/>
                </a:solidFill>
              </a:rPr>
              <a:t> </a:t>
            </a:r>
            <a:r>
              <a:rPr lang="en-US" altLang="zh-CN" i="1"/>
              <a:t>M</a:t>
            </a:r>
            <a:r>
              <a:rPr lang="en-US" altLang="zh-CN" sz="2300" i="1">
                <a:solidFill>
                  <a:srgbClr val="000092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在</a:t>
            </a:r>
            <a:r>
              <a:rPr lang="zh-CN" altLang="en-US" sz="2300">
                <a:solidFill>
                  <a:srgbClr val="000092"/>
                </a:solidFill>
              </a:rPr>
              <a:t> </a:t>
            </a:r>
            <a:r>
              <a:rPr lang="en-US" altLang="zh-CN" sz="2800" i="1"/>
              <a:t>x</a:t>
            </a:r>
            <a:r>
              <a:rPr lang="en-US" altLang="zh-CN" sz="2300" i="1">
                <a:solidFill>
                  <a:srgbClr val="000092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轴投影 </a:t>
            </a:r>
          </a:p>
        </p:txBody>
      </p:sp>
      <p:sp>
        <p:nvSpPr>
          <p:cNvPr id="121903" name="Text Box 47">
            <a:extLst>
              <a:ext uri="{FF2B5EF4-FFF2-40B4-BE49-F238E27FC236}">
                <a16:creationId xmlns:a16="http://schemas.microsoft.com/office/drawing/2014/main" id="{DCDD893B-441B-450D-9112-A33A9D06B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2420938"/>
            <a:ext cx="4537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</a:rPr>
              <a:t>初始时与</a:t>
            </a:r>
            <a:r>
              <a:rPr lang="zh-CN" altLang="en-US" sz="2600">
                <a:solidFill>
                  <a:srgbClr val="000092"/>
                </a:solidFill>
              </a:rPr>
              <a:t> </a:t>
            </a:r>
            <a:r>
              <a:rPr lang="en-US" altLang="zh-CN" sz="2800" i="1"/>
              <a:t>x</a:t>
            </a:r>
            <a:r>
              <a:rPr lang="en-US" altLang="zh-CN" sz="2300" i="1">
                <a:solidFill>
                  <a:srgbClr val="000092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轴夹角为</a:t>
            </a:r>
            <a:r>
              <a:rPr lang="zh-CN" altLang="en-US" sz="2300">
                <a:solidFill>
                  <a:srgbClr val="000092"/>
                </a:solidFill>
              </a:rPr>
              <a:t> </a:t>
            </a:r>
            <a:r>
              <a:rPr lang="zh-CN" altLang="en-US" sz="2800" i="1">
                <a:sym typeface="Symbol" panose="05050102010706020507" pitchFamily="18" charset="2"/>
              </a:rPr>
              <a:t></a:t>
            </a:r>
            <a:r>
              <a:rPr lang="zh-CN" altLang="en-US" sz="2300" i="1">
                <a:solidFill>
                  <a:srgbClr val="000092"/>
                </a:solidFill>
                <a:sym typeface="Symbol" panose="05050102010706020507" pitchFamily="18" charset="2"/>
              </a:rPr>
              <a:t> </a:t>
            </a:r>
            <a:r>
              <a:rPr lang="zh-CN" altLang="en-US" sz="2300">
                <a:solidFill>
                  <a:srgbClr val="000092"/>
                </a:solidFill>
                <a:sym typeface="Symbol" panose="05050102010706020507" pitchFamily="18" charset="2"/>
              </a:rPr>
              <a:t>，</a:t>
            </a:r>
            <a:endParaRPr lang="zh-CN" altLang="en-US" sz="2300">
              <a:solidFill>
                <a:srgbClr val="000092"/>
              </a:solidFill>
            </a:endParaRPr>
          </a:p>
        </p:txBody>
      </p:sp>
      <p:sp>
        <p:nvSpPr>
          <p:cNvPr id="121904" name="Rectangle 48">
            <a:extLst>
              <a:ext uri="{FF2B5EF4-FFF2-40B4-BE49-F238E27FC236}">
                <a16:creationId xmlns:a16="http://schemas.microsoft.com/office/drawing/2014/main" id="{D06CDC0C-253A-42E1-8776-83E1E6F40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13" y="2924175"/>
            <a:ext cx="5192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kumimoji="0" lang="en-US" altLang="zh-CN" sz="2800" i="1"/>
              <a:t>t</a:t>
            </a:r>
            <a:r>
              <a:rPr kumimoji="0" lang="en-US" altLang="zh-CN" sz="2300" i="1">
                <a:solidFill>
                  <a:srgbClr val="000092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时刻与</a:t>
            </a:r>
            <a:r>
              <a:rPr lang="zh-CN" altLang="en-US" sz="2300"/>
              <a:t> </a:t>
            </a:r>
            <a:r>
              <a:rPr lang="en-US" altLang="zh-CN" sz="2800" i="1"/>
              <a:t>x</a:t>
            </a:r>
            <a:r>
              <a:rPr lang="en-US" altLang="zh-CN" sz="2300" i="1">
                <a:solidFill>
                  <a:srgbClr val="000092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轴夹角为</a:t>
            </a:r>
            <a:r>
              <a:rPr lang="zh-CN" altLang="en-US" sz="2300">
                <a:solidFill>
                  <a:srgbClr val="000092"/>
                </a:solidFill>
              </a:rPr>
              <a:t> </a:t>
            </a:r>
            <a:r>
              <a:rPr lang="zh-CN" altLang="en-US" sz="2800" i="1">
                <a:sym typeface="Symbol" panose="05050102010706020507" pitchFamily="18" charset="2"/>
              </a:rPr>
              <a:t></a:t>
            </a:r>
            <a:r>
              <a:rPr lang="zh-CN" altLang="en-US" sz="1600" i="1">
                <a:sym typeface="Symbol" panose="05050102010706020507" pitchFamily="18" charset="2"/>
              </a:rPr>
              <a:t> </a:t>
            </a:r>
            <a:r>
              <a:rPr lang="en-US" altLang="zh-CN" sz="2800" i="1"/>
              <a:t>t</a:t>
            </a:r>
            <a:r>
              <a:rPr lang="en-US" altLang="zh-CN" sz="1400" i="1"/>
              <a:t> </a:t>
            </a:r>
            <a:r>
              <a:rPr lang="en-US" altLang="zh-CN" sz="2800"/>
              <a:t>+</a:t>
            </a:r>
            <a:r>
              <a:rPr lang="en-US" altLang="zh-CN" sz="900" i="1"/>
              <a:t> </a:t>
            </a:r>
            <a:r>
              <a:rPr lang="en-US" altLang="zh-CN" sz="2800" i="1">
                <a:sym typeface="Symbol" panose="05050102010706020507" pitchFamily="18" charset="2"/>
              </a:rPr>
              <a:t></a:t>
            </a:r>
            <a:r>
              <a:rPr lang="en-US" altLang="zh-CN" sz="2300">
                <a:solidFill>
                  <a:srgbClr val="000092"/>
                </a:solidFill>
              </a:rPr>
              <a:t>  </a:t>
            </a:r>
            <a:r>
              <a:rPr lang="zh-CN" altLang="en-US" sz="2300">
                <a:solidFill>
                  <a:srgbClr val="000092"/>
                </a:solidFill>
              </a:rPr>
              <a:t>。</a:t>
            </a:r>
          </a:p>
        </p:txBody>
      </p:sp>
      <p:sp>
        <p:nvSpPr>
          <p:cNvPr id="121905" name="Rectangle 49">
            <a:extLst>
              <a:ext uri="{FF2B5EF4-FFF2-40B4-BE49-F238E27FC236}">
                <a16:creationId xmlns:a16="http://schemas.microsoft.com/office/drawing/2014/main" id="{CA32AED8-4049-4364-B75D-2E33FC1A1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563" y="882650"/>
            <a:ext cx="25955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其大小为</a:t>
            </a:r>
            <a:r>
              <a:rPr lang="zh-CN" altLang="en-US" sz="2300">
                <a:solidFill>
                  <a:srgbClr val="000099"/>
                </a:solidFill>
              </a:rPr>
              <a:t> </a:t>
            </a:r>
            <a:r>
              <a:rPr lang="en-US" altLang="zh-CN" sz="2600" i="1"/>
              <a:t>A</a:t>
            </a:r>
            <a:r>
              <a:rPr lang="zh-CN" altLang="en-US" sz="2300">
                <a:solidFill>
                  <a:srgbClr val="000099"/>
                </a:solidFill>
              </a:rPr>
              <a:t>，         </a:t>
            </a:r>
          </a:p>
        </p:txBody>
      </p:sp>
      <p:sp>
        <p:nvSpPr>
          <p:cNvPr id="121906" name="Text Box 50">
            <a:extLst>
              <a:ext uri="{FF2B5EF4-FFF2-40B4-BE49-F238E27FC236}">
                <a16:creationId xmlns:a16="http://schemas.microsoft.com/office/drawing/2014/main" id="{6C8AD9D5-861C-430B-9FE9-8171FF748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5084763"/>
            <a:ext cx="4752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600" i="1"/>
              <a:t>P</a:t>
            </a:r>
            <a:r>
              <a:rPr lang="en-US" altLang="zh-CN" sz="1000" i="1"/>
              <a:t> </a:t>
            </a:r>
            <a:r>
              <a:rPr lang="zh-CN" altLang="en-US" sz="2300">
                <a:solidFill>
                  <a:srgbClr val="800000"/>
                </a:solidFill>
              </a:rPr>
              <a:t>点的运动规律 </a:t>
            </a:r>
            <a:r>
              <a:rPr lang="en-US" altLang="zh-CN" sz="2800">
                <a:solidFill>
                  <a:srgbClr val="800000"/>
                </a:solidFill>
              </a:rPr>
              <a:t>—</a:t>
            </a:r>
            <a:r>
              <a:rPr lang="en-US" altLang="zh-CN" sz="2300">
                <a:solidFill>
                  <a:srgbClr val="800000"/>
                </a:solidFill>
              </a:rPr>
              <a:t> </a:t>
            </a:r>
            <a:r>
              <a:rPr lang="zh-CN" altLang="en-US" sz="2300"/>
              <a:t>简谐振动。       </a:t>
            </a:r>
          </a:p>
        </p:txBody>
      </p:sp>
      <p:grpSp>
        <p:nvGrpSpPr>
          <p:cNvPr id="121911" name="Group 55">
            <a:extLst>
              <a:ext uri="{FF2B5EF4-FFF2-40B4-BE49-F238E27FC236}">
                <a16:creationId xmlns:a16="http://schemas.microsoft.com/office/drawing/2014/main" id="{89241394-5E57-4841-8991-A941DC60A7FC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3562350"/>
            <a:ext cx="3527425" cy="468313"/>
            <a:chOff x="3243" y="2863"/>
            <a:chExt cx="2222" cy="295"/>
          </a:xfrm>
        </p:grpSpPr>
        <p:sp>
          <p:nvSpPr>
            <p:cNvPr id="26670" name="Line 56">
              <a:extLst>
                <a:ext uri="{FF2B5EF4-FFF2-40B4-BE49-F238E27FC236}">
                  <a16:creationId xmlns:a16="http://schemas.microsoft.com/office/drawing/2014/main" id="{50726FB7-8412-4697-8BC3-91917D7C7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2901"/>
              <a:ext cx="2152" cy="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1" name="Rectangle 57">
              <a:extLst>
                <a:ext uri="{FF2B5EF4-FFF2-40B4-BE49-F238E27FC236}">
                  <a16:creationId xmlns:a16="http://schemas.microsoft.com/office/drawing/2014/main" id="{1BA94D6C-B039-4A65-A146-47A5D37D4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8" y="2871"/>
              <a:ext cx="2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26672" name="Rectangle 58">
              <a:extLst>
                <a:ext uri="{FF2B5EF4-FFF2-40B4-BE49-F238E27FC236}">
                  <a16:creationId xmlns:a16="http://schemas.microsoft.com/office/drawing/2014/main" id="{2346AA8A-A920-490D-9BB3-E6657B670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7" y="2863"/>
              <a:ext cx="218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3000" i="1">
                  <a:solidFill>
                    <a:schemeClr val="tx1"/>
                  </a:solidFill>
                </a:rPr>
                <a:t>x</a:t>
              </a:r>
            </a:p>
          </p:txBody>
        </p:sp>
      </p:grpSp>
      <p:sp>
        <p:nvSpPr>
          <p:cNvPr id="121915" name="Rectangle 59">
            <a:extLst>
              <a:ext uri="{FF2B5EF4-FFF2-40B4-BE49-F238E27FC236}">
                <a16:creationId xmlns:a16="http://schemas.microsoft.com/office/drawing/2014/main" id="{61283DEC-E9E3-471E-B5F7-301061568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2813050"/>
            <a:ext cx="8461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808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en-US" altLang="zh-CN" sz="2800" i="1">
                <a:solidFill>
                  <a:srgbClr val="990000"/>
                </a:solidFill>
              </a:rPr>
              <a:t>t</a:t>
            </a:r>
            <a:r>
              <a:rPr lang="en-US" altLang="zh-CN" sz="1000" i="1">
                <a:solidFill>
                  <a:srgbClr val="990000"/>
                </a:solidFill>
              </a:rPr>
              <a:t> </a:t>
            </a:r>
            <a:r>
              <a:rPr lang="en-US" altLang="zh-CN" sz="2800">
                <a:solidFill>
                  <a:srgbClr val="990000"/>
                </a:solidFill>
              </a:rPr>
              <a:t>=</a:t>
            </a:r>
            <a:r>
              <a:rPr lang="en-US" altLang="zh-CN" sz="1000">
                <a:solidFill>
                  <a:srgbClr val="990000"/>
                </a:solidFill>
              </a:rPr>
              <a:t> </a:t>
            </a:r>
            <a:r>
              <a:rPr lang="en-US" altLang="zh-CN" sz="2800">
                <a:solidFill>
                  <a:srgbClr val="990000"/>
                </a:solidFill>
              </a:rPr>
              <a:t>0</a:t>
            </a:r>
          </a:p>
        </p:txBody>
      </p:sp>
      <p:grpSp>
        <p:nvGrpSpPr>
          <p:cNvPr id="121943" name="Group 87">
            <a:extLst>
              <a:ext uri="{FF2B5EF4-FFF2-40B4-BE49-F238E27FC236}">
                <a16:creationId xmlns:a16="http://schemas.microsoft.com/office/drawing/2014/main" id="{9FC6CCF3-6889-4F85-9B54-65FF21EEF339}"/>
              </a:ext>
            </a:extLst>
          </p:cNvPr>
          <p:cNvGrpSpPr>
            <a:grpSpLocks/>
          </p:cNvGrpSpPr>
          <p:nvPr/>
        </p:nvGrpSpPr>
        <p:grpSpPr bwMode="auto">
          <a:xfrm>
            <a:off x="6643688" y="2997200"/>
            <a:ext cx="1422400" cy="639763"/>
            <a:chOff x="4185" y="1888"/>
            <a:chExt cx="896" cy="403"/>
          </a:xfrm>
        </p:grpSpPr>
        <p:grpSp>
          <p:nvGrpSpPr>
            <p:cNvPr id="26664" name="Group 60">
              <a:extLst>
                <a:ext uri="{FF2B5EF4-FFF2-40B4-BE49-F238E27FC236}">
                  <a16:creationId xmlns:a16="http://schemas.microsoft.com/office/drawing/2014/main" id="{FC829EE4-A2F2-4E44-83F9-3CEE33DD73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5" y="1888"/>
              <a:ext cx="896" cy="379"/>
              <a:chOff x="4185" y="2507"/>
              <a:chExt cx="896" cy="379"/>
            </a:xfrm>
          </p:grpSpPr>
          <p:sp>
            <p:nvSpPr>
              <p:cNvPr id="26668" name="Line 61">
                <a:extLst>
                  <a:ext uri="{FF2B5EF4-FFF2-40B4-BE49-F238E27FC236}">
                    <a16:creationId xmlns:a16="http://schemas.microsoft.com/office/drawing/2014/main" id="{8C1C5746-86E7-4C6F-B32A-D9786051C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5" y="2507"/>
                <a:ext cx="896" cy="379"/>
              </a:xfrm>
              <a:prstGeom prst="line">
                <a:avLst/>
              </a:prstGeom>
              <a:noFill/>
              <a:ln w="34925">
                <a:solidFill>
                  <a:srgbClr val="990000"/>
                </a:solidFill>
                <a:round/>
                <a:headEnd type="none" w="med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6669" name="Object 62">
                <a:extLst>
                  <a:ext uri="{FF2B5EF4-FFF2-40B4-BE49-F238E27FC236}">
                    <a16:creationId xmlns:a16="http://schemas.microsoft.com/office/drawing/2014/main" id="{62D8667A-66BC-4D1B-826F-9FCE8347EE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67" y="2585"/>
              <a:ext cx="193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77" name="Equation" r:id="rId7" imgW="91519" imgH="129602" progId="Equation.3">
                      <p:embed/>
                    </p:oleObj>
                  </mc:Choice>
                  <mc:Fallback>
                    <p:oleObj name="Equation" r:id="rId7" imgW="91519" imgH="129602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67" y="2585"/>
                            <a:ext cx="193" cy="2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665" name="Group 64">
              <a:extLst>
                <a:ext uri="{FF2B5EF4-FFF2-40B4-BE49-F238E27FC236}">
                  <a16:creationId xmlns:a16="http://schemas.microsoft.com/office/drawing/2014/main" id="{52A752E6-0336-477A-976C-0D80B9280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5" y="2024"/>
              <a:ext cx="378" cy="267"/>
              <a:chOff x="4435" y="979"/>
              <a:chExt cx="378" cy="267"/>
            </a:xfrm>
          </p:grpSpPr>
          <p:sp>
            <p:nvSpPr>
              <p:cNvPr id="26666" name="Rectangle 65">
                <a:extLst>
                  <a:ext uri="{FF2B5EF4-FFF2-40B4-BE49-F238E27FC236}">
                    <a16:creationId xmlns:a16="http://schemas.microsoft.com/office/drawing/2014/main" id="{758A9D7A-0144-49FD-AC7B-172810083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" y="979"/>
                <a:ext cx="29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00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2500" i="1">
                    <a:solidFill>
                      <a:schemeClr val="tx1"/>
                    </a:solidFill>
                    <a:sym typeface="Symbol" panose="05050102010706020507" pitchFamily="18" charset="2"/>
                  </a:rPr>
                  <a:t></a:t>
                </a:r>
                <a:endParaRPr lang="en-US" altLang="zh-CN" sz="25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67" name="Freeform 66">
                <a:extLst>
                  <a:ext uri="{FF2B5EF4-FFF2-40B4-BE49-F238E27FC236}">
                    <a16:creationId xmlns:a16="http://schemas.microsoft.com/office/drawing/2014/main" id="{5AECABB9-29CA-43A1-AF0B-FB5D8607C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" y="1144"/>
                <a:ext cx="33" cy="102"/>
              </a:xfrm>
              <a:custGeom>
                <a:avLst/>
                <a:gdLst>
                  <a:gd name="T0" fmla="*/ 0 w 50"/>
                  <a:gd name="T1" fmla="*/ 0 h 144"/>
                  <a:gd name="T2" fmla="*/ 1 w 50"/>
                  <a:gd name="T3" fmla="*/ 3 h 144"/>
                  <a:gd name="T4" fmla="*/ 1 w 50"/>
                  <a:gd name="T5" fmla="*/ 6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0" h="144">
                    <a:moveTo>
                      <a:pt x="0" y="0"/>
                    </a:moveTo>
                    <a:cubicBezTo>
                      <a:pt x="7" y="12"/>
                      <a:pt x="34" y="48"/>
                      <a:pt x="42" y="72"/>
                    </a:cubicBezTo>
                    <a:cubicBezTo>
                      <a:pt x="50" y="96"/>
                      <a:pt x="47" y="129"/>
                      <a:pt x="48" y="144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1944" name="Group 88">
            <a:extLst>
              <a:ext uri="{FF2B5EF4-FFF2-40B4-BE49-F238E27FC236}">
                <a16:creationId xmlns:a16="http://schemas.microsoft.com/office/drawing/2014/main" id="{BD649E83-B17B-4063-80BD-8726945F0F56}"/>
              </a:ext>
            </a:extLst>
          </p:cNvPr>
          <p:cNvGrpSpPr>
            <a:grpSpLocks/>
          </p:cNvGrpSpPr>
          <p:nvPr/>
        </p:nvGrpSpPr>
        <p:grpSpPr bwMode="auto">
          <a:xfrm>
            <a:off x="6615113" y="2328863"/>
            <a:ext cx="1074737" cy="1270000"/>
            <a:chOff x="4167" y="1467"/>
            <a:chExt cx="677" cy="800"/>
          </a:xfrm>
        </p:grpSpPr>
        <p:sp>
          <p:nvSpPr>
            <p:cNvPr id="26659" name="Line 54">
              <a:extLst>
                <a:ext uri="{FF2B5EF4-FFF2-40B4-BE49-F238E27FC236}">
                  <a16:creationId xmlns:a16="http://schemas.microsoft.com/office/drawing/2014/main" id="{A91B8E2F-F948-4B50-9B52-90A705731F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7" y="1578"/>
              <a:ext cx="677" cy="689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60" name="Object 63">
              <a:extLst>
                <a:ext uri="{FF2B5EF4-FFF2-40B4-BE49-F238E27FC236}">
                  <a16:creationId xmlns:a16="http://schemas.microsoft.com/office/drawing/2014/main" id="{5D9F6F3E-F747-4D8D-AD62-72BD43EF9C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06" y="1467"/>
            <a:ext cx="193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8" name="Equation" r:id="rId9" imgW="91519" imgH="129602" progId="Equation.3">
                    <p:embed/>
                  </p:oleObj>
                </mc:Choice>
                <mc:Fallback>
                  <p:oleObj name="Equation" r:id="rId9" imgW="91519" imgH="129602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6" y="1467"/>
                          <a:ext cx="193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661" name="Group 67">
              <a:extLst>
                <a:ext uri="{FF2B5EF4-FFF2-40B4-BE49-F238E27FC236}">
                  <a16:creationId xmlns:a16="http://schemas.microsoft.com/office/drawing/2014/main" id="{AE83CA82-2981-4A40-A9BA-1D5FB0CEA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9" y="1845"/>
              <a:ext cx="596" cy="422"/>
              <a:chOff x="4179" y="819"/>
              <a:chExt cx="596" cy="422"/>
            </a:xfrm>
          </p:grpSpPr>
          <p:sp>
            <p:nvSpPr>
              <p:cNvPr id="26662" name="Rectangle 68">
                <a:extLst>
                  <a:ext uri="{FF2B5EF4-FFF2-40B4-BE49-F238E27FC236}">
                    <a16:creationId xmlns:a16="http://schemas.microsoft.com/office/drawing/2014/main" id="{F88A13DB-5393-4208-8C79-8A02018D7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9" y="819"/>
                <a:ext cx="596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8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2500" i="1">
                    <a:solidFill>
                      <a:schemeClr val="tx1"/>
                    </a:solidFill>
                    <a:sym typeface="Symbol" panose="05050102010706020507" pitchFamily="18" charset="2"/>
                  </a:rPr>
                  <a:t></a:t>
                </a:r>
                <a:r>
                  <a:rPr lang="en-US" altLang="zh-CN" sz="500" i="1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zh-CN" sz="2500" i="1">
                    <a:solidFill>
                      <a:schemeClr val="tx1"/>
                    </a:solidFill>
                  </a:rPr>
                  <a:t>t</a:t>
                </a:r>
                <a:r>
                  <a:rPr lang="en-US" altLang="zh-CN" sz="2500">
                    <a:solidFill>
                      <a:schemeClr val="tx1"/>
                    </a:solidFill>
                  </a:rPr>
                  <a:t>+</a:t>
                </a:r>
                <a:r>
                  <a:rPr lang="en-US" altLang="zh-CN" sz="2500" i="1">
                    <a:solidFill>
                      <a:schemeClr val="tx1"/>
                    </a:solidFill>
                    <a:sym typeface="Symbol" panose="05050102010706020507" pitchFamily="18" charset="2"/>
                  </a:rPr>
                  <a:t>  </a:t>
                </a:r>
                <a:endParaRPr lang="en-US" altLang="zh-CN" sz="2500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63" name="Freeform 69">
                <a:extLst>
                  <a:ext uri="{FF2B5EF4-FFF2-40B4-BE49-F238E27FC236}">
                    <a16:creationId xmlns:a16="http://schemas.microsoft.com/office/drawing/2014/main" id="{99ADAF21-4C21-40A8-97E1-D7707672F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1106"/>
                <a:ext cx="62" cy="135"/>
              </a:xfrm>
              <a:custGeom>
                <a:avLst/>
                <a:gdLst>
                  <a:gd name="T0" fmla="*/ 0 w 96"/>
                  <a:gd name="T1" fmla="*/ 0 h 192"/>
                  <a:gd name="T2" fmla="*/ 1 w 96"/>
                  <a:gd name="T3" fmla="*/ 3 h 192"/>
                  <a:gd name="T4" fmla="*/ 2 w 96"/>
                  <a:gd name="T5" fmla="*/ 8 h 19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6" h="192">
                    <a:moveTo>
                      <a:pt x="0" y="0"/>
                    </a:moveTo>
                    <a:cubicBezTo>
                      <a:pt x="10" y="11"/>
                      <a:pt x="44" y="34"/>
                      <a:pt x="60" y="66"/>
                    </a:cubicBezTo>
                    <a:cubicBezTo>
                      <a:pt x="76" y="98"/>
                      <a:pt x="89" y="166"/>
                      <a:pt x="96" y="192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1926" name="Group 70">
            <a:extLst>
              <a:ext uri="{FF2B5EF4-FFF2-40B4-BE49-F238E27FC236}">
                <a16:creationId xmlns:a16="http://schemas.microsoft.com/office/drawing/2014/main" id="{5F7577EE-FBB3-442B-963A-F344039F4919}"/>
              </a:ext>
            </a:extLst>
          </p:cNvPr>
          <p:cNvGrpSpPr>
            <a:grpSpLocks/>
          </p:cNvGrpSpPr>
          <p:nvPr/>
        </p:nvGrpSpPr>
        <p:grpSpPr bwMode="auto">
          <a:xfrm>
            <a:off x="7864475" y="2260600"/>
            <a:ext cx="765175" cy="546100"/>
            <a:chOff x="4983" y="1317"/>
            <a:chExt cx="482" cy="344"/>
          </a:xfrm>
        </p:grpSpPr>
        <p:sp>
          <p:nvSpPr>
            <p:cNvPr id="26657" name="Rectangle 71">
              <a:extLst>
                <a:ext uri="{FF2B5EF4-FFF2-40B4-BE49-F238E27FC236}">
                  <a16:creationId xmlns:a16="http://schemas.microsoft.com/office/drawing/2014/main" id="{33CF677A-5786-4190-B952-81ED6A666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2" y="1317"/>
              <a:ext cx="293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rgbClr val="006600"/>
                  </a:solidFill>
                  <a:sym typeface="Symbol" panose="05050102010706020507" pitchFamily="18" charset="2"/>
                </a:rPr>
                <a:t></a:t>
              </a:r>
              <a:endParaRPr lang="en-US" altLang="zh-CN" sz="2800" i="1">
                <a:solidFill>
                  <a:srgbClr val="006600"/>
                </a:solidFill>
              </a:endParaRPr>
            </a:p>
          </p:txBody>
        </p:sp>
        <p:sp>
          <p:nvSpPr>
            <p:cNvPr id="26658" name="Freeform 72">
              <a:extLst>
                <a:ext uri="{FF2B5EF4-FFF2-40B4-BE49-F238E27FC236}">
                  <a16:creationId xmlns:a16="http://schemas.microsoft.com/office/drawing/2014/main" id="{6164D5B1-933E-4E3C-992D-B943CCEA1BFD}"/>
                </a:ext>
              </a:extLst>
            </p:cNvPr>
            <p:cNvSpPr>
              <a:spLocks/>
            </p:cNvSpPr>
            <p:nvPr/>
          </p:nvSpPr>
          <p:spPr bwMode="auto">
            <a:xfrm rot="1306599">
              <a:off x="4983" y="1481"/>
              <a:ext cx="282" cy="180"/>
            </a:xfrm>
            <a:custGeom>
              <a:avLst/>
              <a:gdLst>
                <a:gd name="T0" fmla="*/ 282 w 282"/>
                <a:gd name="T1" fmla="*/ 180 h 180"/>
                <a:gd name="T2" fmla="*/ 150 w 282"/>
                <a:gd name="T3" fmla="*/ 78 h 180"/>
                <a:gd name="T4" fmla="*/ 0 w 282"/>
                <a:gd name="T5" fmla="*/ 0 h 1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2" h="180">
                  <a:moveTo>
                    <a:pt x="282" y="180"/>
                  </a:moveTo>
                  <a:cubicBezTo>
                    <a:pt x="260" y="163"/>
                    <a:pt x="197" y="108"/>
                    <a:pt x="150" y="78"/>
                  </a:cubicBezTo>
                  <a:cubicBezTo>
                    <a:pt x="103" y="48"/>
                    <a:pt x="31" y="16"/>
                    <a:pt x="0" y="0"/>
                  </a:cubicBezTo>
                </a:path>
              </a:pathLst>
            </a:custGeom>
            <a:noFill/>
            <a:ln w="31750">
              <a:solidFill>
                <a:srgbClr val="008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1929" name="Group 73">
            <a:extLst>
              <a:ext uri="{FF2B5EF4-FFF2-40B4-BE49-F238E27FC236}">
                <a16:creationId xmlns:a16="http://schemas.microsoft.com/office/drawing/2014/main" id="{E87CE1B6-B101-472F-93A8-BAFE9A58769F}"/>
              </a:ext>
            </a:extLst>
          </p:cNvPr>
          <p:cNvGrpSpPr>
            <a:grpSpLocks/>
          </p:cNvGrpSpPr>
          <p:nvPr/>
        </p:nvGrpSpPr>
        <p:grpSpPr bwMode="auto">
          <a:xfrm>
            <a:off x="7545388" y="2046288"/>
            <a:ext cx="554037" cy="2055812"/>
            <a:chOff x="4753" y="255"/>
            <a:chExt cx="349" cy="1295"/>
          </a:xfrm>
        </p:grpSpPr>
        <p:sp>
          <p:nvSpPr>
            <p:cNvPr id="26652" name="Line 74">
              <a:extLst>
                <a:ext uri="{FF2B5EF4-FFF2-40B4-BE49-F238E27FC236}">
                  <a16:creationId xmlns:a16="http://schemas.microsoft.com/office/drawing/2014/main" id="{31AAD261-E4D1-4B07-9B0E-65370BBCB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2" y="562"/>
              <a:ext cx="2" cy="68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653" name="Group 75">
              <a:extLst>
                <a:ext uri="{FF2B5EF4-FFF2-40B4-BE49-F238E27FC236}">
                  <a16:creationId xmlns:a16="http://schemas.microsoft.com/office/drawing/2014/main" id="{61B85D64-FF52-4BD2-B3AA-ED01704E5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3" y="1224"/>
              <a:ext cx="260" cy="326"/>
              <a:chOff x="4753" y="1224"/>
              <a:chExt cx="260" cy="326"/>
            </a:xfrm>
          </p:grpSpPr>
          <p:sp>
            <p:nvSpPr>
              <p:cNvPr id="26655" name="Rectangle 76">
                <a:extLst>
                  <a:ext uri="{FF2B5EF4-FFF2-40B4-BE49-F238E27FC236}">
                    <a16:creationId xmlns:a16="http://schemas.microsoft.com/office/drawing/2014/main" id="{2D0D88FA-CF5F-499A-9E21-1A714ACFC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3" y="1255"/>
                <a:ext cx="260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808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algn="just" eaLnBrk="1" hangingPunct="1"/>
                <a:r>
                  <a:rPr lang="en-US" altLang="zh-CN" sz="2800" i="1">
                    <a:solidFill>
                      <a:srgbClr val="5C07B9"/>
                    </a:solidFill>
                  </a:rPr>
                  <a:t>P</a:t>
                </a:r>
              </a:p>
            </p:txBody>
          </p:sp>
          <p:sp>
            <p:nvSpPr>
              <p:cNvPr id="26656" name="Oval 77">
                <a:extLst>
                  <a:ext uri="{FF2B5EF4-FFF2-40B4-BE49-F238E27FC236}">
                    <a16:creationId xmlns:a16="http://schemas.microsoft.com/office/drawing/2014/main" id="{B2ED5957-C3D1-4DA6-AAEB-6AAD95546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1224"/>
                <a:ext cx="44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6654" name="Rectangle 78">
              <a:extLst>
                <a:ext uri="{FF2B5EF4-FFF2-40B4-BE49-F238E27FC236}">
                  <a16:creationId xmlns:a16="http://schemas.microsoft.com/office/drawing/2014/main" id="{C039F05F-24DE-49CB-A34E-BA60884F4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9" y="255"/>
              <a:ext cx="293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/>
                <a:t>M</a:t>
              </a:r>
            </a:p>
          </p:txBody>
        </p:sp>
      </p:grpSp>
      <p:grpSp>
        <p:nvGrpSpPr>
          <p:cNvPr id="121935" name="Group 79">
            <a:extLst>
              <a:ext uri="{FF2B5EF4-FFF2-40B4-BE49-F238E27FC236}">
                <a16:creationId xmlns:a16="http://schemas.microsoft.com/office/drawing/2014/main" id="{2C93C152-D15A-47F9-B8CE-B773D3C5BE06}"/>
              </a:ext>
            </a:extLst>
          </p:cNvPr>
          <p:cNvGrpSpPr>
            <a:grpSpLocks/>
          </p:cNvGrpSpPr>
          <p:nvPr/>
        </p:nvGrpSpPr>
        <p:grpSpPr bwMode="auto">
          <a:xfrm>
            <a:off x="5199063" y="2097088"/>
            <a:ext cx="3694112" cy="3060700"/>
            <a:chOff x="793" y="1213"/>
            <a:chExt cx="2327" cy="1928"/>
          </a:xfrm>
        </p:grpSpPr>
        <p:sp>
          <p:nvSpPr>
            <p:cNvPr id="26650" name="Oval 80">
              <a:extLst>
                <a:ext uri="{FF2B5EF4-FFF2-40B4-BE49-F238E27FC236}">
                  <a16:creationId xmlns:a16="http://schemas.microsoft.com/office/drawing/2014/main" id="{AE4D63A7-FDAB-47D0-B723-6FD1E367F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1213"/>
              <a:ext cx="1872" cy="18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8000"/>
                </a:solidFill>
              </a:endParaRPr>
            </a:p>
          </p:txBody>
        </p:sp>
        <p:sp>
          <p:nvSpPr>
            <p:cNvPr id="26651" name="Text Box 81">
              <a:extLst>
                <a:ext uri="{FF2B5EF4-FFF2-40B4-BE49-F238E27FC236}">
                  <a16:creationId xmlns:a16="http://schemas.microsoft.com/office/drawing/2014/main" id="{5CA61ED3-2BDE-48A2-A717-AA8BB380D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2853"/>
              <a:ext cx="8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华文中宋" panose="02010600040101010101" pitchFamily="2" charset="-122"/>
                </a:rPr>
                <a:t>参考圆     </a:t>
              </a:r>
            </a:p>
          </p:txBody>
        </p:sp>
      </p:grpSp>
      <p:grpSp>
        <p:nvGrpSpPr>
          <p:cNvPr id="121938" name="Group 82">
            <a:extLst>
              <a:ext uri="{FF2B5EF4-FFF2-40B4-BE49-F238E27FC236}">
                <a16:creationId xmlns:a16="http://schemas.microsoft.com/office/drawing/2014/main" id="{209DB849-D294-4AF2-8264-5AF9777A6B2F}"/>
              </a:ext>
            </a:extLst>
          </p:cNvPr>
          <p:cNvGrpSpPr>
            <a:grpSpLocks/>
          </p:cNvGrpSpPr>
          <p:nvPr/>
        </p:nvGrpSpPr>
        <p:grpSpPr bwMode="auto">
          <a:xfrm>
            <a:off x="6646863" y="3490913"/>
            <a:ext cx="1008062" cy="468312"/>
            <a:chOff x="4187" y="2818"/>
            <a:chExt cx="635" cy="295"/>
          </a:xfrm>
        </p:grpSpPr>
        <p:sp>
          <p:nvSpPr>
            <p:cNvPr id="26648" name="Rectangle 83">
              <a:extLst>
                <a:ext uri="{FF2B5EF4-FFF2-40B4-BE49-F238E27FC236}">
                  <a16:creationId xmlns:a16="http://schemas.microsoft.com/office/drawing/2014/main" id="{D1629E8E-078E-45AD-AAB4-71F7994B4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7" y="2818"/>
              <a:ext cx="218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3000" i="1">
                  <a:solidFill>
                    <a:srgbClr val="5C07B9"/>
                  </a:solidFill>
                </a:rPr>
                <a:t>x</a:t>
              </a:r>
            </a:p>
          </p:txBody>
        </p:sp>
        <p:sp>
          <p:nvSpPr>
            <p:cNvPr id="26649" name="Line 84">
              <a:extLst>
                <a:ext uri="{FF2B5EF4-FFF2-40B4-BE49-F238E27FC236}">
                  <a16:creationId xmlns:a16="http://schemas.microsoft.com/office/drawing/2014/main" id="{815CA369-368C-4527-9E03-8044128CD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7" y="2894"/>
              <a:ext cx="635" cy="0"/>
            </a:xfrm>
            <a:prstGeom prst="line">
              <a:avLst/>
            </a:prstGeom>
            <a:noFill/>
            <a:ln w="25400">
              <a:solidFill>
                <a:srgbClr val="7B0CF6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1942" name="Group 86">
            <a:extLst>
              <a:ext uri="{FF2B5EF4-FFF2-40B4-BE49-F238E27FC236}">
                <a16:creationId xmlns:a16="http://schemas.microsoft.com/office/drawing/2014/main" id="{7F9DC819-11DC-44B8-8A4C-BC08114CEA44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908050"/>
            <a:ext cx="3543300" cy="454025"/>
            <a:chOff x="1886" y="572"/>
            <a:chExt cx="2232" cy="286"/>
          </a:xfrm>
        </p:grpSpPr>
        <p:graphicFrame>
          <p:nvGraphicFramePr>
            <p:cNvPr id="26646" name="Object 11">
              <a:extLst>
                <a:ext uri="{FF2B5EF4-FFF2-40B4-BE49-F238E27FC236}">
                  <a16:creationId xmlns:a16="http://schemas.microsoft.com/office/drawing/2014/main" id="{E746A5A9-E7F4-44C1-BF0D-F0B44B9D9D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05" y="572"/>
            <a:ext cx="25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9" name="公式" r:id="rId11" imgW="335289" imgH="319947" progId="Equation.3">
                    <p:embed/>
                  </p:oleObj>
                </mc:Choice>
                <mc:Fallback>
                  <p:oleObj name="公式" r:id="rId11" imgW="335289" imgH="319947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" y="572"/>
                          <a:ext cx="25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7" name="Rectangle 85">
              <a:extLst>
                <a:ext uri="{FF2B5EF4-FFF2-40B4-BE49-F238E27FC236}">
                  <a16:creationId xmlns:a16="http://schemas.microsoft.com/office/drawing/2014/main" id="{49AD0550-7CF9-439D-A7B1-BCAAF0FF1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579"/>
              <a:ext cx="2232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自原点作一矢量      ，        </a:t>
              </a: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2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2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2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2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2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2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12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2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12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0"/>
                                        <p:tgtEl>
                                          <p:spTgt spid="12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12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2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12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0"/>
                                        <p:tgtEl>
                                          <p:spTgt spid="12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/>
      <p:bldP spid="121865" grpId="0"/>
      <p:bldP spid="121895" grpId="0"/>
      <p:bldP spid="121900" grpId="0"/>
      <p:bldP spid="121902" grpId="0"/>
      <p:bldP spid="121903" grpId="0"/>
      <p:bldP spid="121904" grpId="0"/>
      <p:bldP spid="121905" grpId="0"/>
      <p:bldP spid="121906" grpId="0"/>
      <p:bldP spid="1219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>
            <a:extLst>
              <a:ext uri="{FF2B5EF4-FFF2-40B4-BE49-F238E27FC236}">
                <a16:creationId xmlns:a16="http://schemas.microsoft.com/office/drawing/2014/main" id="{20E70C6D-F966-499D-BDF7-EC685C670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5"/>
            <a:ext cx="9144000" cy="149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6">
            <a:extLst>
              <a:ext uri="{FF2B5EF4-FFF2-40B4-BE49-F238E27FC236}">
                <a16:creationId xmlns:a16="http://schemas.microsoft.com/office/drawing/2014/main" id="{A0F81399-73F8-4536-90C5-E9B048A7A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2060575"/>
            <a:ext cx="9097963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2165750C-B7EB-417E-BA9F-9B8432D4A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4814888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五、简谐振动的能量 </a:t>
            </a:r>
          </a:p>
        </p:txBody>
      </p:sp>
      <p:sp>
        <p:nvSpPr>
          <p:cNvPr id="28675" name="Rectangle 8">
            <a:extLst>
              <a:ext uri="{FF2B5EF4-FFF2-40B4-BE49-F238E27FC236}">
                <a16:creationId xmlns:a16="http://schemas.microsoft.com/office/drawing/2014/main" id="{A815AC0E-E9E6-40F7-97F4-01F567493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292600"/>
            <a:ext cx="1868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3.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总能       </a:t>
            </a:r>
          </a:p>
        </p:txBody>
      </p:sp>
      <p:graphicFrame>
        <p:nvGraphicFramePr>
          <p:cNvPr id="28676" name="Object 9">
            <a:extLst>
              <a:ext uri="{FF2B5EF4-FFF2-40B4-BE49-F238E27FC236}">
                <a16:creationId xmlns:a16="http://schemas.microsoft.com/office/drawing/2014/main" id="{8C20A25D-28C6-4123-8EA7-D0E261C045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8813" y="925513"/>
          <a:ext cx="61722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3" name="公式" r:id="rId3" imgW="5814097" imgH="777333" progId="Equation.3">
                  <p:embed/>
                </p:oleObj>
              </mc:Choice>
              <mc:Fallback>
                <p:oleObj name="公式" r:id="rId3" imgW="5814097" imgH="77733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925513"/>
                        <a:ext cx="61722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10">
            <a:extLst>
              <a:ext uri="{FF2B5EF4-FFF2-40B4-BE49-F238E27FC236}">
                <a16:creationId xmlns:a16="http://schemas.microsoft.com/office/drawing/2014/main" id="{A4565953-3026-482B-BE7C-4DAF9C3137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2475" y="3054350"/>
          <a:ext cx="54292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name="公式" r:id="rId5" imgW="4922419" imgH="746822" progId="Equation.3">
                  <p:embed/>
                </p:oleObj>
              </mc:Choice>
              <mc:Fallback>
                <p:oleObj name="公式" r:id="rId5" imgW="4922419" imgH="74682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3054350"/>
                        <a:ext cx="542925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11">
            <a:extLst>
              <a:ext uri="{FF2B5EF4-FFF2-40B4-BE49-F238E27FC236}">
                <a16:creationId xmlns:a16="http://schemas.microsoft.com/office/drawing/2014/main" id="{65034F7A-91BB-4347-A956-E9F80DC799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4238" y="4151313"/>
          <a:ext cx="39306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公式" r:id="rId7" imgW="3268925" imgH="746822" progId="Equation.3">
                  <p:embed/>
                </p:oleObj>
              </mc:Choice>
              <mc:Fallback>
                <p:oleObj name="公式" r:id="rId7" imgW="3268925" imgH="74682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4151313"/>
                        <a:ext cx="393065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17">
            <a:extLst>
              <a:ext uri="{FF2B5EF4-FFF2-40B4-BE49-F238E27FC236}">
                <a16:creationId xmlns:a16="http://schemas.microsoft.com/office/drawing/2014/main" id="{7BA05BDE-06BA-43F1-9524-ADE246F5D3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1250" y="1916113"/>
          <a:ext cx="4278313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6" name="公式" r:id="rId9" imgW="3718682" imgH="746822" progId="Equation.3">
                  <p:embed/>
                </p:oleObj>
              </mc:Choice>
              <mc:Fallback>
                <p:oleObj name="公式" r:id="rId9" imgW="3718682" imgH="74682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916113"/>
                        <a:ext cx="4278313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Rectangle 19">
            <a:extLst>
              <a:ext uri="{FF2B5EF4-FFF2-40B4-BE49-F238E27FC236}">
                <a16:creationId xmlns:a16="http://schemas.microsoft.com/office/drawing/2014/main" id="{14770507-0696-4294-91A5-B8C71A61C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5191125"/>
            <a:ext cx="8177213" cy="469900"/>
          </a:xfrm>
          <a:prstGeom prst="rect">
            <a:avLst/>
          </a:prstGeom>
          <a:noFill/>
          <a:ln w="12700">
            <a:solidFill>
              <a:srgbClr val="FFFFFF">
                <a:alpha val="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>
                <a:solidFill>
                  <a:srgbClr val="000092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结论：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简谐振动的总能量与振幅的平方成正比且</a:t>
            </a:r>
            <a:r>
              <a:rPr lang="zh-CN" altLang="en-US" sz="2300">
                <a:latin typeface="华文中宋" panose="02010600040101010101" pitchFamily="2" charset="-122"/>
              </a:rPr>
              <a:t>守恒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。</a:t>
            </a:r>
          </a:p>
        </p:txBody>
      </p:sp>
      <p:sp>
        <p:nvSpPr>
          <p:cNvPr id="28681" name="Text Box 20">
            <a:extLst>
              <a:ext uri="{FF2B5EF4-FFF2-40B4-BE49-F238E27FC236}">
                <a16:creationId xmlns:a16="http://schemas.microsoft.com/office/drawing/2014/main" id="{B53ACC46-5B2E-46E0-92D3-F5937CE16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28688"/>
            <a:ext cx="2278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. </a:t>
            </a:r>
            <a:r>
              <a:rPr lang="zh-CN" altLang="en-US">
                <a:solidFill>
                  <a:srgbClr val="000066"/>
                </a:solidFill>
              </a:rPr>
              <a:t>动能               </a:t>
            </a:r>
          </a:p>
        </p:txBody>
      </p:sp>
      <p:sp>
        <p:nvSpPr>
          <p:cNvPr id="28682" name="Text Box 21">
            <a:extLst>
              <a:ext uri="{FF2B5EF4-FFF2-40B4-BE49-F238E27FC236}">
                <a16:creationId xmlns:a16="http://schemas.microsoft.com/office/drawing/2014/main" id="{738EECF9-5F25-48EA-8BDA-4478FFA3D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852738"/>
            <a:ext cx="2354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. </a:t>
            </a:r>
            <a:r>
              <a:rPr lang="zh-CN" altLang="en-US">
                <a:solidFill>
                  <a:srgbClr val="000066"/>
                </a:solidFill>
              </a:rPr>
              <a:t>势能                </a:t>
            </a:r>
          </a:p>
        </p:txBody>
      </p:sp>
    </p:spTree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Text Box 4">
            <a:extLst>
              <a:ext uri="{FF2B5EF4-FFF2-40B4-BE49-F238E27FC236}">
                <a16:creationId xmlns:a16="http://schemas.microsoft.com/office/drawing/2014/main" id="{F182EE23-03A7-4278-8C7E-85FDC763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364038"/>
            <a:ext cx="6840538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300">
                <a:solidFill>
                  <a:srgbClr val="000066"/>
                </a:solidFill>
              </a:rPr>
              <a:t>（</a:t>
            </a:r>
            <a:r>
              <a:rPr lang="en-US" altLang="zh-CN" sz="2300">
                <a:solidFill>
                  <a:srgbClr val="000066"/>
                </a:solidFill>
              </a:rPr>
              <a:t>1</a:t>
            </a:r>
            <a:r>
              <a:rPr lang="zh-CN" altLang="en-US" sz="2300">
                <a:solidFill>
                  <a:srgbClr val="000066"/>
                </a:solidFill>
              </a:rPr>
              <a:t>）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在运动过程中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,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动能和势能相互转换。</a:t>
            </a:r>
          </a:p>
        </p:txBody>
      </p:sp>
      <p:grpSp>
        <p:nvGrpSpPr>
          <p:cNvPr id="114714" name="Group 26">
            <a:extLst>
              <a:ext uri="{FF2B5EF4-FFF2-40B4-BE49-F238E27FC236}">
                <a16:creationId xmlns:a16="http://schemas.microsoft.com/office/drawing/2014/main" id="{A0E7045E-AE4D-4473-8592-7D0AE18C1564}"/>
              </a:ext>
            </a:extLst>
          </p:cNvPr>
          <p:cNvGrpSpPr>
            <a:grpSpLocks/>
          </p:cNvGrpSpPr>
          <p:nvPr/>
        </p:nvGrpSpPr>
        <p:grpSpPr bwMode="auto">
          <a:xfrm>
            <a:off x="1231900" y="1484313"/>
            <a:ext cx="7229475" cy="1857375"/>
            <a:chOff x="685" y="1034"/>
            <a:chExt cx="4554" cy="1170"/>
          </a:xfrm>
        </p:grpSpPr>
        <p:graphicFrame>
          <p:nvGraphicFramePr>
            <p:cNvPr id="29716" name="Object 19">
              <a:extLst>
                <a:ext uri="{FF2B5EF4-FFF2-40B4-BE49-F238E27FC236}">
                  <a16:creationId xmlns:a16="http://schemas.microsoft.com/office/drawing/2014/main" id="{6A86DCD9-AC2C-4091-A1F3-24454E5D14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0" y="1071"/>
            <a:ext cx="1679" cy="5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18" name="公式" r:id="rId3" imgW="3101281" imgH="815402" progId="Equation.3">
                    <p:embed/>
                  </p:oleObj>
                </mc:Choice>
                <mc:Fallback>
                  <p:oleObj name="公式" r:id="rId3" imgW="3101281" imgH="815402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1071"/>
                          <a:ext cx="1679" cy="5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7" name="Freeform 8">
              <a:extLst>
                <a:ext uri="{FF2B5EF4-FFF2-40B4-BE49-F238E27FC236}">
                  <a16:creationId xmlns:a16="http://schemas.microsoft.com/office/drawing/2014/main" id="{84EB513B-50FB-4FD3-A6B1-5AB4E3833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" y="1034"/>
              <a:ext cx="3004" cy="1170"/>
            </a:xfrm>
            <a:custGeom>
              <a:avLst/>
              <a:gdLst>
                <a:gd name="T0" fmla="*/ 0 w 3451"/>
                <a:gd name="T1" fmla="*/ 0 h 1226"/>
                <a:gd name="T2" fmla="*/ 73 w 3451"/>
                <a:gd name="T3" fmla="*/ 386 h 1226"/>
                <a:gd name="T4" fmla="*/ 151 w 3451"/>
                <a:gd name="T5" fmla="*/ 803 h 1226"/>
                <a:gd name="T6" fmla="*/ 230 w 3451"/>
                <a:gd name="T7" fmla="*/ 391 h 1226"/>
                <a:gd name="T8" fmla="*/ 311 w 3451"/>
                <a:gd name="T9" fmla="*/ 14 h 1226"/>
                <a:gd name="T10" fmla="*/ 389 w 3451"/>
                <a:gd name="T11" fmla="*/ 408 h 1226"/>
                <a:gd name="T12" fmla="*/ 469 w 3451"/>
                <a:gd name="T13" fmla="*/ 803 h 1226"/>
                <a:gd name="T14" fmla="*/ 552 w 3451"/>
                <a:gd name="T15" fmla="*/ 391 h 1226"/>
                <a:gd name="T16" fmla="*/ 634 w 3451"/>
                <a:gd name="T17" fmla="*/ 16 h 1226"/>
                <a:gd name="T18" fmla="*/ 709 w 3451"/>
                <a:gd name="T19" fmla="*/ 399 h 1226"/>
                <a:gd name="T20" fmla="*/ 798 w 3451"/>
                <a:gd name="T21" fmla="*/ 804 h 1226"/>
                <a:gd name="T22" fmla="*/ 885 w 3451"/>
                <a:gd name="T23" fmla="*/ 399 h 1226"/>
                <a:gd name="T24" fmla="*/ 942 w 3451"/>
                <a:gd name="T25" fmla="*/ 115 h 1226"/>
                <a:gd name="T26" fmla="*/ 991 w 3451"/>
                <a:gd name="T27" fmla="*/ 16 h 122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51" h="1226">
                  <a:moveTo>
                    <a:pt x="0" y="0"/>
                  </a:moveTo>
                  <a:cubicBezTo>
                    <a:pt x="43" y="98"/>
                    <a:pt x="169" y="381"/>
                    <a:pt x="257" y="586"/>
                  </a:cubicBezTo>
                  <a:cubicBezTo>
                    <a:pt x="346" y="789"/>
                    <a:pt x="439" y="1221"/>
                    <a:pt x="529" y="1222"/>
                  </a:cubicBezTo>
                  <a:cubicBezTo>
                    <a:pt x="620" y="1225"/>
                    <a:pt x="710" y="798"/>
                    <a:pt x="802" y="598"/>
                  </a:cubicBezTo>
                  <a:cubicBezTo>
                    <a:pt x="894" y="398"/>
                    <a:pt x="990" y="19"/>
                    <a:pt x="1082" y="23"/>
                  </a:cubicBezTo>
                  <a:cubicBezTo>
                    <a:pt x="1174" y="27"/>
                    <a:pt x="1264" y="424"/>
                    <a:pt x="1356" y="624"/>
                  </a:cubicBezTo>
                  <a:cubicBezTo>
                    <a:pt x="1448" y="824"/>
                    <a:pt x="1540" y="1226"/>
                    <a:pt x="1634" y="1222"/>
                  </a:cubicBezTo>
                  <a:cubicBezTo>
                    <a:pt x="1728" y="1218"/>
                    <a:pt x="1826" y="798"/>
                    <a:pt x="1921" y="598"/>
                  </a:cubicBezTo>
                  <a:cubicBezTo>
                    <a:pt x="2016" y="399"/>
                    <a:pt x="2116" y="24"/>
                    <a:pt x="2207" y="25"/>
                  </a:cubicBezTo>
                  <a:cubicBezTo>
                    <a:pt x="2298" y="26"/>
                    <a:pt x="2373" y="407"/>
                    <a:pt x="2469" y="607"/>
                  </a:cubicBezTo>
                  <a:cubicBezTo>
                    <a:pt x="2565" y="807"/>
                    <a:pt x="2682" y="1224"/>
                    <a:pt x="2784" y="1224"/>
                  </a:cubicBezTo>
                  <a:cubicBezTo>
                    <a:pt x="2886" y="1224"/>
                    <a:pt x="3001" y="782"/>
                    <a:pt x="3084" y="607"/>
                  </a:cubicBezTo>
                  <a:cubicBezTo>
                    <a:pt x="3167" y="432"/>
                    <a:pt x="3220" y="272"/>
                    <a:pt x="3281" y="175"/>
                  </a:cubicBezTo>
                  <a:cubicBezTo>
                    <a:pt x="3342" y="79"/>
                    <a:pt x="3416" y="57"/>
                    <a:pt x="3451" y="25"/>
                  </a:cubicBezTo>
                </a:path>
              </a:pathLst>
            </a:custGeom>
            <a:noFill/>
            <a:ln w="349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4715" name="Group 27">
            <a:extLst>
              <a:ext uri="{FF2B5EF4-FFF2-40B4-BE49-F238E27FC236}">
                <a16:creationId xmlns:a16="http://schemas.microsoft.com/office/drawing/2014/main" id="{5D512FF0-A3C2-4436-BF66-65F3860F7156}"/>
              </a:ext>
            </a:extLst>
          </p:cNvPr>
          <p:cNvGrpSpPr>
            <a:grpSpLocks/>
          </p:cNvGrpSpPr>
          <p:nvPr/>
        </p:nvGrpSpPr>
        <p:grpSpPr bwMode="auto">
          <a:xfrm>
            <a:off x="1231900" y="1541463"/>
            <a:ext cx="7372350" cy="1835150"/>
            <a:chOff x="685" y="1071"/>
            <a:chExt cx="4644" cy="1156"/>
          </a:xfrm>
        </p:grpSpPr>
        <p:graphicFrame>
          <p:nvGraphicFramePr>
            <p:cNvPr id="29714" name="Object 18">
              <a:extLst>
                <a:ext uri="{FF2B5EF4-FFF2-40B4-BE49-F238E27FC236}">
                  <a16:creationId xmlns:a16="http://schemas.microsoft.com/office/drawing/2014/main" id="{7E8AA99F-AA9D-410D-8850-765851614E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0" y="1616"/>
            <a:ext cx="1769" cy="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19" name="公式" r:id="rId5" imgW="3147180" imgH="815402" progId="Equation.3">
                    <p:embed/>
                  </p:oleObj>
                </mc:Choice>
                <mc:Fallback>
                  <p:oleObj name="公式" r:id="rId5" imgW="3147180" imgH="815402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1616"/>
                          <a:ext cx="1769" cy="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5" name="Freeform 13">
              <a:extLst>
                <a:ext uri="{FF2B5EF4-FFF2-40B4-BE49-F238E27FC236}">
                  <a16:creationId xmlns:a16="http://schemas.microsoft.com/office/drawing/2014/main" id="{8F3B6396-E03B-4A7F-9C65-1A58B9BD0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" y="1071"/>
              <a:ext cx="3004" cy="1156"/>
            </a:xfrm>
            <a:custGeom>
              <a:avLst/>
              <a:gdLst>
                <a:gd name="T0" fmla="*/ 0 w 3451"/>
                <a:gd name="T1" fmla="*/ 790 h 1212"/>
                <a:gd name="T2" fmla="*/ 67 w 3451"/>
                <a:gd name="T3" fmla="*/ 413 h 1212"/>
                <a:gd name="T4" fmla="*/ 154 w 3451"/>
                <a:gd name="T5" fmla="*/ 8 h 1212"/>
                <a:gd name="T6" fmla="*/ 230 w 3451"/>
                <a:gd name="T7" fmla="*/ 400 h 1212"/>
                <a:gd name="T8" fmla="*/ 311 w 3451"/>
                <a:gd name="T9" fmla="*/ 790 h 1212"/>
                <a:gd name="T10" fmla="*/ 389 w 3451"/>
                <a:gd name="T11" fmla="*/ 382 h 1212"/>
                <a:gd name="T12" fmla="*/ 468 w 3451"/>
                <a:gd name="T13" fmla="*/ 10 h 1212"/>
                <a:gd name="T14" fmla="*/ 552 w 3451"/>
                <a:gd name="T15" fmla="*/ 400 h 1212"/>
                <a:gd name="T16" fmla="*/ 634 w 3451"/>
                <a:gd name="T17" fmla="*/ 774 h 1212"/>
                <a:gd name="T18" fmla="*/ 709 w 3451"/>
                <a:gd name="T19" fmla="*/ 393 h 1212"/>
                <a:gd name="T20" fmla="*/ 809 w 3451"/>
                <a:gd name="T21" fmla="*/ 0 h 1212"/>
                <a:gd name="T22" fmla="*/ 885 w 3451"/>
                <a:gd name="T23" fmla="*/ 393 h 1212"/>
                <a:gd name="T24" fmla="*/ 942 w 3451"/>
                <a:gd name="T25" fmla="*/ 674 h 1212"/>
                <a:gd name="T26" fmla="*/ 991 w 3451"/>
                <a:gd name="T27" fmla="*/ 774 h 1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51" h="1212">
                  <a:moveTo>
                    <a:pt x="0" y="1208"/>
                  </a:moveTo>
                  <a:cubicBezTo>
                    <a:pt x="39" y="1112"/>
                    <a:pt x="143" y="832"/>
                    <a:pt x="232" y="632"/>
                  </a:cubicBezTo>
                  <a:cubicBezTo>
                    <a:pt x="321" y="432"/>
                    <a:pt x="441" y="12"/>
                    <a:pt x="536" y="8"/>
                  </a:cubicBezTo>
                  <a:cubicBezTo>
                    <a:pt x="631" y="4"/>
                    <a:pt x="711" y="410"/>
                    <a:pt x="802" y="610"/>
                  </a:cubicBezTo>
                  <a:cubicBezTo>
                    <a:pt x="893" y="810"/>
                    <a:pt x="990" y="1212"/>
                    <a:pt x="1082" y="1208"/>
                  </a:cubicBezTo>
                  <a:cubicBezTo>
                    <a:pt x="1174" y="1204"/>
                    <a:pt x="1264" y="782"/>
                    <a:pt x="1356" y="584"/>
                  </a:cubicBezTo>
                  <a:cubicBezTo>
                    <a:pt x="1448" y="386"/>
                    <a:pt x="1538" y="12"/>
                    <a:pt x="1632" y="16"/>
                  </a:cubicBezTo>
                  <a:cubicBezTo>
                    <a:pt x="1726" y="20"/>
                    <a:pt x="1825" y="416"/>
                    <a:pt x="1921" y="610"/>
                  </a:cubicBezTo>
                  <a:cubicBezTo>
                    <a:pt x="2017" y="804"/>
                    <a:pt x="2116" y="1184"/>
                    <a:pt x="2207" y="1183"/>
                  </a:cubicBezTo>
                  <a:cubicBezTo>
                    <a:pt x="2298" y="1182"/>
                    <a:pt x="2368" y="798"/>
                    <a:pt x="2469" y="601"/>
                  </a:cubicBezTo>
                  <a:cubicBezTo>
                    <a:pt x="2570" y="404"/>
                    <a:pt x="2714" y="0"/>
                    <a:pt x="2816" y="0"/>
                  </a:cubicBezTo>
                  <a:cubicBezTo>
                    <a:pt x="2918" y="0"/>
                    <a:pt x="3007" y="429"/>
                    <a:pt x="3084" y="601"/>
                  </a:cubicBezTo>
                  <a:cubicBezTo>
                    <a:pt x="3161" y="773"/>
                    <a:pt x="3220" y="936"/>
                    <a:pt x="3281" y="1033"/>
                  </a:cubicBezTo>
                  <a:cubicBezTo>
                    <a:pt x="3342" y="1129"/>
                    <a:pt x="3416" y="1151"/>
                    <a:pt x="3451" y="1183"/>
                  </a:cubicBezTo>
                </a:path>
              </a:pathLst>
            </a:custGeom>
            <a:noFill/>
            <a:ln w="34925" cap="flat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4713" name="Group 25">
            <a:extLst>
              <a:ext uri="{FF2B5EF4-FFF2-40B4-BE49-F238E27FC236}">
                <a16:creationId xmlns:a16="http://schemas.microsoft.com/office/drawing/2014/main" id="{92C1ABEB-8A8B-42F5-A7A1-15967E42E458}"/>
              </a:ext>
            </a:extLst>
          </p:cNvPr>
          <p:cNvGrpSpPr>
            <a:grpSpLocks/>
          </p:cNvGrpSpPr>
          <p:nvPr/>
        </p:nvGrpSpPr>
        <p:grpSpPr bwMode="auto">
          <a:xfrm>
            <a:off x="612775" y="447675"/>
            <a:ext cx="6221413" cy="3413125"/>
            <a:chOff x="295" y="382"/>
            <a:chExt cx="3919" cy="2150"/>
          </a:xfrm>
        </p:grpSpPr>
        <p:sp>
          <p:nvSpPr>
            <p:cNvPr id="29708" name="Line 6">
              <a:extLst>
                <a:ext uri="{FF2B5EF4-FFF2-40B4-BE49-F238E27FC236}">
                  <a16:creationId xmlns:a16="http://schemas.microsoft.com/office/drawing/2014/main" id="{ECC6DC2B-D882-444D-9C2E-3661BA4C77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" y="2215"/>
              <a:ext cx="3513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" name="Line 7">
              <a:extLst>
                <a:ext uri="{FF2B5EF4-FFF2-40B4-BE49-F238E27FC236}">
                  <a16:creationId xmlns:a16="http://schemas.microsoft.com/office/drawing/2014/main" id="{3EC11089-8551-4B82-BE21-EB3FD331CC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2" y="680"/>
              <a:ext cx="0" cy="154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" name="Text Box 9">
              <a:extLst>
                <a:ext uri="{FF2B5EF4-FFF2-40B4-BE49-F238E27FC236}">
                  <a16:creationId xmlns:a16="http://schemas.microsoft.com/office/drawing/2014/main" id="{7443B74C-EE78-4C99-88AC-87CB075BD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7" y="2164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29711" name="Text Box 10">
              <a:extLst>
                <a:ext uri="{FF2B5EF4-FFF2-40B4-BE49-F238E27FC236}">
                  <a16:creationId xmlns:a16="http://schemas.microsoft.com/office/drawing/2014/main" id="{1366EFA5-D0A0-467C-8E36-4D221BF78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151"/>
              <a:ext cx="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29712" name="Text Box 11">
              <a:extLst>
                <a:ext uri="{FF2B5EF4-FFF2-40B4-BE49-F238E27FC236}">
                  <a16:creationId xmlns:a16="http://schemas.microsoft.com/office/drawing/2014/main" id="{A1951BD0-7588-42B1-BD54-B692D267F9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382"/>
              <a:ext cx="13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E</a:t>
              </a:r>
              <a:r>
                <a:rPr lang="en-US" altLang="zh-CN" sz="1000" i="1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1000" i="1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E</a:t>
              </a:r>
              <a:r>
                <a:rPr lang="en-US" altLang="zh-CN" sz="500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2800" i="1" baseline="-25000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/</a:t>
              </a:r>
              <a:r>
                <a:rPr lang="en-US" altLang="zh-CN" sz="1000" i="1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E</a:t>
              </a:r>
              <a:r>
                <a:rPr lang="en-US" altLang="zh-CN" sz="500" i="1">
                  <a:solidFill>
                    <a:schemeClr val="tx1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2800" i="1" baseline="-25000">
                  <a:solidFill>
                    <a:schemeClr val="tx1"/>
                  </a:solidFill>
                  <a:ea typeface="宋体" panose="02010600030101010101" pitchFamily="2" charset="-122"/>
                </a:rPr>
                <a:t>         </a:t>
              </a:r>
            </a:p>
          </p:txBody>
        </p:sp>
        <p:sp>
          <p:nvSpPr>
            <p:cNvPr id="29713" name="Text Box 17">
              <a:extLst>
                <a:ext uri="{FF2B5EF4-FFF2-40B4-BE49-F238E27FC236}">
                  <a16:creationId xmlns:a16="http://schemas.microsoft.com/office/drawing/2014/main" id="{D09EE162-5BAF-4515-9A8A-CBF4028F33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8" y="2205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000092"/>
                  </a:solidFill>
                  <a:ea typeface="宋体" panose="02010600030101010101" pitchFamily="2" charset="-122"/>
                </a:rPr>
                <a:t>T</a:t>
              </a:r>
              <a:endParaRPr lang="en-US" altLang="zh-CN" sz="2800">
                <a:solidFill>
                  <a:srgbClr val="000092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14716" name="Group 28">
            <a:extLst>
              <a:ext uri="{FF2B5EF4-FFF2-40B4-BE49-F238E27FC236}">
                <a16:creationId xmlns:a16="http://schemas.microsoft.com/office/drawing/2014/main" id="{0E5353B6-9266-4A81-9909-2512D44A52D4}"/>
              </a:ext>
            </a:extLst>
          </p:cNvPr>
          <p:cNvGrpSpPr>
            <a:grpSpLocks/>
          </p:cNvGrpSpPr>
          <p:nvPr/>
        </p:nvGrpSpPr>
        <p:grpSpPr bwMode="auto">
          <a:xfrm>
            <a:off x="1231900" y="593725"/>
            <a:ext cx="5697538" cy="922338"/>
            <a:chOff x="685" y="482"/>
            <a:chExt cx="3589" cy="581"/>
          </a:xfrm>
        </p:grpSpPr>
        <p:sp>
          <p:nvSpPr>
            <p:cNvPr id="29706" name="Line 14">
              <a:extLst>
                <a:ext uri="{FF2B5EF4-FFF2-40B4-BE49-F238E27FC236}">
                  <a16:creationId xmlns:a16="http://schemas.microsoft.com/office/drawing/2014/main" id="{FDABE612-1CAA-48BD-BD14-BD7492E40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" y="1063"/>
              <a:ext cx="3176" cy="0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707" name="Object 20">
              <a:extLst>
                <a:ext uri="{FF2B5EF4-FFF2-40B4-BE49-F238E27FC236}">
                  <a16:creationId xmlns:a16="http://schemas.microsoft.com/office/drawing/2014/main" id="{08D9DC9E-3EBF-49D5-871D-2B1B49AA71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34" y="482"/>
            <a:ext cx="940" cy="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20" name="公式" r:id="rId7" imgW="1409724" imgH="746822" progId="Equation.3">
                    <p:embed/>
                  </p:oleObj>
                </mc:Choice>
                <mc:Fallback>
                  <p:oleObj name="公式" r:id="rId7" imgW="1409724" imgH="746822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482"/>
                          <a:ext cx="940" cy="5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4709" name="Rectangle 21">
            <a:extLst>
              <a:ext uri="{FF2B5EF4-FFF2-40B4-BE49-F238E27FC236}">
                <a16:creationId xmlns:a16="http://schemas.microsoft.com/office/drawing/2014/main" id="{0A640A3E-094D-4C39-BAE6-4B6622328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860800"/>
            <a:ext cx="2251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>
                <a:solidFill>
                  <a:srgbClr val="000092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说明：        </a:t>
            </a:r>
          </a:p>
        </p:txBody>
      </p:sp>
      <p:sp>
        <p:nvSpPr>
          <p:cNvPr id="114717" name="Rectangle 29">
            <a:extLst>
              <a:ext uri="{FF2B5EF4-FFF2-40B4-BE49-F238E27FC236}">
                <a16:creationId xmlns:a16="http://schemas.microsoft.com/office/drawing/2014/main" id="{C292DF76-BA35-4257-BD70-663734343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868863"/>
            <a:ext cx="74168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（</a:t>
            </a:r>
            <a:r>
              <a:rPr lang="en-US" altLang="zh-CN" sz="2300">
                <a:solidFill>
                  <a:srgbClr val="000066"/>
                </a:solidFill>
              </a:rPr>
              <a:t>2</a:t>
            </a:r>
            <a:r>
              <a:rPr lang="zh-CN" altLang="en-US" sz="2300">
                <a:solidFill>
                  <a:srgbClr val="000066"/>
                </a:solidFill>
              </a:rPr>
              <a:t>）总机械能保持不变</a:t>
            </a:r>
            <a:r>
              <a:rPr lang="en-US" altLang="zh-CN" sz="2300">
                <a:solidFill>
                  <a:srgbClr val="000066"/>
                </a:solidFill>
              </a:rPr>
              <a:t>, </a:t>
            </a:r>
            <a:r>
              <a:rPr lang="zh-CN" altLang="en-US" sz="2300">
                <a:solidFill>
                  <a:srgbClr val="000066"/>
                </a:solidFill>
              </a:rPr>
              <a:t>且与振幅的平方成正比。  </a:t>
            </a:r>
          </a:p>
        </p:txBody>
      </p:sp>
      <p:sp>
        <p:nvSpPr>
          <p:cNvPr id="114718" name="Rectangle 30">
            <a:extLst>
              <a:ext uri="{FF2B5EF4-FFF2-40B4-BE49-F238E27FC236}">
                <a16:creationId xmlns:a16="http://schemas.microsoft.com/office/drawing/2014/main" id="{DED318A9-4F4A-43B2-9F9A-82AF04D5C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372100"/>
            <a:ext cx="51847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（</a:t>
            </a:r>
            <a:r>
              <a:rPr lang="en-US" altLang="zh-CN" sz="2300">
                <a:solidFill>
                  <a:srgbClr val="000066"/>
                </a:solidFill>
              </a:rPr>
              <a:t>3</a:t>
            </a:r>
            <a:r>
              <a:rPr lang="zh-CN" altLang="en-US" sz="2300">
                <a:solidFill>
                  <a:srgbClr val="000066"/>
                </a:solidFill>
              </a:rPr>
              <a:t>）动能和势能的极大值相等。                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114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114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14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0"/>
                                        <p:tgtEl>
                                          <p:spTgt spid="114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14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/>
      <p:bldP spid="114709" grpId="0"/>
      <p:bldP spid="114717" grpId="0"/>
      <p:bldP spid="1147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>
            <a:extLst>
              <a:ext uri="{FF2B5EF4-FFF2-40B4-BE49-F238E27FC236}">
                <a16:creationId xmlns:a16="http://schemas.microsoft.com/office/drawing/2014/main" id="{BFB318FE-73C2-44F7-8784-7D688B635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404813"/>
            <a:ext cx="3557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4.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能量平均值</a:t>
            </a:r>
          </a:p>
        </p:txBody>
      </p:sp>
      <p:sp>
        <p:nvSpPr>
          <p:cNvPr id="30723" name="Text Box 8">
            <a:extLst>
              <a:ext uri="{FF2B5EF4-FFF2-40B4-BE49-F238E27FC236}">
                <a16:creationId xmlns:a16="http://schemas.microsoft.com/office/drawing/2014/main" id="{746C572C-B09B-4FBA-89E8-354F46D77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510088"/>
            <a:ext cx="7632700" cy="1016000"/>
          </a:xfrm>
          <a:prstGeom prst="rect">
            <a:avLst/>
          </a:prstGeom>
          <a:noFill/>
          <a:ln w="12700">
            <a:solidFill>
              <a:srgbClr val="FFFFFF">
                <a:alpha val="0"/>
              </a:srgbClr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2300">
                <a:solidFill>
                  <a:srgbClr val="800000"/>
                </a:solidFill>
                <a:latin typeface="华文中宋" panose="02010600040101010101" pitchFamily="2" charset="-122"/>
              </a:rPr>
              <a:t>       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简谐振动系统的动能和势能在一个周期内的平均   </a:t>
            </a:r>
          </a:p>
          <a:p>
            <a:pPr algn="just">
              <a:lnSpc>
                <a:spcPct val="130000"/>
              </a:lnSpc>
            </a:pP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值相等</a:t>
            </a:r>
            <a:r>
              <a:rPr lang="en-US" altLang="zh-CN" sz="2300">
                <a:solidFill>
                  <a:srgbClr val="800000"/>
                </a:solidFill>
                <a:latin typeface="华文中宋" panose="02010600040101010101" pitchFamily="2" charset="-122"/>
              </a:rPr>
              <a:t>, 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且等于总能量的一半。</a:t>
            </a:r>
          </a:p>
        </p:txBody>
      </p:sp>
      <p:sp>
        <p:nvSpPr>
          <p:cNvPr id="30724" name="Rectangle 9">
            <a:extLst>
              <a:ext uri="{FF2B5EF4-FFF2-40B4-BE49-F238E27FC236}">
                <a16:creationId xmlns:a16="http://schemas.microsoft.com/office/drawing/2014/main" id="{FCA83DCD-8B53-4BE6-A886-3EE13DA3E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078288"/>
            <a:ext cx="572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华文中宋" panose="02010600040101010101" pitchFamily="2" charset="-122"/>
                <a:sym typeface="Symbol" panose="05050102010706020507" pitchFamily="18" charset="2"/>
              </a:rPr>
              <a:t>★</a:t>
            </a:r>
            <a:r>
              <a:rPr lang="en-US" altLang="zh-CN">
                <a:solidFill>
                  <a:srgbClr val="000092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结论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:</a:t>
            </a:r>
            <a:r>
              <a:rPr lang="en-US" altLang="zh-CN">
                <a:solidFill>
                  <a:srgbClr val="000092"/>
                </a:solidFill>
                <a:latin typeface="华文中宋" panose="02010600040101010101" pitchFamily="2" charset="-122"/>
              </a:rPr>
              <a:t>  </a:t>
            </a:r>
            <a:r>
              <a:rPr lang="zh-CN" altLang="en-US">
                <a:latin typeface="华文中宋" panose="02010600040101010101" pitchFamily="2" charset="-122"/>
              </a:rPr>
              <a:t>简谐振动的重要特征：</a:t>
            </a:r>
            <a:r>
              <a:rPr lang="zh-CN" altLang="en-US">
                <a:solidFill>
                  <a:srgbClr val="800000"/>
                </a:solidFill>
                <a:latin typeface="华文中宋" panose="02010600040101010101" pitchFamily="2" charset="-122"/>
              </a:rPr>
              <a:t>            </a:t>
            </a:r>
          </a:p>
        </p:txBody>
      </p:sp>
      <p:grpSp>
        <p:nvGrpSpPr>
          <p:cNvPr id="30725" name="Group 20">
            <a:extLst>
              <a:ext uri="{FF2B5EF4-FFF2-40B4-BE49-F238E27FC236}">
                <a16:creationId xmlns:a16="http://schemas.microsoft.com/office/drawing/2014/main" id="{D652BA20-FA84-4A81-B078-5358B515B385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981075"/>
            <a:ext cx="6715125" cy="857250"/>
            <a:chOff x="984" y="618"/>
            <a:chExt cx="4230" cy="540"/>
          </a:xfrm>
        </p:grpSpPr>
        <p:graphicFrame>
          <p:nvGraphicFramePr>
            <p:cNvPr id="30733" name="Object 5">
              <a:extLst>
                <a:ext uri="{FF2B5EF4-FFF2-40B4-BE49-F238E27FC236}">
                  <a16:creationId xmlns:a16="http://schemas.microsoft.com/office/drawing/2014/main" id="{DD362947-F148-4488-AA06-082109EAA2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84" y="618"/>
            <a:ext cx="4230" cy="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6" name="公式" r:id="rId3" imgW="6454168" imgH="746822" progId="Equation.3">
                    <p:embed/>
                  </p:oleObj>
                </mc:Choice>
                <mc:Fallback>
                  <p:oleObj name="公式" r:id="rId3" imgW="6454168" imgH="746822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4" y="618"/>
                          <a:ext cx="4230" cy="5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4" name="Object 6">
              <a:extLst>
                <a:ext uri="{FF2B5EF4-FFF2-40B4-BE49-F238E27FC236}">
                  <a16:creationId xmlns:a16="http://schemas.microsoft.com/office/drawing/2014/main" id="{F01BBC16-EB55-4CE7-A674-D02379DA78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" y="831"/>
            <a:ext cx="72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7" name="Equation" r:id="rId5" imgW="114151" imgH="215619" progId="Equation.3">
                    <p:embed/>
                  </p:oleObj>
                </mc:Choice>
                <mc:Fallback>
                  <p:oleObj name="Equation" r:id="rId5" imgW="114151" imgH="215619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831"/>
                          <a:ext cx="72" cy="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5" name="Line 13">
              <a:extLst>
                <a:ext uri="{FF2B5EF4-FFF2-40B4-BE49-F238E27FC236}">
                  <a16:creationId xmlns:a16="http://schemas.microsoft.com/office/drawing/2014/main" id="{306D9463-6567-4D94-92F6-978740EEA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780"/>
              <a:ext cx="136" cy="0"/>
            </a:xfrm>
            <a:prstGeom prst="line">
              <a:avLst/>
            </a:prstGeom>
            <a:noFill/>
            <a:ln w="19050">
              <a:solidFill>
                <a:srgbClr val="03037D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26" name="Group 22">
            <a:extLst>
              <a:ext uri="{FF2B5EF4-FFF2-40B4-BE49-F238E27FC236}">
                <a16:creationId xmlns:a16="http://schemas.microsoft.com/office/drawing/2014/main" id="{6825071B-EBDD-4D9C-8351-6B1C1F3E5472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2141538"/>
            <a:ext cx="6878638" cy="838200"/>
            <a:chOff x="930" y="1349"/>
            <a:chExt cx="4333" cy="528"/>
          </a:xfrm>
        </p:grpSpPr>
        <p:graphicFrame>
          <p:nvGraphicFramePr>
            <p:cNvPr id="30731" name="Object 7">
              <a:extLst>
                <a:ext uri="{FF2B5EF4-FFF2-40B4-BE49-F238E27FC236}">
                  <a16:creationId xmlns:a16="http://schemas.microsoft.com/office/drawing/2014/main" id="{94242E6F-A86C-4D20-91FF-DD9D0D0C2B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0" y="1349"/>
            <a:ext cx="4333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8" name="公式" r:id="rId7" imgW="6095930" imgH="746822" progId="Equation.3">
                    <p:embed/>
                  </p:oleObj>
                </mc:Choice>
                <mc:Fallback>
                  <p:oleObj name="公式" r:id="rId7" imgW="6095930" imgH="746822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349"/>
                          <a:ext cx="4333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2" name="Line 14">
              <a:extLst>
                <a:ext uri="{FF2B5EF4-FFF2-40B4-BE49-F238E27FC236}">
                  <a16:creationId xmlns:a16="http://schemas.microsoft.com/office/drawing/2014/main" id="{63D4DF16-E876-48D6-9DDA-A0EC22450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" y="1487"/>
              <a:ext cx="139" cy="0"/>
            </a:xfrm>
            <a:prstGeom prst="line">
              <a:avLst/>
            </a:prstGeom>
            <a:noFill/>
            <a:ln w="19050">
              <a:solidFill>
                <a:srgbClr val="03037D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27" name="Group 25">
            <a:extLst>
              <a:ext uri="{FF2B5EF4-FFF2-40B4-BE49-F238E27FC236}">
                <a16:creationId xmlns:a16="http://schemas.microsoft.com/office/drawing/2014/main" id="{6C88AC68-A756-4B47-8DA0-B8E5F9B0AEEF}"/>
              </a:ext>
            </a:extLst>
          </p:cNvPr>
          <p:cNvGrpSpPr>
            <a:grpSpLocks/>
          </p:cNvGrpSpPr>
          <p:nvPr/>
        </p:nvGrpSpPr>
        <p:grpSpPr bwMode="auto">
          <a:xfrm>
            <a:off x="1236663" y="3044825"/>
            <a:ext cx="4064000" cy="865188"/>
            <a:chOff x="779" y="1918"/>
            <a:chExt cx="2560" cy="545"/>
          </a:xfrm>
        </p:grpSpPr>
        <p:graphicFrame>
          <p:nvGraphicFramePr>
            <p:cNvPr id="30728" name="Object 15">
              <a:extLst>
                <a:ext uri="{FF2B5EF4-FFF2-40B4-BE49-F238E27FC236}">
                  <a16:creationId xmlns:a16="http://schemas.microsoft.com/office/drawing/2014/main" id="{07AA9BBD-3F14-4F23-A6F4-EECC2E36C9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9" y="1918"/>
            <a:ext cx="2560" cy="5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9" name="公式" r:id="rId9" imgW="3802365" imgH="746822" progId="Equation.3">
                    <p:embed/>
                  </p:oleObj>
                </mc:Choice>
                <mc:Fallback>
                  <p:oleObj name="公式" r:id="rId9" imgW="3802365" imgH="746822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9" y="1918"/>
                          <a:ext cx="2560" cy="5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29" name="Line 23">
              <a:extLst>
                <a:ext uri="{FF2B5EF4-FFF2-40B4-BE49-F238E27FC236}">
                  <a16:creationId xmlns:a16="http://schemas.microsoft.com/office/drawing/2014/main" id="{2D0B685B-3CBF-47AF-B9A4-0A467B60A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2069"/>
              <a:ext cx="136" cy="0"/>
            </a:xfrm>
            <a:prstGeom prst="line">
              <a:avLst/>
            </a:prstGeom>
            <a:noFill/>
            <a:ln w="22225">
              <a:solidFill>
                <a:srgbClr val="80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0" name="Line 24">
              <a:extLst>
                <a:ext uri="{FF2B5EF4-FFF2-40B4-BE49-F238E27FC236}">
                  <a16:creationId xmlns:a16="http://schemas.microsoft.com/office/drawing/2014/main" id="{2490A301-D6D0-4538-B7F2-CE0AC4AF0E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2069"/>
              <a:ext cx="136" cy="0"/>
            </a:xfrm>
            <a:prstGeom prst="line">
              <a:avLst/>
            </a:prstGeom>
            <a:noFill/>
            <a:ln w="22225">
              <a:solidFill>
                <a:srgbClr val="80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AA2836EE-4059-427D-9213-489378C46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58863"/>
            <a:ext cx="447516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200">
                <a:latin typeface="华文中宋" panose="02010600040101010101" pitchFamily="2" charset="-122"/>
              </a:rPr>
              <a:t>★</a:t>
            </a:r>
            <a:r>
              <a:rPr lang="en-US" altLang="zh-CN" sz="2600">
                <a:solidFill>
                  <a:srgbClr val="00008A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简谐振动</a:t>
            </a:r>
            <a:endParaRPr lang="en-US" altLang="zh-CN" sz="2600">
              <a:solidFill>
                <a:srgbClr val="000066"/>
              </a:solidFill>
              <a:latin typeface="华文中宋" panose="02010600040101010101" pitchFamily="2" charset="-122"/>
            </a:endParaRPr>
          </a:p>
        </p:txBody>
      </p:sp>
      <p:sp>
        <p:nvSpPr>
          <p:cNvPr id="4099" name="Text Box 6">
            <a:extLst>
              <a:ext uri="{FF2B5EF4-FFF2-40B4-BE49-F238E27FC236}">
                <a16:creationId xmlns:a16="http://schemas.microsoft.com/office/drawing/2014/main" id="{A559F2EB-E1EC-4305-9E53-9C09E3A1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438275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en-US" altLang="zh-CN" sz="3000">
                <a:solidFill>
                  <a:srgbClr val="800000"/>
                </a:solidFill>
                <a:latin typeface="华文中宋" panose="02010600040101010101" pitchFamily="2" charset="-122"/>
              </a:rPr>
              <a:t>  —</a:t>
            </a:r>
            <a:r>
              <a:rPr lang="en-US" altLang="zh-CN">
                <a:solidFill>
                  <a:srgbClr val="80000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物体振动时，离开平衡位置的位移</a:t>
            </a:r>
            <a:r>
              <a:rPr lang="zh-CN" altLang="en-US" sz="1500">
                <a:solidFill>
                  <a:srgbClr val="800000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3000" i="1"/>
              <a:t>x</a:t>
            </a:r>
            <a:r>
              <a:rPr lang="en-US" altLang="zh-CN" sz="1500" i="1">
                <a:solidFill>
                  <a:srgbClr val="800000"/>
                </a:solidFill>
              </a:rPr>
              <a:t> </a:t>
            </a:r>
            <a:r>
              <a:rPr lang="en-US" altLang="zh-CN" sz="2300">
                <a:solidFill>
                  <a:srgbClr val="800000"/>
                </a:solidFill>
              </a:rPr>
              <a:t>(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或角位移</a:t>
            </a:r>
            <a:r>
              <a:rPr lang="zh-CN" altLang="en-US" sz="2800" i="1">
                <a:sym typeface="Symbol" panose="05050102010706020507" pitchFamily="18" charset="2"/>
              </a:rPr>
              <a:t></a:t>
            </a:r>
            <a:r>
              <a:rPr lang="zh-CN" altLang="en-US" i="1">
                <a:solidFill>
                  <a:srgbClr val="8000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300">
                <a:solidFill>
                  <a:srgbClr val="800000"/>
                </a:solidFill>
              </a:rPr>
              <a:t>)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随时间</a:t>
            </a:r>
            <a:r>
              <a:rPr lang="zh-CN" altLang="en-US" sz="1500">
                <a:solidFill>
                  <a:srgbClr val="800000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3000" i="1"/>
              <a:t>t</a:t>
            </a:r>
            <a:r>
              <a:rPr lang="en-US" altLang="zh-CN" sz="3000" i="1">
                <a:solidFill>
                  <a:srgbClr val="800000"/>
                </a:solidFill>
              </a:rPr>
              <a:t> </a:t>
            </a:r>
            <a:r>
              <a:rPr lang="zh-CN" altLang="en-US" sz="2300">
                <a:solidFill>
                  <a:srgbClr val="800000"/>
                </a:solidFill>
              </a:rPr>
              <a:t>的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变化可表示为余弦函数或正弦函数：</a:t>
            </a:r>
          </a:p>
        </p:txBody>
      </p:sp>
      <p:graphicFrame>
        <p:nvGraphicFramePr>
          <p:cNvPr id="4100" name="Object 7">
            <a:extLst>
              <a:ext uri="{FF2B5EF4-FFF2-40B4-BE49-F238E27FC236}">
                <a16:creationId xmlns:a16="http://schemas.microsoft.com/office/drawing/2014/main" id="{53CC8484-278F-413B-9B63-C86A0B7153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2138" y="2722563"/>
          <a:ext cx="31416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公式" r:id="rId4" imgW="2941193" imgH="319947" progId="Equation.3">
                  <p:embed/>
                </p:oleObj>
              </mc:Choice>
              <mc:Fallback>
                <p:oleObj name="公式" r:id="rId4" imgW="2941193" imgH="31994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2722563"/>
                        <a:ext cx="314166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8972" name="E092b2.avi">
            <a:hlinkClick r:id="" action="ppaction://media"/>
            <a:extLst>
              <a:ext uri="{FF2B5EF4-FFF2-40B4-BE49-F238E27FC236}">
                <a16:creationId xmlns:a16="http://schemas.microsoft.com/office/drawing/2014/main" id="{C0E729A8-FE00-4B61-90B1-1B0DE6DD4DBC}"/>
              </a:ext>
            </a:extLst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3284538"/>
            <a:ext cx="3024187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73" name="Rectangle 13">
            <a:extLst>
              <a:ext uri="{FF2B5EF4-FFF2-40B4-BE49-F238E27FC236}">
                <a16:creationId xmlns:a16="http://schemas.microsoft.com/office/drawing/2014/main" id="{87C9D02E-0283-4761-A2C9-B3D9D6D7A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333375"/>
            <a:ext cx="6121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§7</a:t>
            </a:r>
            <a:r>
              <a:rPr lang="zh-CN" altLang="en-US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－</a:t>
            </a:r>
            <a:r>
              <a:rPr lang="en-US" altLang="zh-CN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</a:t>
            </a:r>
            <a:r>
              <a:rPr lang="en-US" altLang="zh-CN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简谐振动</a:t>
            </a:r>
            <a:endParaRPr lang="en-US" altLang="zh-CN" sz="34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03" name="矩形 1">
            <a:extLst>
              <a:ext uri="{FF2B5EF4-FFF2-40B4-BE49-F238E27FC236}">
                <a16:creationId xmlns:a16="http://schemas.microsoft.com/office/drawing/2014/main" id="{C68A6ED3-E1A2-45EE-B524-1C0F1E281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506788"/>
            <a:ext cx="45720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/>
              <a:t>A</a:t>
            </a:r>
            <a:r>
              <a:rPr lang="zh-CN" altLang="zh-CN"/>
              <a:t>：振幅</a:t>
            </a:r>
            <a:r>
              <a:rPr lang="zh-CN" altLang="zh-CN">
                <a:solidFill>
                  <a:schemeClr val="tx1"/>
                </a:solidFill>
              </a:rPr>
              <a:t>，振动幅度的大小，由初条件决定。</a:t>
            </a:r>
          </a:p>
          <a:p>
            <a:pPr eaLnBrk="1" hangingPunct="1"/>
            <a:r>
              <a:rPr lang="en-US" altLang="zh-CN"/>
              <a:t>ω</a:t>
            </a:r>
            <a:r>
              <a:rPr lang="zh-CN" altLang="zh-CN"/>
              <a:t>：角频率（</a:t>
            </a:r>
            <a:r>
              <a:rPr lang="zh-CN" altLang="en-US"/>
              <a:t>圆</a:t>
            </a:r>
            <a:r>
              <a:rPr lang="zh-CN" altLang="zh-CN"/>
              <a:t>频率），</a:t>
            </a:r>
            <a:r>
              <a:rPr lang="zh-CN" altLang="zh-CN">
                <a:solidFill>
                  <a:schemeClr val="tx1"/>
                </a:solidFill>
              </a:rPr>
              <a:t>振动系统固有的</a:t>
            </a:r>
            <a:r>
              <a:rPr lang="zh-CN" altLang="en-US">
                <a:solidFill>
                  <a:schemeClr val="tx1"/>
                </a:solidFill>
              </a:rPr>
              <a:t>频率</a:t>
            </a:r>
            <a:endParaRPr lang="zh-CN" altLang="zh-CN">
              <a:solidFill>
                <a:schemeClr val="tx1"/>
              </a:solidFill>
            </a:endParaRPr>
          </a:p>
          <a:p>
            <a:pPr eaLnBrk="1" hangingPunct="1"/>
            <a:r>
              <a:rPr lang="en-US" altLang="zh-CN"/>
              <a:t>φ</a:t>
            </a:r>
            <a:r>
              <a:rPr lang="zh-CN" altLang="zh-CN"/>
              <a:t>：初相位</a:t>
            </a:r>
            <a:r>
              <a:rPr lang="zh-CN" altLang="zh-CN">
                <a:solidFill>
                  <a:schemeClr val="tx1"/>
                </a:solidFill>
              </a:rPr>
              <a:t>，由初条件决定。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video>
              <p:cMediaNode>
                <p:cTn id="2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897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>
            <a:extLst>
              <a:ext uri="{FF2B5EF4-FFF2-40B4-BE49-F238E27FC236}">
                <a16:creationId xmlns:a16="http://schemas.microsoft.com/office/drawing/2014/main" id="{F1F371E2-AE22-43BF-82FE-CFF8D51F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2225"/>
            <a:ext cx="9144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7">
            <a:extLst>
              <a:ext uri="{FF2B5EF4-FFF2-40B4-BE49-F238E27FC236}">
                <a16:creationId xmlns:a16="http://schemas.microsoft.com/office/drawing/2014/main" id="{CE005551-7ED9-4468-917D-48F8702A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8" y="2254250"/>
            <a:ext cx="2171700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2FE05A7C-217C-40AB-A9F0-E3D4794A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5"/>
            <a:ext cx="91440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1" name="Picture 9">
            <a:extLst>
              <a:ext uri="{FF2B5EF4-FFF2-40B4-BE49-F238E27FC236}">
                <a16:creationId xmlns:a16="http://schemas.microsoft.com/office/drawing/2014/main" id="{EBA6C913-F28F-4BB0-B03F-19776DCA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568450"/>
            <a:ext cx="1560513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2" name="Picture 10">
            <a:extLst>
              <a:ext uri="{FF2B5EF4-FFF2-40B4-BE49-F238E27FC236}">
                <a16:creationId xmlns:a16="http://schemas.microsoft.com/office/drawing/2014/main" id="{6B3AC080-6C80-46AC-864F-0C50D8914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65350"/>
            <a:ext cx="64643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3" name="Picture 11">
            <a:extLst>
              <a:ext uri="{FF2B5EF4-FFF2-40B4-BE49-F238E27FC236}">
                <a16:creationId xmlns:a16="http://schemas.microsoft.com/office/drawing/2014/main" id="{E22E1934-D1C6-4A4D-8AEA-F82A0F4FC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843588"/>
            <a:ext cx="1338263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4" name="Picture 12">
            <a:extLst>
              <a:ext uri="{FF2B5EF4-FFF2-40B4-BE49-F238E27FC236}">
                <a16:creationId xmlns:a16="http://schemas.microsoft.com/office/drawing/2014/main" id="{AAB94F24-704F-45C6-B3AA-0826619C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5473700"/>
            <a:ext cx="4983163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Rectangle 4">
            <a:extLst>
              <a:ext uri="{FF2B5EF4-FFF2-40B4-BE49-F238E27FC236}">
                <a16:creationId xmlns:a16="http://schemas.microsoft.com/office/drawing/2014/main" id="{D3F5993A-8D83-4F2C-B294-6A3ACB3D2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81075"/>
            <a:ext cx="66976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一、</a:t>
            </a:r>
            <a:r>
              <a:rPr lang="zh-CN" altLang="en-US" sz="2600">
                <a:latin typeface="华文中宋" panose="02010600040101010101" pitchFamily="2" charset="-122"/>
              </a:rPr>
              <a:t>同振向、同频率</a:t>
            </a:r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谐振动的合成</a:t>
            </a:r>
            <a:r>
              <a:rPr lang="zh-CN" altLang="en-US" sz="2600">
                <a:solidFill>
                  <a:srgbClr val="000080"/>
                </a:solidFill>
                <a:latin typeface="华文中宋" panose="02010600040101010101" pitchFamily="2" charset="-122"/>
              </a:rPr>
              <a:t>          </a:t>
            </a:r>
          </a:p>
        </p:txBody>
      </p:sp>
      <p:graphicFrame>
        <p:nvGraphicFramePr>
          <p:cNvPr id="125957" name="Object 5">
            <a:extLst>
              <a:ext uri="{FF2B5EF4-FFF2-40B4-BE49-F238E27FC236}">
                <a16:creationId xmlns:a16="http://schemas.microsoft.com/office/drawing/2014/main" id="{FA604A75-7BF3-4188-9483-E7646033E4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3963" y="1498600"/>
          <a:ext cx="370046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公式" r:id="rId3" imgW="3268925" imgH="342900" progId="Equation.3">
                  <p:embed/>
                </p:oleObj>
              </mc:Choice>
              <mc:Fallback>
                <p:oleObj name="公式" r:id="rId3" imgW="3268925" imgH="3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1498600"/>
                        <a:ext cx="370046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6">
            <a:extLst>
              <a:ext uri="{FF2B5EF4-FFF2-40B4-BE49-F238E27FC236}">
                <a16:creationId xmlns:a16="http://schemas.microsoft.com/office/drawing/2014/main" id="{C3A6F96A-8B1F-4BE6-813D-694E98274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9650" y="1498600"/>
          <a:ext cx="36925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公式" r:id="rId5" imgW="3337494" imgH="342900" progId="Equation.3">
                  <p:embed/>
                </p:oleObj>
              </mc:Choice>
              <mc:Fallback>
                <p:oleObj name="公式" r:id="rId5" imgW="3337494" imgH="342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1498600"/>
                        <a:ext cx="36925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3" name="Rectangle 31">
            <a:extLst>
              <a:ext uri="{FF2B5EF4-FFF2-40B4-BE49-F238E27FC236}">
                <a16:creationId xmlns:a16="http://schemas.microsoft.com/office/drawing/2014/main" id="{3305ECD0-1DF2-45A5-8CF1-2618FC00E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65113"/>
            <a:ext cx="79216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§7</a:t>
            </a:r>
            <a:r>
              <a:rPr lang="zh-CN" altLang="en-US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－</a:t>
            </a:r>
            <a:r>
              <a:rPr lang="en-US" altLang="zh-CN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2</a:t>
            </a:r>
            <a:r>
              <a:rPr lang="en-US" altLang="zh-CN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</a:t>
            </a:r>
            <a:r>
              <a:rPr lang="zh-CN" altLang="en-US" sz="3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简谐振动的合成 </a:t>
            </a:r>
          </a:p>
        </p:txBody>
      </p:sp>
      <p:sp>
        <p:nvSpPr>
          <p:cNvPr id="125985" name="Text Box 33">
            <a:extLst>
              <a:ext uri="{FF2B5EF4-FFF2-40B4-BE49-F238E27FC236}">
                <a16:creationId xmlns:a16="http://schemas.microsoft.com/office/drawing/2014/main" id="{5ADCA985-2862-406A-9D0B-B030A0F2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989138"/>
            <a:ext cx="3382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1. </a:t>
            </a:r>
            <a:r>
              <a:rPr lang="zh-CN" altLang="en-US">
                <a:solidFill>
                  <a:srgbClr val="000066"/>
                </a:solidFill>
              </a:rPr>
              <a:t>数学分析法            </a:t>
            </a:r>
          </a:p>
        </p:txBody>
      </p:sp>
      <p:graphicFrame>
        <p:nvGraphicFramePr>
          <p:cNvPr id="125986" name="Object 34">
            <a:extLst>
              <a:ext uri="{FF2B5EF4-FFF2-40B4-BE49-F238E27FC236}">
                <a16:creationId xmlns:a16="http://schemas.microsoft.com/office/drawing/2014/main" id="{0D60EC83-6C2F-45B2-A46B-23AD5ABBD9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6463" y="2413000"/>
          <a:ext cx="7697787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公式" r:id="rId7" imgW="7002721" imgH="342900" progId="Equation.3">
                  <p:embed/>
                </p:oleObj>
              </mc:Choice>
              <mc:Fallback>
                <p:oleObj name="公式" r:id="rId7" imgW="7002721" imgH="3429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2413000"/>
                        <a:ext cx="7697787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7" name="Object 35">
            <a:extLst>
              <a:ext uri="{FF2B5EF4-FFF2-40B4-BE49-F238E27FC236}">
                <a16:creationId xmlns:a16="http://schemas.microsoft.com/office/drawing/2014/main" id="{23B610CA-EDEC-4B29-B9B0-A0753A97F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009900"/>
          <a:ext cx="50609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公式" r:id="rId9" imgW="4587131" imgH="342900" progId="Equation.3">
                  <p:embed/>
                </p:oleObj>
              </mc:Choice>
              <mc:Fallback>
                <p:oleObj name="公式" r:id="rId9" imgW="4587131" imgH="3429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009900"/>
                        <a:ext cx="50609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9" name="Object 37">
            <a:extLst>
              <a:ext uri="{FF2B5EF4-FFF2-40B4-BE49-F238E27FC236}">
                <a16:creationId xmlns:a16="http://schemas.microsoft.com/office/drawing/2014/main" id="{9A11E42F-F6D5-4E1D-AE1A-7DC2212588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6163" y="4103688"/>
          <a:ext cx="50387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name="公式" r:id="rId11" imgW="4975875" imgH="388527" progId="Equation.3">
                  <p:embed/>
                </p:oleObj>
              </mc:Choice>
              <mc:Fallback>
                <p:oleObj name="公式" r:id="rId11" imgW="4975875" imgH="388527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4103688"/>
                        <a:ext cx="50387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90" name="Object 38">
            <a:extLst>
              <a:ext uri="{FF2B5EF4-FFF2-40B4-BE49-F238E27FC236}">
                <a16:creationId xmlns:a16="http://schemas.microsoft.com/office/drawing/2014/main" id="{9AB9E3EA-884D-4A1D-BB86-CD3600C38C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4575" y="4722813"/>
          <a:ext cx="525621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公式" r:id="rId13" imgW="5067394" imgH="388527" progId="Equation.3">
                  <p:embed/>
                </p:oleObj>
              </mc:Choice>
              <mc:Fallback>
                <p:oleObj name="公式" r:id="rId13" imgW="5067394" imgH="388527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4722813"/>
                        <a:ext cx="5256213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91" name="Text Box 39">
            <a:extLst>
              <a:ext uri="{FF2B5EF4-FFF2-40B4-BE49-F238E27FC236}">
                <a16:creationId xmlns:a16="http://schemas.microsoft.com/office/drawing/2014/main" id="{70B1EF8E-0D19-421C-9572-A3F5B4B78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4364038"/>
            <a:ext cx="1944687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则上式得     </a:t>
            </a:r>
          </a:p>
        </p:txBody>
      </p:sp>
      <p:graphicFrame>
        <p:nvGraphicFramePr>
          <p:cNvPr id="125992" name="Object 40">
            <a:extLst>
              <a:ext uri="{FF2B5EF4-FFF2-40B4-BE49-F238E27FC236}">
                <a16:creationId xmlns:a16="http://schemas.microsoft.com/office/drawing/2014/main" id="{273D2DF6-7165-41F2-B97C-3937FBB56B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338" y="5380038"/>
          <a:ext cx="57753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公式" r:id="rId15" imgW="5349227" imgH="312389" progId="Equation.3">
                  <p:embed/>
                </p:oleObj>
              </mc:Choice>
              <mc:Fallback>
                <p:oleObj name="公式" r:id="rId15" imgW="5349227" imgH="312389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5380038"/>
                        <a:ext cx="57753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93" name="Object 41">
            <a:extLst>
              <a:ext uri="{FF2B5EF4-FFF2-40B4-BE49-F238E27FC236}">
                <a16:creationId xmlns:a16="http://schemas.microsoft.com/office/drawing/2014/main" id="{B9E095FE-797D-41FA-A19E-2F21AB4810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7763" y="5391150"/>
          <a:ext cx="259238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9" name="公式" r:id="rId17" imgW="2529779" imgH="319947" progId="Equation.3">
                  <p:embed/>
                </p:oleObj>
              </mc:Choice>
              <mc:Fallback>
                <p:oleObj name="公式" r:id="rId17" imgW="2529779" imgH="319947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5391150"/>
                        <a:ext cx="259238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5994" name="Group 42">
            <a:extLst>
              <a:ext uri="{FF2B5EF4-FFF2-40B4-BE49-F238E27FC236}">
                <a16:creationId xmlns:a16="http://schemas.microsoft.com/office/drawing/2014/main" id="{0FDD2169-B879-4172-8FDC-61B272A21AB3}"/>
              </a:ext>
            </a:extLst>
          </p:cNvPr>
          <p:cNvGrpSpPr>
            <a:grpSpLocks/>
          </p:cNvGrpSpPr>
          <p:nvPr/>
        </p:nvGrpSpPr>
        <p:grpSpPr bwMode="auto">
          <a:xfrm>
            <a:off x="6323013" y="4076700"/>
            <a:ext cx="336550" cy="457200"/>
            <a:chOff x="3765" y="2131"/>
            <a:chExt cx="212" cy="288"/>
          </a:xfrm>
        </p:grpSpPr>
        <p:sp>
          <p:nvSpPr>
            <p:cNvPr id="32790" name="Oval 43">
              <a:extLst>
                <a:ext uri="{FF2B5EF4-FFF2-40B4-BE49-F238E27FC236}">
                  <a16:creationId xmlns:a16="http://schemas.microsoft.com/office/drawing/2014/main" id="{0DCFBE83-2382-42C9-804D-3BE0BD450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198"/>
              <a:ext cx="182" cy="181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2225">
              <a:solidFill>
                <a:srgbClr val="0070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791" name="Text Box 44">
              <a:extLst>
                <a:ext uri="{FF2B5EF4-FFF2-40B4-BE49-F238E27FC236}">
                  <a16:creationId xmlns:a16="http://schemas.microsoft.com/office/drawing/2014/main" id="{6C6D1B2D-F965-4C05-831A-A6C0AAE5B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" y="21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6600"/>
                  </a:solidFill>
                </a:rPr>
                <a:t>1</a:t>
              </a:r>
            </a:p>
          </p:txBody>
        </p:sp>
      </p:grpSp>
      <p:grpSp>
        <p:nvGrpSpPr>
          <p:cNvPr id="125997" name="Group 45">
            <a:extLst>
              <a:ext uri="{FF2B5EF4-FFF2-40B4-BE49-F238E27FC236}">
                <a16:creationId xmlns:a16="http://schemas.microsoft.com/office/drawing/2014/main" id="{C90D9B60-8AF0-4BFA-B1D3-E3CF5CC6E63B}"/>
              </a:ext>
            </a:extLst>
          </p:cNvPr>
          <p:cNvGrpSpPr>
            <a:grpSpLocks/>
          </p:cNvGrpSpPr>
          <p:nvPr/>
        </p:nvGrpSpPr>
        <p:grpSpPr bwMode="auto">
          <a:xfrm>
            <a:off x="6300788" y="4676775"/>
            <a:ext cx="336550" cy="457200"/>
            <a:chOff x="3765" y="2131"/>
            <a:chExt cx="212" cy="288"/>
          </a:xfrm>
        </p:grpSpPr>
        <p:sp>
          <p:nvSpPr>
            <p:cNvPr id="32788" name="Oval 46">
              <a:extLst>
                <a:ext uri="{FF2B5EF4-FFF2-40B4-BE49-F238E27FC236}">
                  <a16:creationId xmlns:a16="http://schemas.microsoft.com/office/drawing/2014/main" id="{4565485E-A55B-4327-ABC2-7C856A7A2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2198"/>
              <a:ext cx="182" cy="181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2225">
              <a:solidFill>
                <a:srgbClr val="007000"/>
              </a:solidFill>
              <a:round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789" name="Text Box 47">
              <a:extLst>
                <a:ext uri="{FF2B5EF4-FFF2-40B4-BE49-F238E27FC236}">
                  <a16:creationId xmlns:a16="http://schemas.microsoft.com/office/drawing/2014/main" id="{6C97ED00-BB91-4EB6-B1EC-F9127B2196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5" y="21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6600"/>
                  </a:solidFill>
                </a:rPr>
                <a:t>2</a:t>
              </a:r>
            </a:p>
          </p:txBody>
        </p:sp>
      </p:grpSp>
      <p:graphicFrame>
        <p:nvGraphicFramePr>
          <p:cNvPr id="126000" name="Object 48">
            <a:extLst>
              <a:ext uri="{FF2B5EF4-FFF2-40B4-BE49-F238E27FC236}">
                <a16:creationId xmlns:a16="http://schemas.microsoft.com/office/drawing/2014/main" id="{258722EE-8F97-49D2-A78D-5B06D7FD66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570288"/>
          <a:ext cx="51117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0" name="公式" r:id="rId19" imgW="4533955" imgH="342900" progId="Equation.3">
                  <p:embed/>
                </p:oleObj>
              </mc:Choice>
              <mc:Fallback>
                <p:oleObj name="公式" r:id="rId19" imgW="4533955" imgH="3429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570288"/>
                        <a:ext cx="511175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6002" name="Group 50">
            <a:extLst>
              <a:ext uri="{FF2B5EF4-FFF2-40B4-BE49-F238E27FC236}">
                <a16:creationId xmlns:a16="http://schemas.microsoft.com/office/drawing/2014/main" id="{1EBC30B1-58A8-4E50-9614-3E0214F219E9}"/>
              </a:ext>
            </a:extLst>
          </p:cNvPr>
          <p:cNvGrpSpPr>
            <a:grpSpLocks/>
          </p:cNvGrpSpPr>
          <p:nvPr/>
        </p:nvGrpSpPr>
        <p:grpSpPr bwMode="auto">
          <a:xfrm>
            <a:off x="385763" y="4283075"/>
            <a:ext cx="914400" cy="719138"/>
            <a:chOff x="243" y="2955"/>
            <a:chExt cx="576" cy="453"/>
          </a:xfrm>
        </p:grpSpPr>
        <p:sp>
          <p:nvSpPr>
            <p:cNvPr id="32786" name="Text Box 36">
              <a:extLst>
                <a:ext uri="{FF2B5EF4-FFF2-40B4-BE49-F238E27FC236}">
                  <a16:creationId xmlns:a16="http://schemas.microsoft.com/office/drawing/2014/main" id="{5DB661CB-BFBC-47A2-BC93-EF3CF27DF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" y="3029"/>
              <a:ext cx="576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令      </a:t>
              </a:r>
            </a:p>
          </p:txBody>
        </p:sp>
        <p:sp>
          <p:nvSpPr>
            <p:cNvPr id="32787" name="AutoShape 49">
              <a:extLst>
                <a:ext uri="{FF2B5EF4-FFF2-40B4-BE49-F238E27FC236}">
                  <a16:creationId xmlns:a16="http://schemas.microsoft.com/office/drawing/2014/main" id="{AB5C892F-B969-4CF3-ADD4-0A77AE82D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" y="2955"/>
              <a:ext cx="90" cy="453"/>
            </a:xfrm>
            <a:prstGeom prst="leftBrace">
              <a:avLst>
                <a:gd name="adj1" fmla="val 41944"/>
                <a:gd name="adj2" fmla="val 50000"/>
              </a:avLst>
            </a:prstGeom>
            <a:noFill/>
            <a:ln w="28575">
              <a:solidFill>
                <a:srgbClr val="000084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2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125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2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2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5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12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2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0"/>
                                        <p:tgtEl>
                                          <p:spTgt spid="12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12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/>
      <p:bldP spid="125983" grpId="0"/>
      <p:bldP spid="125985" grpId="0"/>
      <p:bldP spid="12599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44" name="Object 4">
            <a:extLst>
              <a:ext uri="{FF2B5EF4-FFF2-40B4-BE49-F238E27FC236}">
                <a16:creationId xmlns:a16="http://schemas.microsoft.com/office/drawing/2014/main" id="{87432BB4-A80A-4999-ABDD-FE362DF7C0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8913" y="404813"/>
          <a:ext cx="32115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7" name="公式" r:id="rId3" imgW="2750879" imgH="319947" progId="Equation.3">
                  <p:embed/>
                </p:oleObj>
              </mc:Choice>
              <mc:Fallback>
                <p:oleObj name="公式" r:id="rId3" imgW="2750879" imgH="31994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404813"/>
                        <a:ext cx="32115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5" name="Object 5">
            <a:extLst>
              <a:ext uri="{FF2B5EF4-FFF2-40B4-BE49-F238E27FC236}">
                <a16:creationId xmlns:a16="http://schemas.microsoft.com/office/drawing/2014/main" id="{D943BE33-EF92-4B9B-88A6-B3F077E507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0913" y="4398963"/>
          <a:ext cx="53752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8" name="公式" r:id="rId5" imgW="4831181" imgH="845913" progId="Equation.3">
                  <p:embed/>
                </p:oleObj>
              </mc:Choice>
              <mc:Fallback>
                <p:oleObj name="公式" r:id="rId5" imgW="4831181" imgH="8459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4398963"/>
                        <a:ext cx="537527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6" name="Object 6">
            <a:extLst>
              <a:ext uri="{FF2B5EF4-FFF2-40B4-BE49-F238E27FC236}">
                <a16:creationId xmlns:a16="http://schemas.microsoft.com/office/drawing/2014/main" id="{9F1E1148-9F53-47D3-AF44-D83FA3DEF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2938463"/>
          <a:ext cx="58912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公式" r:id="rId7" imgW="6225512" imgH="541082" progId="Equation.3">
                  <p:embed/>
                </p:oleObj>
              </mc:Choice>
              <mc:Fallback>
                <p:oleObj name="公式" r:id="rId7" imgW="6225512" imgH="54108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938463"/>
                        <a:ext cx="589121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6" name="Text Box 26">
            <a:extLst>
              <a:ext uri="{FF2B5EF4-FFF2-40B4-BE49-F238E27FC236}">
                <a16:creationId xmlns:a16="http://schemas.microsoft.com/office/drawing/2014/main" id="{7F643C58-8F7D-4495-B263-C937C28EA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908050"/>
            <a:ext cx="2127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100"/>
              <a:t>★</a:t>
            </a:r>
            <a:r>
              <a:rPr lang="en-US" altLang="zh-CN">
                <a:solidFill>
                  <a:srgbClr val="000092"/>
                </a:solidFill>
              </a:rPr>
              <a:t> </a:t>
            </a:r>
            <a:r>
              <a:rPr lang="zh-CN" altLang="en-US">
                <a:solidFill>
                  <a:srgbClr val="000066"/>
                </a:solidFill>
              </a:rPr>
              <a:t>结论：</a:t>
            </a:r>
            <a:r>
              <a:rPr lang="zh-CN" altLang="en-US">
                <a:solidFill>
                  <a:srgbClr val="000092"/>
                </a:solidFill>
              </a:rPr>
              <a:t>         </a:t>
            </a:r>
          </a:p>
        </p:txBody>
      </p:sp>
      <p:sp>
        <p:nvSpPr>
          <p:cNvPr id="163867" name="Text Box 27">
            <a:extLst>
              <a:ext uri="{FF2B5EF4-FFF2-40B4-BE49-F238E27FC236}">
                <a16:creationId xmlns:a16="http://schemas.microsoft.com/office/drawing/2014/main" id="{B40982AA-848A-4A20-B9FF-4853E3BDE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41438"/>
            <a:ext cx="7129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(1) </a:t>
            </a:r>
            <a:r>
              <a:rPr lang="zh-CN" altLang="en-US" sz="2300">
                <a:solidFill>
                  <a:srgbClr val="000066"/>
                </a:solidFill>
              </a:rPr>
              <a:t>同振向同频率谐振动的合成仍为谐振动。</a:t>
            </a:r>
            <a:r>
              <a:rPr lang="zh-CN" altLang="en-US">
                <a:solidFill>
                  <a:srgbClr val="000066"/>
                </a:solidFill>
              </a:rPr>
              <a:t>      </a:t>
            </a:r>
          </a:p>
        </p:txBody>
      </p:sp>
      <p:sp>
        <p:nvSpPr>
          <p:cNvPr id="163868" name="Text Box 28">
            <a:extLst>
              <a:ext uri="{FF2B5EF4-FFF2-40B4-BE49-F238E27FC236}">
                <a16:creationId xmlns:a16="http://schemas.microsoft.com/office/drawing/2014/main" id="{9473B8A6-B339-433F-AC2A-7E1CF2AC4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773238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(2) </a:t>
            </a:r>
            <a:r>
              <a:rPr lang="zh-CN" altLang="en-US" sz="2300">
                <a:solidFill>
                  <a:srgbClr val="000066"/>
                </a:solidFill>
              </a:rPr>
              <a:t>合振动的频率与两分振动的频率相同。             </a:t>
            </a:r>
          </a:p>
        </p:txBody>
      </p:sp>
      <p:sp>
        <p:nvSpPr>
          <p:cNvPr id="163869" name="Text Box 29">
            <a:extLst>
              <a:ext uri="{FF2B5EF4-FFF2-40B4-BE49-F238E27FC236}">
                <a16:creationId xmlns:a16="http://schemas.microsoft.com/office/drawing/2014/main" id="{72CC0E8D-2B0C-4417-9867-5DA5C90EA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205038"/>
            <a:ext cx="5472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(3) </a:t>
            </a:r>
            <a:r>
              <a:rPr lang="zh-CN" altLang="en-US" sz="2300">
                <a:solidFill>
                  <a:srgbClr val="000066"/>
                </a:solidFill>
              </a:rPr>
              <a:t>合振动</a:t>
            </a:r>
            <a:r>
              <a:rPr lang="zh-CN" altLang="en-US" sz="2300"/>
              <a:t>振幅</a:t>
            </a:r>
            <a:r>
              <a:rPr lang="zh-CN" altLang="en-US" sz="2300">
                <a:solidFill>
                  <a:srgbClr val="000066"/>
                </a:solidFill>
              </a:rPr>
              <a:t>和</a:t>
            </a:r>
            <a:r>
              <a:rPr lang="zh-CN" altLang="en-US" sz="2300"/>
              <a:t>初相</a:t>
            </a:r>
            <a:r>
              <a:rPr lang="zh-CN" altLang="en-US" sz="2300">
                <a:solidFill>
                  <a:srgbClr val="000066"/>
                </a:solidFill>
              </a:rPr>
              <a:t>由下式决定：</a:t>
            </a:r>
            <a:r>
              <a:rPr lang="zh-CN" altLang="en-US" sz="2300">
                <a:solidFill>
                  <a:srgbClr val="000080"/>
                </a:solidFill>
              </a:rPr>
              <a:t>               </a:t>
            </a:r>
          </a:p>
        </p:txBody>
      </p:sp>
      <p:sp>
        <p:nvSpPr>
          <p:cNvPr id="163870" name="AutoShape 30">
            <a:extLst>
              <a:ext uri="{FF2B5EF4-FFF2-40B4-BE49-F238E27FC236}">
                <a16:creationId xmlns:a16="http://schemas.microsoft.com/office/drawing/2014/main" id="{818ED6E0-99B2-41EB-99F8-27BF360EBFFE}"/>
              </a:ext>
            </a:extLst>
          </p:cNvPr>
          <p:cNvSpPr>
            <a:spLocks/>
          </p:cNvSpPr>
          <p:nvPr/>
        </p:nvSpPr>
        <p:spPr bwMode="auto">
          <a:xfrm>
            <a:off x="1908175" y="3357563"/>
            <a:ext cx="215900" cy="1366837"/>
          </a:xfrm>
          <a:prstGeom prst="leftBrace">
            <a:avLst>
              <a:gd name="adj1" fmla="val 52757"/>
              <a:gd name="adj2" fmla="val 50000"/>
            </a:avLst>
          </a:prstGeom>
          <a:noFill/>
          <a:ln w="28575">
            <a:solidFill>
              <a:srgbClr val="800000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3871" name="Object 31">
            <a:extLst>
              <a:ext uri="{FF2B5EF4-FFF2-40B4-BE49-F238E27FC236}">
                <a16:creationId xmlns:a16="http://schemas.microsoft.com/office/drawing/2014/main" id="{25BF70F6-1A69-47C2-9B11-62EC1EDB6E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068638"/>
          <a:ext cx="143986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name="公式" r:id="rId9" imgW="1752569" imgH="457107" progId="Equation.3">
                  <p:embed/>
                </p:oleObj>
              </mc:Choice>
              <mc:Fallback>
                <p:oleObj name="公式" r:id="rId9" imgW="1752569" imgH="457107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068638"/>
                        <a:ext cx="143986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2" name="Object 32">
            <a:extLst>
              <a:ext uri="{FF2B5EF4-FFF2-40B4-BE49-F238E27FC236}">
                <a16:creationId xmlns:a16="http://schemas.microsoft.com/office/drawing/2014/main" id="{66ACDC42-D1DE-4232-A0CA-9103B8770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4652963"/>
          <a:ext cx="93503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1" name="公式" r:id="rId11" imgW="937297" imgH="365853" progId="Equation.3">
                  <p:embed/>
                </p:oleObj>
              </mc:Choice>
              <mc:Fallback>
                <p:oleObj name="公式" r:id="rId11" imgW="937297" imgH="365853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652963"/>
                        <a:ext cx="93503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3" name="Text Box 33">
            <a:extLst>
              <a:ext uri="{FF2B5EF4-FFF2-40B4-BE49-F238E27FC236}">
                <a16:creationId xmlns:a16="http://schemas.microsoft.com/office/drawing/2014/main" id="{82B0920E-D052-4D6C-B404-207063345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314166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(7-17)   </a:t>
            </a:r>
          </a:p>
        </p:txBody>
      </p:sp>
      <p:sp>
        <p:nvSpPr>
          <p:cNvPr id="163874" name="Text Box 34">
            <a:extLst>
              <a:ext uri="{FF2B5EF4-FFF2-40B4-BE49-F238E27FC236}">
                <a16:creationId xmlns:a16="http://schemas.microsoft.com/office/drawing/2014/main" id="{F42EF7CA-7761-4773-8004-DCD8CAE10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40481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(7-16)   </a:t>
            </a:r>
          </a:p>
        </p:txBody>
      </p:sp>
      <p:sp>
        <p:nvSpPr>
          <p:cNvPr id="163875" name="Text Box 35">
            <a:extLst>
              <a:ext uri="{FF2B5EF4-FFF2-40B4-BE49-F238E27FC236}">
                <a16:creationId xmlns:a16="http://schemas.microsoft.com/office/drawing/2014/main" id="{ABA706DC-6C65-4016-92CF-4FB7FE091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581525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(7-18)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6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3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6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0"/>
                                        <p:tgtEl>
                                          <p:spTgt spid="16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163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163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63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63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3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63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63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6" grpId="0"/>
      <p:bldP spid="163867" grpId="0"/>
      <p:bldP spid="163868" grpId="0"/>
      <p:bldP spid="163869" grpId="0"/>
      <p:bldP spid="163870" grpId="0" animBg="1"/>
      <p:bldP spid="163873" grpId="0"/>
      <p:bldP spid="163874" grpId="0"/>
      <p:bldP spid="16387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86" name="Text Box 22">
            <a:extLst>
              <a:ext uri="{FF2B5EF4-FFF2-40B4-BE49-F238E27FC236}">
                <a16:creationId xmlns:a16="http://schemas.microsoft.com/office/drawing/2014/main" id="{87B919A9-7A7E-40A0-ACB0-3D31BD749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20675"/>
            <a:ext cx="2811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. </a:t>
            </a:r>
            <a:r>
              <a:rPr lang="zh-CN" altLang="en-US">
                <a:solidFill>
                  <a:srgbClr val="000066"/>
                </a:solidFill>
              </a:rPr>
              <a:t>旋转矢量法          </a:t>
            </a:r>
          </a:p>
        </p:txBody>
      </p:sp>
      <p:graphicFrame>
        <p:nvGraphicFramePr>
          <p:cNvPr id="164887" name="Object 23">
            <a:extLst>
              <a:ext uri="{FF2B5EF4-FFF2-40B4-BE49-F238E27FC236}">
                <a16:creationId xmlns:a16="http://schemas.microsoft.com/office/drawing/2014/main" id="{04C58AF1-8FF2-4696-9D38-7DE003957F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749300"/>
          <a:ext cx="22320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8" name="公式" r:id="rId3" imgW="1920214" imgH="388527" progId="Equation.3">
                  <p:embed/>
                </p:oleObj>
              </mc:Choice>
              <mc:Fallback>
                <p:oleObj name="公式" r:id="rId3" imgW="1920214" imgH="38852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749300"/>
                        <a:ext cx="22320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894" name="Group 30">
            <a:extLst>
              <a:ext uri="{FF2B5EF4-FFF2-40B4-BE49-F238E27FC236}">
                <a16:creationId xmlns:a16="http://schemas.microsoft.com/office/drawing/2014/main" id="{8D6CAA93-8488-4332-93C2-791540234430}"/>
              </a:ext>
            </a:extLst>
          </p:cNvPr>
          <p:cNvGrpSpPr>
            <a:grpSpLocks/>
          </p:cNvGrpSpPr>
          <p:nvPr/>
        </p:nvGrpSpPr>
        <p:grpSpPr bwMode="auto">
          <a:xfrm>
            <a:off x="5795963" y="692150"/>
            <a:ext cx="3038475" cy="2693988"/>
            <a:chOff x="3470" y="300"/>
            <a:chExt cx="2008" cy="1804"/>
          </a:xfrm>
        </p:grpSpPr>
        <p:grpSp>
          <p:nvGrpSpPr>
            <p:cNvPr id="34834" name="Group 4">
              <a:extLst>
                <a:ext uri="{FF2B5EF4-FFF2-40B4-BE49-F238E27FC236}">
                  <a16:creationId xmlns:a16="http://schemas.microsoft.com/office/drawing/2014/main" id="{FEE0D3B2-EC2F-4929-A33D-53ADAFAF84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0" y="300"/>
              <a:ext cx="2008" cy="1804"/>
              <a:chOff x="3698" y="758"/>
              <a:chExt cx="1782" cy="1289"/>
            </a:xfrm>
          </p:grpSpPr>
          <p:sp>
            <p:nvSpPr>
              <p:cNvPr id="34841" name="Line 5">
                <a:extLst>
                  <a:ext uri="{FF2B5EF4-FFF2-40B4-BE49-F238E27FC236}">
                    <a16:creationId xmlns:a16="http://schemas.microsoft.com/office/drawing/2014/main" id="{8356C85D-68F4-4983-884B-A31C76E85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3" y="1838"/>
                <a:ext cx="1525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2" name="Line 6">
                <a:extLst>
                  <a:ext uri="{FF2B5EF4-FFF2-40B4-BE49-F238E27FC236}">
                    <a16:creationId xmlns:a16="http://schemas.microsoft.com/office/drawing/2014/main" id="{8AE96098-ADE5-4B64-BA64-8E103AD29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66" y="1124"/>
                <a:ext cx="348" cy="713"/>
              </a:xfrm>
              <a:prstGeom prst="line">
                <a:avLst/>
              </a:prstGeom>
              <a:noFill/>
              <a:ln w="31750">
                <a:solidFill>
                  <a:srgbClr val="990000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3" name="Line 7">
                <a:extLst>
                  <a:ext uri="{FF2B5EF4-FFF2-40B4-BE49-F238E27FC236}">
                    <a16:creationId xmlns:a16="http://schemas.microsoft.com/office/drawing/2014/main" id="{53254466-D0FD-484A-A920-238667DCD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78" y="1596"/>
                <a:ext cx="912" cy="240"/>
              </a:xfrm>
              <a:prstGeom prst="line">
                <a:avLst/>
              </a:prstGeom>
              <a:noFill/>
              <a:ln w="31750">
                <a:solidFill>
                  <a:srgbClr val="990000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4" name="Rectangle 8">
                <a:extLst>
                  <a:ext uri="{FF2B5EF4-FFF2-40B4-BE49-F238E27FC236}">
                    <a16:creationId xmlns:a16="http://schemas.microsoft.com/office/drawing/2014/main" id="{C49E48DE-09C9-452E-A5BF-532A32C26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3" y="1036"/>
                <a:ext cx="301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r>
                  <a:rPr lang="en-US" altLang="zh-CN" sz="2600" i="1">
                    <a:solidFill>
                      <a:srgbClr val="800000"/>
                    </a:solidFill>
                  </a:rPr>
                  <a:t>A</a:t>
                </a:r>
                <a:r>
                  <a:rPr lang="en-US" altLang="zh-CN" sz="2600" baseline="-25000">
                    <a:solidFill>
                      <a:srgbClr val="800000"/>
                    </a:solidFill>
                  </a:rPr>
                  <a:t>2</a:t>
                </a:r>
              </a:p>
            </p:txBody>
          </p:sp>
          <p:sp>
            <p:nvSpPr>
              <p:cNvPr id="34845" name="Rectangle 9">
                <a:extLst>
                  <a:ext uri="{FF2B5EF4-FFF2-40B4-BE49-F238E27FC236}">
                    <a16:creationId xmlns:a16="http://schemas.microsoft.com/office/drawing/2014/main" id="{DDC96EFB-17A9-4A70-BA30-5BE6F653C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1" y="1478"/>
                <a:ext cx="301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r>
                  <a:rPr lang="en-US" altLang="zh-CN" sz="2600" i="1">
                    <a:solidFill>
                      <a:srgbClr val="800000"/>
                    </a:solidFill>
                  </a:rPr>
                  <a:t>A</a:t>
                </a:r>
                <a:r>
                  <a:rPr lang="en-US" altLang="zh-CN" sz="2600" baseline="-25000">
                    <a:solidFill>
                      <a:srgbClr val="800000"/>
                    </a:solidFill>
                  </a:rPr>
                  <a:t>1</a:t>
                </a:r>
              </a:p>
            </p:txBody>
          </p:sp>
          <p:sp>
            <p:nvSpPr>
              <p:cNvPr id="34846" name="Rectangle 10">
                <a:extLst>
                  <a:ext uri="{FF2B5EF4-FFF2-40B4-BE49-F238E27FC236}">
                    <a16:creationId xmlns:a16="http://schemas.microsoft.com/office/drawing/2014/main" id="{A027A25B-ACCE-4A41-BE4B-47D1DE081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6" y="1813"/>
                <a:ext cx="204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r>
                  <a:rPr lang="en-US" altLang="zh-CN" sz="2600" i="1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34847" name="Rectangle 11">
                <a:extLst>
                  <a:ext uri="{FF2B5EF4-FFF2-40B4-BE49-F238E27FC236}">
                    <a16:creationId xmlns:a16="http://schemas.microsoft.com/office/drawing/2014/main" id="{4F780E0B-57A4-4F88-BA11-B50ECE41C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8" y="1813"/>
                <a:ext cx="242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r>
                  <a:rPr lang="en-US" altLang="zh-CN" sz="2500" i="1">
                    <a:solidFill>
                      <a:schemeClr val="tx2"/>
                    </a:solidFill>
                  </a:rPr>
                  <a:t>O</a:t>
                </a:r>
              </a:p>
            </p:txBody>
          </p:sp>
          <p:sp>
            <p:nvSpPr>
              <p:cNvPr id="34848" name="Line 12">
                <a:extLst>
                  <a:ext uri="{FF2B5EF4-FFF2-40B4-BE49-F238E27FC236}">
                    <a16:creationId xmlns:a16="http://schemas.microsoft.com/office/drawing/2014/main" id="{9AC228DF-2C3A-4BEF-B67E-061FC1283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00" y="892"/>
                <a:ext cx="912" cy="24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9" name="Line 13">
                <a:extLst>
                  <a:ext uri="{FF2B5EF4-FFF2-40B4-BE49-F238E27FC236}">
                    <a16:creationId xmlns:a16="http://schemas.microsoft.com/office/drawing/2014/main" id="{331B9EF9-6C0E-490B-A6A2-D625DB941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2" y="911"/>
                <a:ext cx="347" cy="695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 type="none" w="sm" len="sm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50" name="Rectangle 14">
                <a:extLst>
                  <a:ext uri="{FF2B5EF4-FFF2-40B4-BE49-F238E27FC236}">
                    <a16:creationId xmlns:a16="http://schemas.microsoft.com/office/drawing/2014/main" id="{A7CC9B6A-DDD6-40E6-96C9-545C58E25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7" y="758"/>
                <a:ext cx="237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defTabSz="7620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r>
                  <a:rPr lang="en-US" altLang="zh-CN" sz="2600" i="1"/>
                  <a:t>A</a:t>
                </a:r>
              </a:p>
            </p:txBody>
          </p:sp>
          <p:sp>
            <p:nvSpPr>
              <p:cNvPr id="34851" name="Line 15">
                <a:extLst>
                  <a:ext uri="{FF2B5EF4-FFF2-40B4-BE49-F238E27FC236}">
                    <a16:creationId xmlns:a16="http://schemas.microsoft.com/office/drawing/2014/main" id="{7930DCC7-1735-4168-BBC3-A04E976358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9" y="888"/>
                <a:ext cx="0" cy="9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52" name="Line 16">
                <a:extLst>
                  <a:ext uri="{FF2B5EF4-FFF2-40B4-BE49-F238E27FC236}">
                    <a16:creationId xmlns:a16="http://schemas.microsoft.com/office/drawing/2014/main" id="{638A9386-456E-4E07-BD6D-84FD3213CA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4" y="1202"/>
                <a:ext cx="0" cy="636"/>
              </a:xfrm>
              <a:prstGeom prst="line">
                <a:avLst/>
              </a:prstGeom>
              <a:noFill/>
              <a:ln w="19050">
                <a:solidFill>
                  <a:srgbClr val="800000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53" name="Line 17">
                <a:extLst>
                  <a:ext uri="{FF2B5EF4-FFF2-40B4-BE49-F238E27FC236}">
                    <a16:creationId xmlns:a16="http://schemas.microsoft.com/office/drawing/2014/main" id="{4AD23467-17B8-4D1D-9D65-601B4378F1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7" y="1601"/>
                <a:ext cx="0" cy="254"/>
              </a:xfrm>
              <a:prstGeom prst="line">
                <a:avLst/>
              </a:prstGeom>
              <a:noFill/>
              <a:ln w="19050">
                <a:solidFill>
                  <a:srgbClr val="800000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54" name="Text Box 18">
                <a:extLst>
                  <a:ext uri="{FF2B5EF4-FFF2-40B4-BE49-F238E27FC236}">
                    <a16:creationId xmlns:a16="http://schemas.microsoft.com/office/drawing/2014/main" id="{62713DE1-B5DF-49C0-A6D1-F4780BA7A2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3" y="1813"/>
                <a:ext cx="364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r>
                  <a:rPr lang="en-US" altLang="zh-CN" sz="2600" i="1">
                    <a:solidFill>
                      <a:srgbClr val="800000"/>
                    </a:solidFill>
                  </a:rPr>
                  <a:t>x</a:t>
                </a:r>
                <a:r>
                  <a:rPr lang="en-US" altLang="zh-CN" sz="2600" baseline="-25000">
                    <a:solidFill>
                      <a:srgbClr val="800000"/>
                    </a:solidFill>
                  </a:rPr>
                  <a:t>2</a:t>
                </a:r>
              </a:p>
            </p:txBody>
          </p:sp>
          <p:sp>
            <p:nvSpPr>
              <p:cNvPr id="34855" name="Text Box 19">
                <a:extLst>
                  <a:ext uri="{FF2B5EF4-FFF2-40B4-BE49-F238E27FC236}">
                    <a16:creationId xmlns:a16="http://schemas.microsoft.com/office/drawing/2014/main" id="{B06171FF-24B1-4209-8678-9A7239BE80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0" y="1813"/>
                <a:ext cx="364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r>
                  <a:rPr lang="en-US" altLang="zh-CN" sz="2600" i="1">
                    <a:solidFill>
                      <a:srgbClr val="800000"/>
                    </a:solidFill>
                  </a:rPr>
                  <a:t>x</a:t>
                </a:r>
                <a:r>
                  <a:rPr lang="en-US" altLang="zh-CN" sz="2600" baseline="-25000">
                    <a:solidFill>
                      <a:srgbClr val="800000"/>
                    </a:solidFill>
                  </a:rPr>
                  <a:t>1</a:t>
                </a:r>
              </a:p>
            </p:txBody>
          </p:sp>
          <p:sp>
            <p:nvSpPr>
              <p:cNvPr id="34856" name="Text Box 20">
                <a:extLst>
                  <a:ext uri="{FF2B5EF4-FFF2-40B4-BE49-F238E27FC236}">
                    <a16:creationId xmlns:a16="http://schemas.microsoft.com/office/drawing/2014/main" id="{901235D9-29A0-4B24-B7D1-E5624AB2C7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37" y="1813"/>
                <a:ext cx="33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r>
                  <a:rPr lang="en-US" altLang="zh-CN" sz="2600" i="1"/>
                  <a:t>x</a:t>
                </a:r>
                <a:endParaRPr lang="en-US" altLang="zh-CN" sz="2600"/>
              </a:p>
            </p:txBody>
          </p:sp>
          <p:sp>
            <p:nvSpPr>
              <p:cNvPr id="34857" name="Line 21">
                <a:extLst>
                  <a:ext uri="{FF2B5EF4-FFF2-40B4-BE49-F238E27FC236}">
                    <a16:creationId xmlns:a16="http://schemas.microsoft.com/office/drawing/2014/main" id="{17299B58-07E3-452C-B02E-72BD65186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78" y="856"/>
                <a:ext cx="1286" cy="97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none" w="sm" len="sm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35" name="Freeform 24">
              <a:extLst>
                <a:ext uri="{FF2B5EF4-FFF2-40B4-BE49-F238E27FC236}">
                  <a16:creationId xmlns:a16="http://schemas.microsoft.com/office/drawing/2014/main" id="{AEBFD0F8-AC32-4602-9E15-7E95CC5C8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" y="1616"/>
              <a:ext cx="54" cy="181"/>
            </a:xfrm>
            <a:custGeom>
              <a:avLst/>
              <a:gdLst>
                <a:gd name="T0" fmla="*/ 0 w 54"/>
                <a:gd name="T1" fmla="*/ 0 h 181"/>
                <a:gd name="T2" fmla="*/ 46 w 54"/>
                <a:gd name="T3" fmla="*/ 91 h 181"/>
                <a:gd name="T4" fmla="*/ 46 w 54"/>
                <a:gd name="T5" fmla="*/ 181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" h="181">
                  <a:moveTo>
                    <a:pt x="0" y="0"/>
                  </a:moveTo>
                  <a:cubicBezTo>
                    <a:pt x="19" y="30"/>
                    <a:pt x="38" y="61"/>
                    <a:pt x="46" y="91"/>
                  </a:cubicBezTo>
                  <a:cubicBezTo>
                    <a:pt x="54" y="121"/>
                    <a:pt x="46" y="166"/>
                    <a:pt x="46" y="181"/>
                  </a:cubicBezTo>
                </a:path>
              </a:pathLst>
            </a:custGeom>
            <a:noFill/>
            <a:ln w="19050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4836" name="Object 25">
              <a:extLst>
                <a:ext uri="{FF2B5EF4-FFF2-40B4-BE49-F238E27FC236}">
                  <a16:creationId xmlns:a16="http://schemas.microsoft.com/office/drawing/2014/main" id="{076C3136-C5E2-4FDB-86AB-90E3EC0FBC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0" y="1570"/>
            <a:ext cx="2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59" name="公式" r:id="rId5" imgW="388745" imgH="342900" progId="Equation.3">
                    <p:embed/>
                  </p:oleObj>
                </mc:Choice>
                <mc:Fallback>
                  <p:oleObj name="公式" r:id="rId5" imgW="388745" imgH="3429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1570"/>
                          <a:ext cx="28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7" name="Object 26">
              <a:extLst>
                <a:ext uri="{FF2B5EF4-FFF2-40B4-BE49-F238E27FC236}">
                  <a16:creationId xmlns:a16="http://schemas.microsoft.com/office/drawing/2014/main" id="{1C0B35C8-8609-460B-A7BB-5C23996BA4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6" y="1208"/>
            <a:ext cx="30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0" name="公式" r:id="rId7" imgW="403858" imgH="342900" progId="Equation.3">
                    <p:embed/>
                  </p:oleObj>
                </mc:Choice>
                <mc:Fallback>
                  <p:oleObj name="公式" r:id="rId7" imgW="403858" imgH="3429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6" y="1208"/>
                          <a:ext cx="30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8" name="Freeform 27">
              <a:extLst>
                <a:ext uri="{FF2B5EF4-FFF2-40B4-BE49-F238E27FC236}">
                  <a16:creationId xmlns:a16="http://schemas.microsoft.com/office/drawing/2014/main" id="{704C7C3D-63AB-4721-B2A9-9BCF03D73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3" y="1570"/>
              <a:ext cx="106" cy="227"/>
            </a:xfrm>
            <a:custGeom>
              <a:avLst/>
              <a:gdLst>
                <a:gd name="T0" fmla="*/ 0 w 106"/>
                <a:gd name="T1" fmla="*/ 0 h 227"/>
                <a:gd name="T2" fmla="*/ 91 w 106"/>
                <a:gd name="T3" fmla="*/ 91 h 227"/>
                <a:gd name="T4" fmla="*/ 91 w 106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6" h="227">
                  <a:moveTo>
                    <a:pt x="0" y="0"/>
                  </a:moveTo>
                  <a:cubicBezTo>
                    <a:pt x="38" y="26"/>
                    <a:pt x="76" y="53"/>
                    <a:pt x="91" y="91"/>
                  </a:cubicBezTo>
                  <a:cubicBezTo>
                    <a:pt x="106" y="129"/>
                    <a:pt x="91" y="204"/>
                    <a:pt x="91" y="227"/>
                  </a:cubicBez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4839" name="Object 28">
              <a:extLst>
                <a:ext uri="{FF2B5EF4-FFF2-40B4-BE49-F238E27FC236}">
                  <a16:creationId xmlns:a16="http://schemas.microsoft.com/office/drawing/2014/main" id="{352A6998-8B27-4C4E-A0FD-F2C3249E3D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62" y="1434"/>
            <a:ext cx="22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1" name="公式" r:id="rId9" imgW="281833" imgH="228693" progId="Equation.3">
                    <p:embed/>
                  </p:oleObj>
                </mc:Choice>
                <mc:Fallback>
                  <p:oleObj name="公式" r:id="rId9" imgW="281833" imgH="228693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2" y="1434"/>
                          <a:ext cx="22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0" name="Freeform 29">
              <a:extLst>
                <a:ext uri="{FF2B5EF4-FFF2-40B4-BE49-F238E27FC236}">
                  <a16:creationId xmlns:a16="http://schemas.microsoft.com/office/drawing/2014/main" id="{954D7D58-9915-4D6B-83EE-29B929BD5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1616"/>
              <a:ext cx="136" cy="181"/>
            </a:xfrm>
            <a:custGeom>
              <a:avLst/>
              <a:gdLst>
                <a:gd name="T0" fmla="*/ 0 w 136"/>
                <a:gd name="T1" fmla="*/ 0 h 181"/>
                <a:gd name="T2" fmla="*/ 91 w 136"/>
                <a:gd name="T3" fmla="*/ 91 h 181"/>
                <a:gd name="T4" fmla="*/ 136 w 136"/>
                <a:gd name="T5" fmla="*/ 181 h 1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181">
                  <a:moveTo>
                    <a:pt x="0" y="0"/>
                  </a:moveTo>
                  <a:cubicBezTo>
                    <a:pt x="34" y="30"/>
                    <a:pt x="68" y="61"/>
                    <a:pt x="91" y="91"/>
                  </a:cubicBezTo>
                  <a:cubicBezTo>
                    <a:pt x="114" y="121"/>
                    <a:pt x="129" y="166"/>
                    <a:pt x="136" y="181"/>
                  </a:cubicBezTo>
                </a:path>
              </a:pathLst>
            </a:custGeom>
            <a:noFill/>
            <a:ln w="19050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4915" name="Group 51">
            <a:extLst>
              <a:ext uri="{FF2B5EF4-FFF2-40B4-BE49-F238E27FC236}">
                <a16:creationId xmlns:a16="http://schemas.microsoft.com/office/drawing/2014/main" id="{BF965230-B625-4FFD-87FB-D74967992352}"/>
              </a:ext>
            </a:extLst>
          </p:cNvPr>
          <p:cNvGrpSpPr>
            <a:grpSpLocks/>
          </p:cNvGrpSpPr>
          <p:nvPr/>
        </p:nvGrpSpPr>
        <p:grpSpPr bwMode="auto">
          <a:xfrm>
            <a:off x="690563" y="1254125"/>
            <a:ext cx="3881437" cy="519113"/>
            <a:chOff x="435" y="845"/>
            <a:chExt cx="2528" cy="327"/>
          </a:xfrm>
        </p:grpSpPr>
        <p:sp>
          <p:nvSpPr>
            <p:cNvPr id="34832" name="Text Box 31">
              <a:extLst>
                <a:ext uri="{FF2B5EF4-FFF2-40B4-BE49-F238E27FC236}">
                  <a16:creationId xmlns:a16="http://schemas.microsoft.com/office/drawing/2014/main" id="{0F31B6E0-7EA8-434A-8CB5-D683703AD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" y="845"/>
              <a:ext cx="23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2800" i="1"/>
                <a:t>t</a:t>
              </a:r>
              <a:r>
                <a:rPr kumimoji="0" lang="en-US" altLang="zh-CN" sz="2800"/>
                <a:t> </a:t>
              </a:r>
              <a:r>
                <a:rPr lang="en-US" altLang="zh-CN" sz="2800"/>
                <a:t>= 0</a:t>
              </a:r>
              <a:r>
                <a:rPr lang="en-US" altLang="zh-CN">
                  <a:solidFill>
                    <a:srgbClr val="000092"/>
                  </a:solidFill>
                </a:rPr>
                <a:t> </a:t>
              </a:r>
              <a:r>
                <a:rPr lang="zh-CN" altLang="en-US" sz="2300">
                  <a:solidFill>
                    <a:srgbClr val="000066"/>
                  </a:solidFill>
                </a:rPr>
                <a:t>时刻的矢量图</a:t>
              </a:r>
              <a:r>
                <a:rPr lang="zh-CN" altLang="en-US">
                  <a:solidFill>
                    <a:srgbClr val="000080"/>
                  </a:solidFill>
                </a:rPr>
                <a:t>             </a:t>
              </a:r>
            </a:p>
          </p:txBody>
        </p:sp>
        <p:sp>
          <p:nvSpPr>
            <p:cNvPr id="34833" name="Line 32">
              <a:extLst>
                <a:ext uri="{FF2B5EF4-FFF2-40B4-BE49-F238E27FC236}">
                  <a16:creationId xmlns:a16="http://schemas.microsoft.com/office/drawing/2014/main" id="{11FEF4DD-5681-419E-9116-978F4F447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3" y="1026"/>
              <a:ext cx="590" cy="0"/>
            </a:xfrm>
            <a:prstGeom prst="line">
              <a:avLst/>
            </a:prstGeom>
            <a:noFill/>
            <a:ln w="57150">
              <a:solidFill>
                <a:srgbClr val="EB2FD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64903" name="Object 39">
            <a:extLst>
              <a:ext uri="{FF2B5EF4-FFF2-40B4-BE49-F238E27FC236}">
                <a16:creationId xmlns:a16="http://schemas.microsoft.com/office/drawing/2014/main" id="{6DC11AF1-14C3-47DB-A8C9-49B3B84E8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000" y="2492375"/>
          <a:ext cx="48736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2" name="公式" r:id="rId11" imgW="4831181" imgH="845913" progId="Equation.3">
                  <p:embed/>
                </p:oleObj>
              </mc:Choice>
              <mc:Fallback>
                <p:oleObj name="公式" r:id="rId11" imgW="4831181" imgH="845913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2492375"/>
                        <a:ext cx="48736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904" name="Object 40">
            <a:extLst>
              <a:ext uri="{FF2B5EF4-FFF2-40B4-BE49-F238E27FC236}">
                <a16:creationId xmlns:a16="http://schemas.microsoft.com/office/drawing/2014/main" id="{5B5BBFD0-B86A-40E8-9113-1988BD7EBE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" y="1844675"/>
          <a:ext cx="55435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公式" r:id="rId13" imgW="5531984" imgH="472502" progId="Equation.3">
                  <p:embed/>
                </p:oleObj>
              </mc:Choice>
              <mc:Fallback>
                <p:oleObj name="公式" r:id="rId13" imgW="5531984" imgH="472502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1844675"/>
                        <a:ext cx="55435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908" name="Text Box 44">
            <a:extLst>
              <a:ext uri="{FF2B5EF4-FFF2-40B4-BE49-F238E27FC236}">
                <a16:creationId xmlns:a16="http://schemas.microsoft.com/office/drawing/2014/main" id="{592CA51D-1A71-435B-9D71-2778D23B7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3429000"/>
            <a:ext cx="3124200" cy="466725"/>
          </a:xfrm>
          <a:prstGeom prst="rect">
            <a:avLst/>
          </a:prstGeom>
          <a:noFill/>
          <a:ln w="9525">
            <a:solidFill>
              <a:srgbClr val="FFFFFF">
                <a:alpha val="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3.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相位差 </a:t>
            </a:r>
          </a:p>
        </p:txBody>
      </p:sp>
      <p:graphicFrame>
        <p:nvGraphicFramePr>
          <p:cNvPr id="164909" name="Object 45">
            <a:extLst>
              <a:ext uri="{FF2B5EF4-FFF2-40B4-BE49-F238E27FC236}">
                <a16:creationId xmlns:a16="http://schemas.microsoft.com/office/drawing/2014/main" id="{69BB6F21-E7F1-4478-BEAA-747742BCFC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4622800"/>
          <a:ext cx="457993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4" name="公式" r:id="rId15" imgW="4114704" imgH="342900" progId="Equation.3">
                  <p:embed/>
                </p:oleObj>
              </mc:Choice>
              <mc:Fallback>
                <p:oleObj name="公式" r:id="rId15" imgW="4114704" imgH="3429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622800"/>
                        <a:ext cx="4579937" cy="4429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910" name="Text Box 46">
            <a:extLst>
              <a:ext uri="{FF2B5EF4-FFF2-40B4-BE49-F238E27FC236}">
                <a16:creationId xmlns:a16="http://schemas.microsoft.com/office/drawing/2014/main" id="{BB807C59-C19D-476C-B372-70CF505D6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5265738"/>
            <a:ext cx="6108700" cy="452437"/>
          </a:xfrm>
          <a:prstGeom prst="rect">
            <a:avLst/>
          </a:prstGeom>
          <a:noFill/>
          <a:ln w="9525">
            <a:solidFill>
              <a:srgbClr val="FFFFFF">
                <a:alpha val="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两同频率谐振动的</a:t>
            </a:r>
            <a:r>
              <a:rPr lang="zh-CN" altLang="en-US" sz="2300">
                <a:latin typeface="华文中宋" panose="02010600040101010101" pitchFamily="2" charset="-122"/>
              </a:rPr>
              <a:t>相位差</a:t>
            </a:r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：</a:t>
            </a:r>
            <a:endParaRPr lang="zh-CN" altLang="en-US" sz="2300" baseline="-25000">
              <a:solidFill>
                <a:srgbClr val="000080"/>
              </a:solidFill>
              <a:latin typeface="华文中宋" panose="02010600040101010101" pitchFamily="2" charset="-122"/>
            </a:endParaRPr>
          </a:p>
        </p:txBody>
      </p:sp>
      <p:graphicFrame>
        <p:nvGraphicFramePr>
          <p:cNvPr id="164911" name="Object 47">
            <a:extLst>
              <a:ext uri="{FF2B5EF4-FFF2-40B4-BE49-F238E27FC236}">
                <a16:creationId xmlns:a16="http://schemas.microsoft.com/office/drawing/2014/main" id="{E888E1B9-5879-4A8A-A14C-9097345899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5289550"/>
          <a:ext cx="266541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5" name="公式" r:id="rId17" imgW="2781385" imgH="388527" progId="Equation.3">
                  <p:embed/>
                </p:oleObj>
              </mc:Choice>
              <mc:Fallback>
                <p:oleObj name="公式" r:id="rId17" imgW="2781385" imgH="388527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289550"/>
                        <a:ext cx="2665412" cy="4413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912" name="Object 48">
            <a:extLst>
              <a:ext uri="{FF2B5EF4-FFF2-40B4-BE49-F238E27FC236}">
                <a16:creationId xmlns:a16="http://schemas.microsoft.com/office/drawing/2014/main" id="{087C32BF-F35A-41AB-A84E-493F63F05A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9650" y="3954463"/>
          <a:ext cx="35623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6" name="公式" r:id="rId19" imgW="3337494" imgH="342900" progId="Equation.3">
                  <p:embed/>
                </p:oleObj>
              </mc:Choice>
              <mc:Fallback>
                <p:oleObj name="公式" r:id="rId19" imgW="3337494" imgH="3429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3954463"/>
                        <a:ext cx="3562350" cy="4429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913" name="Object 49">
            <a:extLst>
              <a:ext uri="{FF2B5EF4-FFF2-40B4-BE49-F238E27FC236}">
                <a16:creationId xmlns:a16="http://schemas.microsoft.com/office/drawing/2014/main" id="{3DE35C81-FAD7-4809-85A5-7AFEC6AC9B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8063" y="3973513"/>
          <a:ext cx="349885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7" name="公式" r:id="rId21" imgW="3268925" imgH="342900" progId="Equation.3">
                  <p:embed/>
                </p:oleObj>
              </mc:Choice>
              <mc:Fallback>
                <p:oleObj name="公式" r:id="rId21" imgW="3268925" imgH="3429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3" y="3973513"/>
                        <a:ext cx="3498850" cy="4302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914" name="Object 50">
            <a:extLst>
              <a:ext uri="{FF2B5EF4-FFF2-40B4-BE49-F238E27FC236}">
                <a16:creationId xmlns:a16="http://schemas.microsoft.com/office/drawing/2014/main" id="{C9E312A9-2622-4EA8-BE3F-162918921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4614863"/>
          <a:ext cx="18716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8" name="公式" r:id="rId23" imgW="1463180" imgH="342900" progId="Equation.3">
                  <p:embed/>
                </p:oleObj>
              </mc:Choice>
              <mc:Fallback>
                <p:oleObj name="公式" r:id="rId23" imgW="1463180" imgH="3429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614863"/>
                        <a:ext cx="18716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916" name="Text Box 52">
            <a:extLst>
              <a:ext uri="{FF2B5EF4-FFF2-40B4-BE49-F238E27FC236}">
                <a16:creationId xmlns:a16="http://schemas.microsoft.com/office/drawing/2014/main" id="{C4F521F3-E8AD-48FB-85D6-DF13FB1AC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5265738"/>
            <a:ext cx="167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/>
              <a:t>(</a:t>
            </a:r>
            <a:r>
              <a:rPr lang="zh-CN" altLang="en-US"/>
              <a:t>初相差</a:t>
            </a:r>
            <a:r>
              <a:rPr lang="en-US" altLang="zh-CN"/>
              <a:t>)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6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4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64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64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64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64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64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64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0"/>
                                        <p:tgtEl>
                                          <p:spTgt spid="164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6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164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64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64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86" grpId="0"/>
      <p:bldP spid="164908" grpId="0" animBg="1"/>
      <p:bldP spid="164910" grpId="0" animBg="1"/>
      <p:bldP spid="1649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3" name="Text Box 47">
            <a:extLst>
              <a:ext uri="{FF2B5EF4-FFF2-40B4-BE49-F238E27FC236}">
                <a16:creationId xmlns:a16="http://schemas.microsoft.com/office/drawing/2014/main" id="{14C359DA-4B09-4F69-958B-33318895D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333375"/>
            <a:ext cx="3744912" cy="466725"/>
          </a:xfrm>
          <a:prstGeom prst="rect">
            <a:avLst/>
          </a:prstGeom>
          <a:noFill/>
          <a:ln w="9525">
            <a:solidFill>
              <a:srgbClr val="FFFFFF">
                <a:alpha val="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4.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同相和反相  </a:t>
            </a:r>
          </a:p>
        </p:txBody>
      </p:sp>
      <p:grpSp>
        <p:nvGrpSpPr>
          <p:cNvPr id="101532" name="Group 156">
            <a:extLst>
              <a:ext uri="{FF2B5EF4-FFF2-40B4-BE49-F238E27FC236}">
                <a16:creationId xmlns:a16="http://schemas.microsoft.com/office/drawing/2014/main" id="{013029F2-B425-430C-8105-6809FA94EC2D}"/>
              </a:ext>
            </a:extLst>
          </p:cNvPr>
          <p:cNvGrpSpPr>
            <a:grpSpLocks/>
          </p:cNvGrpSpPr>
          <p:nvPr/>
        </p:nvGrpSpPr>
        <p:grpSpPr bwMode="auto">
          <a:xfrm>
            <a:off x="5741988" y="260350"/>
            <a:ext cx="3243262" cy="2305050"/>
            <a:chOff x="3617" y="255"/>
            <a:chExt cx="2043" cy="1452"/>
          </a:xfrm>
        </p:grpSpPr>
        <p:sp>
          <p:nvSpPr>
            <p:cNvPr id="35893" name="Rectangle 64">
              <a:extLst>
                <a:ext uri="{FF2B5EF4-FFF2-40B4-BE49-F238E27FC236}">
                  <a16:creationId xmlns:a16="http://schemas.microsoft.com/office/drawing/2014/main" id="{35861999-9F2B-4539-B7FA-CA5762E1C4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33" y="1026"/>
              <a:ext cx="227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35894" name="Rectangle 65">
              <a:extLst>
                <a:ext uri="{FF2B5EF4-FFF2-40B4-BE49-F238E27FC236}">
                  <a16:creationId xmlns:a16="http://schemas.microsoft.com/office/drawing/2014/main" id="{17A58695-A612-4B7D-B2E1-A43646BB9E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17" y="255"/>
              <a:ext cx="20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chemeClr val="tx1"/>
                  </a:solidFill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5895" name="Rectangle 66">
              <a:extLst>
                <a:ext uri="{FF2B5EF4-FFF2-40B4-BE49-F238E27FC236}">
                  <a16:creationId xmlns:a16="http://schemas.microsoft.com/office/drawing/2014/main" id="{D296A4C1-32FD-4AA0-B7DC-DB059FB780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1" y="932"/>
              <a:ext cx="22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35896" name="Freeform 67">
              <a:extLst>
                <a:ext uri="{FF2B5EF4-FFF2-40B4-BE49-F238E27FC236}">
                  <a16:creationId xmlns:a16="http://schemas.microsoft.com/office/drawing/2014/main" id="{AF158EF6-43FE-4F73-9D0A-5E04DAFD806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00" y="920"/>
              <a:ext cx="747" cy="17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086"/>
                  </a:moveTo>
                  <a:lnTo>
                    <a:pt x="225" y="18477"/>
                  </a:lnTo>
                  <a:lnTo>
                    <a:pt x="437" y="17868"/>
                  </a:lnTo>
                  <a:lnTo>
                    <a:pt x="662" y="17259"/>
                  </a:lnTo>
                  <a:lnTo>
                    <a:pt x="887" y="16684"/>
                  </a:lnTo>
                  <a:lnTo>
                    <a:pt x="1099" y="16074"/>
                  </a:lnTo>
                  <a:lnTo>
                    <a:pt x="1325" y="15465"/>
                  </a:lnTo>
                  <a:lnTo>
                    <a:pt x="1550" y="14890"/>
                  </a:lnTo>
                  <a:lnTo>
                    <a:pt x="1762" y="14281"/>
                  </a:lnTo>
                  <a:lnTo>
                    <a:pt x="1987" y="13706"/>
                  </a:lnTo>
                  <a:lnTo>
                    <a:pt x="2225" y="13164"/>
                  </a:lnTo>
                  <a:lnTo>
                    <a:pt x="2450" y="12589"/>
                  </a:lnTo>
                  <a:lnTo>
                    <a:pt x="2675" y="12014"/>
                  </a:lnTo>
                  <a:lnTo>
                    <a:pt x="2887" y="11472"/>
                  </a:lnTo>
                  <a:lnTo>
                    <a:pt x="3113" y="10863"/>
                  </a:lnTo>
                  <a:lnTo>
                    <a:pt x="3338" y="10355"/>
                  </a:lnTo>
                  <a:lnTo>
                    <a:pt x="3550" y="9780"/>
                  </a:lnTo>
                  <a:lnTo>
                    <a:pt x="3775" y="9272"/>
                  </a:lnTo>
                  <a:lnTo>
                    <a:pt x="4000" y="8731"/>
                  </a:lnTo>
                  <a:lnTo>
                    <a:pt x="4225" y="8223"/>
                  </a:lnTo>
                  <a:lnTo>
                    <a:pt x="4437" y="7716"/>
                  </a:lnTo>
                  <a:lnTo>
                    <a:pt x="4662" y="7242"/>
                  </a:lnTo>
                  <a:lnTo>
                    <a:pt x="4887" y="6802"/>
                  </a:lnTo>
                  <a:lnTo>
                    <a:pt x="5113" y="6328"/>
                  </a:lnTo>
                  <a:lnTo>
                    <a:pt x="5338" y="5888"/>
                  </a:lnTo>
                  <a:lnTo>
                    <a:pt x="5550" y="5415"/>
                  </a:lnTo>
                  <a:lnTo>
                    <a:pt x="5762" y="4975"/>
                  </a:lnTo>
                  <a:lnTo>
                    <a:pt x="5974" y="4569"/>
                  </a:lnTo>
                  <a:lnTo>
                    <a:pt x="6199" y="4162"/>
                  </a:lnTo>
                  <a:lnTo>
                    <a:pt x="6424" y="3756"/>
                  </a:lnTo>
                  <a:lnTo>
                    <a:pt x="6636" y="3418"/>
                  </a:lnTo>
                  <a:lnTo>
                    <a:pt x="6861" y="3046"/>
                  </a:lnTo>
                  <a:lnTo>
                    <a:pt x="7086" y="2707"/>
                  </a:lnTo>
                  <a:lnTo>
                    <a:pt x="7285" y="2437"/>
                  </a:lnTo>
                  <a:lnTo>
                    <a:pt x="7510" y="2098"/>
                  </a:lnTo>
                  <a:lnTo>
                    <a:pt x="7735" y="1794"/>
                  </a:lnTo>
                  <a:lnTo>
                    <a:pt x="7960" y="1591"/>
                  </a:lnTo>
                  <a:lnTo>
                    <a:pt x="8159" y="1320"/>
                  </a:lnTo>
                  <a:lnTo>
                    <a:pt x="8371" y="1083"/>
                  </a:lnTo>
                  <a:lnTo>
                    <a:pt x="8583" y="846"/>
                  </a:lnTo>
                  <a:lnTo>
                    <a:pt x="8808" y="677"/>
                  </a:lnTo>
                  <a:lnTo>
                    <a:pt x="9020" y="508"/>
                  </a:lnTo>
                  <a:lnTo>
                    <a:pt x="9232" y="372"/>
                  </a:lnTo>
                  <a:lnTo>
                    <a:pt x="9444" y="271"/>
                  </a:lnTo>
                  <a:lnTo>
                    <a:pt x="9642" y="135"/>
                  </a:lnTo>
                  <a:lnTo>
                    <a:pt x="9854" y="102"/>
                  </a:lnTo>
                  <a:lnTo>
                    <a:pt x="10079" y="34"/>
                  </a:lnTo>
                  <a:lnTo>
                    <a:pt x="10291" y="0"/>
                  </a:lnTo>
                  <a:lnTo>
                    <a:pt x="10503" y="34"/>
                  </a:lnTo>
                  <a:lnTo>
                    <a:pt x="10702" y="34"/>
                  </a:lnTo>
                  <a:lnTo>
                    <a:pt x="10914" y="102"/>
                  </a:lnTo>
                  <a:lnTo>
                    <a:pt x="11126" y="203"/>
                  </a:lnTo>
                  <a:lnTo>
                    <a:pt x="11338" y="305"/>
                  </a:lnTo>
                  <a:lnTo>
                    <a:pt x="11563" y="541"/>
                  </a:lnTo>
                  <a:lnTo>
                    <a:pt x="11788" y="745"/>
                  </a:lnTo>
                  <a:lnTo>
                    <a:pt x="12000" y="981"/>
                  </a:lnTo>
                  <a:lnTo>
                    <a:pt x="12225" y="1252"/>
                  </a:lnTo>
                  <a:lnTo>
                    <a:pt x="12450" y="1591"/>
                  </a:lnTo>
                  <a:lnTo>
                    <a:pt x="12689" y="1895"/>
                  </a:lnTo>
                  <a:lnTo>
                    <a:pt x="12914" y="2267"/>
                  </a:lnTo>
                  <a:lnTo>
                    <a:pt x="13152" y="2707"/>
                  </a:lnTo>
                  <a:lnTo>
                    <a:pt x="13377" y="3080"/>
                  </a:lnTo>
                  <a:lnTo>
                    <a:pt x="13616" y="3519"/>
                  </a:lnTo>
                  <a:lnTo>
                    <a:pt x="13841" y="3959"/>
                  </a:lnTo>
                  <a:lnTo>
                    <a:pt x="14066" y="4433"/>
                  </a:lnTo>
                  <a:lnTo>
                    <a:pt x="14291" y="4941"/>
                  </a:lnTo>
                  <a:lnTo>
                    <a:pt x="14530" y="5448"/>
                  </a:lnTo>
                  <a:lnTo>
                    <a:pt x="14755" y="5990"/>
                  </a:lnTo>
                  <a:lnTo>
                    <a:pt x="14993" y="6497"/>
                  </a:lnTo>
                  <a:lnTo>
                    <a:pt x="15219" y="7039"/>
                  </a:lnTo>
                  <a:lnTo>
                    <a:pt x="15444" y="7614"/>
                  </a:lnTo>
                  <a:lnTo>
                    <a:pt x="15682" y="8190"/>
                  </a:lnTo>
                  <a:lnTo>
                    <a:pt x="15894" y="8765"/>
                  </a:lnTo>
                  <a:lnTo>
                    <a:pt x="16106" y="9340"/>
                  </a:lnTo>
                  <a:lnTo>
                    <a:pt x="16318" y="9915"/>
                  </a:lnTo>
                  <a:lnTo>
                    <a:pt x="16530" y="10457"/>
                  </a:lnTo>
                  <a:lnTo>
                    <a:pt x="16742" y="11032"/>
                  </a:lnTo>
                  <a:lnTo>
                    <a:pt x="16954" y="11641"/>
                  </a:lnTo>
                  <a:lnTo>
                    <a:pt x="17152" y="12183"/>
                  </a:lnTo>
                  <a:lnTo>
                    <a:pt x="17351" y="12724"/>
                  </a:lnTo>
                  <a:lnTo>
                    <a:pt x="17550" y="13299"/>
                  </a:lnTo>
                  <a:lnTo>
                    <a:pt x="17735" y="13841"/>
                  </a:lnTo>
                  <a:lnTo>
                    <a:pt x="17934" y="14382"/>
                  </a:lnTo>
                  <a:lnTo>
                    <a:pt x="18119" y="14924"/>
                  </a:lnTo>
                  <a:lnTo>
                    <a:pt x="18291" y="15431"/>
                  </a:lnTo>
                  <a:lnTo>
                    <a:pt x="18464" y="15905"/>
                  </a:lnTo>
                  <a:lnTo>
                    <a:pt x="18636" y="16413"/>
                  </a:lnTo>
                  <a:lnTo>
                    <a:pt x="18795" y="16853"/>
                  </a:lnTo>
                  <a:lnTo>
                    <a:pt x="18954" y="17327"/>
                  </a:lnTo>
                  <a:lnTo>
                    <a:pt x="19099" y="17733"/>
                  </a:lnTo>
                  <a:lnTo>
                    <a:pt x="19258" y="18139"/>
                  </a:lnTo>
                  <a:lnTo>
                    <a:pt x="19391" y="18511"/>
                  </a:lnTo>
                  <a:lnTo>
                    <a:pt x="19523" y="18883"/>
                  </a:lnTo>
                  <a:lnTo>
                    <a:pt x="19642" y="19188"/>
                  </a:lnTo>
                  <a:lnTo>
                    <a:pt x="19775" y="19459"/>
                  </a:lnTo>
                  <a:lnTo>
                    <a:pt x="19881" y="19763"/>
                  </a:lnTo>
                  <a:lnTo>
                    <a:pt x="19987" y="19966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7" name="Freeform 68">
              <a:extLst>
                <a:ext uri="{FF2B5EF4-FFF2-40B4-BE49-F238E27FC236}">
                  <a16:creationId xmlns:a16="http://schemas.microsoft.com/office/drawing/2014/main" id="{03BE399F-E5D7-43D1-B122-1EB4B8865B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40" y="1092"/>
              <a:ext cx="757" cy="15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99" y="630"/>
                  </a:lnTo>
                  <a:lnTo>
                    <a:pt x="399" y="1261"/>
                  </a:lnTo>
                  <a:lnTo>
                    <a:pt x="598" y="1856"/>
                  </a:lnTo>
                  <a:lnTo>
                    <a:pt x="798" y="2487"/>
                  </a:lnTo>
                  <a:lnTo>
                    <a:pt x="984" y="3152"/>
                  </a:lnTo>
                  <a:lnTo>
                    <a:pt x="1184" y="3748"/>
                  </a:lnTo>
                  <a:lnTo>
                    <a:pt x="1383" y="4343"/>
                  </a:lnTo>
                  <a:lnTo>
                    <a:pt x="1583" y="4939"/>
                  </a:lnTo>
                  <a:lnTo>
                    <a:pt x="1782" y="5569"/>
                  </a:lnTo>
                  <a:lnTo>
                    <a:pt x="1981" y="6165"/>
                  </a:lnTo>
                  <a:lnTo>
                    <a:pt x="2181" y="6725"/>
                  </a:lnTo>
                  <a:lnTo>
                    <a:pt x="2380" y="7285"/>
                  </a:lnTo>
                  <a:lnTo>
                    <a:pt x="2567" y="7881"/>
                  </a:lnTo>
                  <a:lnTo>
                    <a:pt x="2766" y="8476"/>
                  </a:lnTo>
                  <a:lnTo>
                    <a:pt x="2966" y="9037"/>
                  </a:lnTo>
                  <a:lnTo>
                    <a:pt x="3165" y="9597"/>
                  </a:lnTo>
                  <a:lnTo>
                    <a:pt x="3364" y="10123"/>
                  </a:lnTo>
                  <a:lnTo>
                    <a:pt x="3564" y="10648"/>
                  </a:lnTo>
                  <a:lnTo>
                    <a:pt x="3763" y="11208"/>
                  </a:lnTo>
                  <a:lnTo>
                    <a:pt x="3963" y="11734"/>
                  </a:lnTo>
                  <a:lnTo>
                    <a:pt x="4162" y="12224"/>
                  </a:lnTo>
                  <a:lnTo>
                    <a:pt x="4361" y="12715"/>
                  </a:lnTo>
                  <a:lnTo>
                    <a:pt x="4573" y="13170"/>
                  </a:lnTo>
                  <a:lnTo>
                    <a:pt x="4785" y="13660"/>
                  </a:lnTo>
                  <a:lnTo>
                    <a:pt x="4972" y="14116"/>
                  </a:lnTo>
                  <a:lnTo>
                    <a:pt x="5171" y="14571"/>
                  </a:lnTo>
                  <a:lnTo>
                    <a:pt x="5371" y="15026"/>
                  </a:lnTo>
                  <a:lnTo>
                    <a:pt x="5570" y="15412"/>
                  </a:lnTo>
                  <a:lnTo>
                    <a:pt x="5782" y="15832"/>
                  </a:lnTo>
                  <a:lnTo>
                    <a:pt x="5981" y="16182"/>
                  </a:lnTo>
                  <a:lnTo>
                    <a:pt x="6181" y="16602"/>
                  </a:lnTo>
                  <a:lnTo>
                    <a:pt x="6380" y="16953"/>
                  </a:lnTo>
                  <a:lnTo>
                    <a:pt x="6579" y="17268"/>
                  </a:lnTo>
                  <a:lnTo>
                    <a:pt x="6791" y="17618"/>
                  </a:lnTo>
                  <a:lnTo>
                    <a:pt x="6991" y="17933"/>
                  </a:lnTo>
                  <a:lnTo>
                    <a:pt x="7202" y="18179"/>
                  </a:lnTo>
                  <a:lnTo>
                    <a:pt x="7402" y="18459"/>
                  </a:lnTo>
                  <a:lnTo>
                    <a:pt x="7614" y="18739"/>
                  </a:lnTo>
                  <a:lnTo>
                    <a:pt x="7813" y="18949"/>
                  </a:lnTo>
                  <a:lnTo>
                    <a:pt x="8025" y="19159"/>
                  </a:lnTo>
                  <a:lnTo>
                    <a:pt x="8237" y="19335"/>
                  </a:lnTo>
                  <a:lnTo>
                    <a:pt x="8436" y="19475"/>
                  </a:lnTo>
                  <a:lnTo>
                    <a:pt x="8648" y="19650"/>
                  </a:lnTo>
                  <a:lnTo>
                    <a:pt x="8860" y="19755"/>
                  </a:lnTo>
                  <a:lnTo>
                    <a:pt x="9059" y="19860"/>
                  </a:lnTo>
                  <a:lnTo>
                    <a:pt x="9271" y="19895"/>
                  </a:lnTo>
                  <a:lnTo>
                    <a:pt x="9483" y="19965"/>
                  </a:lnTo>
                  <a:lnTo>
                    <a:pt x="9695" y="19965"/>
                  </a:lnTo>
                  <a:lnTo>
                    <a:pt x="9907" y="19965"/>
                  </a:lnTo>
                  <a:lnTo>
                    <a:pt x="10118" y="19930"/>
                  </a:lnTo>
                  <a:lnTo>
                    <a:pt x="10330" y="19825"/>
                  </a:lnTo>
                  <a:lnTo>
                    <a:pt x="10555" y="19720"/>
                  </a:lnTo>
                  <a:lnTo>
                    <a:pt x="10791" y="19545"/>
                  </a:lnTo>
                  <a:lnTo>
                    <a:pt x="11016" y="19335"/>
                  </a:lnTo>
                  <a:lnTo>
                    <a:pt x="11240" y="19124"/>
                  </a:lnTo>
                  <a:lnTo>
                    <a:pt x="11477" y="18844"/>
                  </a:lnTo>
                  <a:lnTo>
                    <a:pt x="11713" y="18564"/>
                  </a:lnTo>
                  <a:lnTo>
                    <a:pt x="11963" y="18249"/>
                  </a:lnTo>
                  <a:lnTo>
                    <a:pt x="12212" y="17898"/>
                  </a:lnTo>
                  <a:lnTo>
                    <a:pt x="12461" y="17513"/>
                  </a:lnTo>
                  <a:lnTo>
                    <a:pt x="12710" y="17128"/>
                  </a:lnTo>
                  <a:lnTo>
                    <a:pt x="12960" y="16743"/>
                  </a:lnTo>
                  <a:lnTo>
                    <a:pt x="13196" y="16252"/>
                  </a:lnTo>
                  <a:lnTo>
                    <a:pt x="13445" y="15797"/>
                  </a:lnTo>
                  <a:lnTo>
                    <a:pt x="13707" y="15342"/>
                  </a:lnTo>
                  <a:lnTo>
                    <a:pt x="13956" y="14851"/>
                  </a:lnTo>
                  <a:lnTo>
                    <a:pt x="14206" y="14361"/>
                  </a:lnTo>
                  <a:lnTo>
                    <a:pt x="14442" y="13800"/>
                  </a:lnTo>
                  <a:lnTo>
                    <a:pt x="14692" y="13310"/>
                  </a:lnTo>
                  <a:lnTo>
                    <a:pt x="14953" y="12750"/>
                  </a:lnTo>
                  <a:lnTo>
                    <a:pt x="15202" y="12224"/>
                  </a:lnTo>
                  <a:lnTo>
                    <a:pt x="15452" y="11629"/>
                  </a:lnTo>
                  <a:lnTo>
                    <a:pt x="15688" y="11103"/>
                  </a:lnTo>
                  <a:lnTo>
                    <a:pt x="15925" y="10578"/>
                  </a:lnTo>
                  <a:lnTo>
                    <a:pt x="16150" y="10053"/>
                  </a:lnTo>
                  <a:lnTo>
                    <a:pt x="16386" y="9457"/>
                  </a:lnTo>
                  <a:lnTo>
                    <a:pt x="16611" y="8897"/>
                  </a:lnTo>
                  <a:lnTo>
                    <a:pt x="16847" y="8371"/>
                  </a:lnTo>
                  <a:lnTo>
                    <a:pt x="17072" y="7811"/>
                  </a:lnTo>
                  <a:lnTo>
                    <a:pt x="17283" y="7285"/>
                  </a:lnTo>
                  <a:lnTo>
                    <a:pt x="17495" y="6760"/>
                  </a:lnTo>
                  <a:lnTo>
                    <a:pt x="17720" y="6235"/>
                  </a:lnTo>
                  <a:lnTo>
                    <a:pt x="17919" y="5744"/>
                  </a:lnTo>
                  <a:lnTo>
                    <a:pt x="18118" y="5219"/>
                  </a:lnTo>
                  <a:lnTo>
                    <a:pt x="18305" y="4729"/>
                  </a:lnTo>
                  <a:lnTo>
                    <a:pt x="18492" y="4273"/>
                  </a:lnTo>
                  <a:lnTo>
                    <a:pt x="18679" y="3853"/>
                  </a:lnTo>
                  <a:lnTo>
                    <a:pt x="18854" y="3398"/>
                  </a:lnTo>
                  <a:lnTo>
                    <a:pt x="19016" y="2977"/>
                  </a:lnTo>
                  <a:lnTo>
                    <a:pt x="19178" y="2627"/>
                  </a:lnTo>
                  <a:lnTo>
                    <a:pt x="19340" y="2277"/>
                  </a:lnTo>
                  <a:lnTo>
                    <a:pt x="19489" y="1891"/>
                  </a:lnTo>
                  <a:lnTo>
                    <a:pt x="19614" y="1646"/>
                  </a:lnTo>
                  <a:lnTo>
                    <a:pt x="19751" y="1331"/>
                  </a:lnTo>
                  <a:lnTo>
                    <a:pt x="19875" y="1051"/>
                  </a:lnTo>
                  <a:lnTo>
                    <a:pt x="19988" y="841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8" name="Freeform 69">
              <a:extLst>
                <a:ext uri="{FF2B5EF4-FFF2-40B4-BE49-F238E27FC236}">
                  <a16:creationId xmlns:a16="http://schemas.microsoft.com/office/drawing/2014/main" id="{27F3B7CF-D8DF-4477-B982-1A716982702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07" y="754"/>
              <a:ext cx="748" cy="34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101"/>
                  </a:moveTo>
                  <a:lnTo>
                    <a:pt x="225" y="18502"/>
                  </a:lnTo>
                  <a:lnTo>
                    <a:pt x="437" y="17889"/>
                  </a:lnTo>
                  <a:lnTo>
                    <a:pt x="662" y="17290"/>
                  </a:lnTo>
                  <a:lnTo>
                    <a:pt x="887" y="16662"/>
                  </a:lnTo>
                  <a:lnTo>
                    <a:pt x="1099" y="16077"/>
                  </a:lnTo>
                  <a:lnTo>
                    <a:pt x="1325" y="15492"/>
                  </a:lnTo>
                  <a:lnTo>
                    <a:pt x="1550" y="14893"/>
                  </a:lnTo>
                  <a:lnTo>
                    <a:pt x="1762" y="14308"/>
                  </a:lnTo>
                  <a:lnTo>
                    <a:pt x="1987" y="13738"/>
                  </a:lnTo>
                  <a:lnTo>
                    <a:pt x="2225" y="13153"/>
                  </a:lnTo>
                  <a:lnTo>
                    <a:pt x="2450" y="12582"/>
                  </a:lnTo>
                  <a:lnTo>
                    <a:pt x="2675" y="12026"/>
                  </a:lnTo>
                  <a:lnTo>
                    <a:pt x="2887" y="11455"/>
                  </a:lnTo>
                  <a:lnTo>
                    <a:pt x="3113" y="10884"/>
                  </a:lnTo>
                  <a:lnTo>
                    <a:pt x="3338" y="10342"/>
                  </a:lnTo>
                  <a:lnTo>
                    <a:pt x="3550" y="9815"/>
                  </a:lnTo>
                  <a:lnTo>
                    <a:pt x="3775" y="9287"/>
                  </a:lnTo>
                  <a:lnTo>
                    <a:pt x="4000" y="8759"/>
                  </a:lnTo>
                  <a:lnTo>
                    <a:pt x="4225" y="8231"/>
                  </a:lnTo>
                  <a:lnTo>
                    <a:pt x="4437" y="7732"/>
                  </a:lnTo>
                  <a:lnTo>
                    <a:pt x="4662" y="7247"/>
                  </a:lnTo>
                  <a:lnTo>
                    <a:pt x="4887" y="6805"/>
                  </a:lnTo>
                  <a:lnTo>
                    <a:pt x="5113" y="6334"/>
                  </a:lnTo>
                  <a:lnTo>
                    <a:pt x="5338" y="5892"/>
                  </a:lnTo>
                  <a:lnTo>
                    <a:pt x="5550" y="5421"/>
                  </a:lnTo>
                  <a:lnTo>
                    <a:pt x="5762" y="4993"/>
                  </a:lnTo>
                  <a:lnTo>
                    <a:pt x="5974" y="4579"/>
                  </a:lnTo>
                  <a:lnTo>
                    <a:pt x="6199" y="4165"/>
                  </a:lnTo>
                  <a:lnTo>
                    <a:pt x="6424" y="3780"/>
                  </a:lnTo>
                  <a:lnTo>
                    <a:pt x="6636" y="3409"/>
                  </a:lnTo>
                  <a:lnTo>
                    <a:pt x="6861" y="3067"/>
                  </a:lnTo>
                  <a:lnTo>
                    <a:pt x="7086" y="2725"/>
                  </a:lnTo>
                  <a:lnTo>
                    <a:pt x="7285" y="2411"/>
                  </a:lnTo>
                  <a:lnTo>
                    <a:pt x="7510" y="2097"/>
                  </a:lnTo>
                  <a:lnTo>
                    <a:pt x="7735" y="1826"/>
                  </a:lnTo>
                  <a:lnTo>
                    <a:pt x="7960" y="1555"/>
                  </a:lnTo>
                  <a:lnTo>
                    <a:pt x="8159" y="1298"/>
                  </a:lnTo>
                  <a:lnTo>
                    <a:pt x="8371" y="1056"/>
                  </a:lnTo>
                  <a:lnTo>
                    <a:pt x="8583" y="842"/>
                  </a:lnTo>
                  <a:lnTo>
                    <a:pt x="8808" y="670"/>
                  </a:lnTo>
                  <a:lnTo>
                    <a:pt x="9020" y="499"/>
                  </a:lnTo>
                  <a:lnTo>
                    <a:pt x="9232" y="385"/>
                  </a:lnTo>
                  <a:lnTo>
                    <a:pt x="9444" y="243"/>
                  </a:lnTo>
                  <a:lnTo>
                    <a:pt x="9642" y="128"/>
                  </a:lnTo>
                  <a:lnTo>
                    <a:pt x="9854" y="86"/>
                  </a:lnTo>
                  <a:lnTo>
                    <a:pt x="10079" y="14"/>
                  </a:lnTo>
                  <a:lnTo>
                    <a:pt x="10291" y="0"/>
                  </a:lnTo>
                  <a:lnTo>
                    <a:pt x="10503" y="14"/>
                  </a:lnTo>
                  <a:lnTo>
                    <a:pt x="10702" y="14"/>
                  </a:lnTo>
                  <a:lnTo>
                    <a:pt x="10914" y="86"/>
                  </a:lnTo>
                  <a:lnTo>
                    <a:pt x="11126" y="214"/>
                  </a:lnTo>
                  <a:lnTo>
                    <a:pt x="11338" y="328"/>
                  </a:lnTo>
                  <a:lnTo>
                    <a:pt x="11563" y="514"/>
                  </a:lnTo>
                  <a:lnTo>
                    <a:pt x="11788" y="756"/>
                  </a:lnTo>
                  <a:lnTo>
                    <a:pt x="12000" y="984"/>
                  </a:lnTo>
                  <a:lnTo>
                    <a:pt x="12225" y="1255"/>
                  </a:lnTo>
                  <a:lnTo>
                    <a:pt x="12450" y="1555"/>
                  </a:lnTo>
                  <a:lnTo>
                    <a:pt x="12689" y="1912"/>
                  </a:lnTo>
                  <a:lnTo>
                    <a:pt x="12914" y="2268"/>
                  </a:lnTo>
                  <a:lnTo>
                    <a:pt x="13152" y="2696"/>
                  </a:lnTo>
                  <a:lnTo>
                    <a:pt x="13377" y="3096"/>
                  </a:lnTo>
                  <a:lnTo>
                    <a:pt x="13616" y="3524"/>
                  </a:lnTo>
                  <a:lnTo>
                    <a:pt x="13841" y="3980"/>
                  </a:lnTo>
                  <a:lnTo>
                    <a:pt x="14066" y="4451"/>
                  </a:lnTo>
                  <a:lnTo>
                    <a:pt x="14291" y="4936"/>
                  </a:lnTo>
                  <a:lnTo>
                    <a:pt x="14530" y="5464"/>
                  </a:lnTo>
                  <a:lnTo>
                    <a:pt x="14755" y="6006"/>
                  </a:lnTo>
                  <a:lnTo>
                    <a:pt x="14993" y="6519"/>
                  </a:lnTo>
                  <a:lnTo>
                    <a:pt x="15219" y="7061"/>
                  </a:lnTo>
                  <a:lnTo>
                    <a:pt x="15444" y="7632"/>
                  </a:lnTo>
                  <a:lnTo>
                    <a:pt x="15682" y="8188"/>
                  </a:lnTo>
                  <a:lnTo>
                    <a:pt x="15894" y="8773"/>
                  </a:lnTo>
                  <a:lnTo>
                    <a:pt x="16106" y="9358"/>
                  </a:lnTo>
                  <a:lnTo>
                    <a:pt x="16318" y="9914"/>
                  </a:lnTo>
                  <a:lnTo>
                    <a:pt x="16530" y="10471"/>
                  </a:lnTo>
                  <a:lnTo>
                    <a:pt x="16742" y="11041"/>
                  </a:lnTo>
                  <a:lnTo>
                    <a:pt x="16954" y="11626"/>
                  </a:lnTo>
                  <a:lnTo>
                    <a:pt x="17152" y="12183"/>
                  </a:lnTo>
                  <a:lnTo>
                    <a:pt x="17351" y="12753"/>
                  </a:lnTo>
                  <a:lnTo>
                    <a:pt x="17550" y="13295"/>
                  </a:lnTo>
                  <a:lnTo>
                    <a:pt x="17735" y="13852"/>
                  </a:lnTo>
                  <a:lnTo>
                    <a:pt x="17934" y="14394"/>
                  </a:lnTo>
                  <a:lnTo>
                    <a:pt x="18119" y="14936"/>
                  </a:lnTo>
                  <a:lnTo>
                    <a:pt x="18291" y="15435"/>
                  </a:lnTo>
                  <a:lnTo>
                    <a:pt x="18464" y="15949"/>
                  </a:lnTo>
                  <a:lnTo>
                    <a:pt x="18636" y="16419"/>
                  </a:lnTo>
                  <a:lnTo>
                    <a:pt x="18795" y="16862"/>
                  </a:lnTo>
                  <a:lnTo>
                    <a:pt x="18954" y="17332"/>
                  </a:lnTo>
                  <a:lnTo>
                    <a:pt x="19099" y="17746"/>
                  </a:lnTo>
                  <a:lnTo>
                    <a:pt x="19258" y="18146"/>
                  </a:lnTo>
                  <a:lnTo>
                    <a:pt x="19391" y="18545"/>
                  </a:lnTo>
                  <a:lnTo>
                    <a:pt x="19523" y="18887"/>
                  </a:lnTo>
                  <a:lnTo>
                    <a:pt x="19642" y="19187"/>
                  </a:lnTo>
                  <a:lnTo>
                    <a:pt x="19775" y="19515"/>
                  </a:lnTo>
                  <a:lnTo>
                    <a:pt x="19881" y="19772"/>
                  </a:lnTo>
                  <a:lnTo>
                    <a:pt x="19987" y="19986"/>
                  </a:lnTo>
                </a:path>
              </a:pathLst>
            </a:custGeom>
            <a:noFill/>
            <a:ln w="38100" cmpd="sng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9" name="Freeform 70">
              <a:extLst>
                <a:ext uri="{FF2B5EF4-FFF2-40B4-BE49-F238E27FC236}">
                  <a16:creationId xmlns:a16="http://schemas.microsoft.com/office/drawing/2014/main" id="{C8A8DA43-C78C-42A0-855D-00423DC7E0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47" y="1085"/>
              <a:ext cx="750" cy="30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99" y="620"/>
                  </a:lnTo>
                  <a:lnTo>
                    <a:pt x="399" y="1255"/>
                  </a:lnTo>
                  <a:lnTo>
                    <a:pt x="598" y="1875"/>
                  </a:lnTo>
                  <a:lnTo>
                    <a:pt x="798" y="2524"/>
                  </a:lnTo>
                  <a:lnTo>
                    <a:pt x="984" y="3144"/>
                  </a:lnTo>
                  <a:lnTo>
                    <a:pt x="1184" y="3734"/>
                  </a:lnTo>
                  <a:lnTo>
                    <a:pt x="1383" y="4354"/>
                  </a:lnTo>
                  <a:lnTo>
                    <a:pt x="1583" y="4959"/>
                  </a:lnTo>
                  <a:lnTo>
                    <a:pt x="1782" y="5565"/>
                  </a:lnTo>
                  <a:lnTo>
                    <a:pt x="1981" y="6155"/>
                  </a:lnTo>
                  <a:lnTo>
                    <a:pt x="2181" y="6745"/>
                  </a:lnTo>
                  <a:lnTo>
                    <a:pt x="2380" y="7292"/>
                  </a:lnTo>
                  <a:lnTo>
                    <a:pt x="2567" y="7897"/>
                  </a:lnTo>
                  <a:lnTo>
                    <a:pt x="2766" y="8472"/>
                  </a:lnTo>
                  <a:lnTo>
                    <a:pt x="2966" y="9033"/>
                  </a:lnTo>
                  <a:lnTo>
                    <a:pt x="3165" y="9594"/>
                  </a:lnTo>
                  <a:lnTo>
                    <a:pt x="3364" y="10140"/>
                  </a:lnTo>
                  <a:lnTo>
                    <a:pt x="3564" y="10672"/>
                  </a:lnTo>
                  <a:lnTo>
                    <a:pt x="3763" y="11203"/>
                  </a:lnTo>
                  <a:lnTo>
                    <a:pt x="3963" y="11720"/>
                  </a:lnTo>
                  <a:lnTo>
                    <a:pt x="4162" y="12236"/>
                  </a:lnTo>
                  <a:lnTo>
                    <a:pt x="4361" y="12708"/>
                  </a:lnTo>
                  <a:lnTo>
                    <a:pt x="4573" y="13196"/>
                  </a:lnTo>
                  <a:lnTo>
                    <a:pt x="4785" y="13653"/>
                  </a:lnTo>
                  <a:lnTo>
                    <a:pt x="4972" y="14140"/>
                  </a:lnTo>
                  <a:lnTo>
                    <a:pt x="5171" y="14583"/>
                  </a:lnTo>
                  <a:lnTo>
                    <a:pt x="5371" y="15011"/>
                  </a:lnTo>
                  <a:lnTo>
                    <a:pt x="5570" y="15439"/>
                  </a:lnTo>
                  <a:lnTo>
                    <a:pt x="5782" y="15838"/>
                  </a:lnTo>
                  <a:lnTo>
                    <a:pt x="5981" y="16207"/>
                  </a:lnTo>
                  <a:lnTo>
                    <a:pt x="6181" y="16605"/>
                  </a:lnTo>
                  <a:lnTo>
                    <a:pt x="6380" y="16959"/>
                  </a:lnTo>
                  <a:lnTo>
                    <a:pt x="6579" y="17299"/>
                  </a:lnTo>
                  <a:lnTo>
                    <a:pt x="6791" y="17609"/>
                  </a:lnTo>
                  <a:lnTo>
                    <a:pt x="6991" y="17919"/>
                  </a:lnTo>
                  <a:lnTo>
                    <a:pt x="7202" y="18185"/>
                  </a:lnTo>
                  <a:lnTo>
                    <a:pt x="7402" y="18480"/>
                  </a:lnTo>
                  <a:lnTo>
                    <a:pt x="7614" y="18731"/>
                  </a:lnTo>
                  <a:lnTo>
                    <a:pt x="7813" y="18952"/>
                  </a:lnTo>
                  <a:lnTo>
                    <a:pt x="8025" y="19159"/>
                  </a:lnTo>
                  <a:lnTo>
                    <a:pt x="8237" y="19336"/>
                  </a:lnTo>
                  <a:lnTo>
                    <a:pt x="8436" y="19483"/>
                  </a:lnTo>
                  <a:lnTo>
                    <a:pt x="8648" y="19646"/>
                  </a:lnTo>
                  <a:lnTo>
                    <a:pt x="8860" y="19764"/>
                  </a:lnTo>
                  <a:lnTo>
                    <a:pt x="9059" y="19867"/>
                  </a:lnTo>
                  <a:lnTo>
                    <a:pt x="9271" y="19911"/>
                  </a:lnTo>
                  <a:lnTo>
                    <a:pt x="9483" y="19956"/>
                  </a:lnTo>
                  <a:lnTo>
                    <a:pt x="9695" y="19956"/>
                  </a:lnTo>
                  <a:lnTo>
                    <a:pt x="9907" y="19985"/>
                  </a:lnTo>
                  <a:lnTo>
                    <a:pt x="10118" y="19941"/>
                  </a:lnTo>
                  <a:lnTo>
                    <a:pt x="10330" y="19823"/>
                  </a:lnTo>
                  <a:lnTo>
                    <a:pt x="10555" y="19720"/>
                  </a:lnTo>
                  <a:lnTo>
                    <a:pt x="10791" y="19557"/>
                  </a:lnTo>
                  <a:lnTo>
                    <a:pt x="11016" y="19336"/>
                  </a:lnTo>
                  <a:lnTo>
                    <a:pt x="11240" y="19129"/>
                  </a:lnTo>
                  <a:lnTo>
                    <a:pt x="11477" y="18849"/>
                  </a:lnTo>
                  <a:lnTo>
                    <a:pt x="11713" y="18554"/>
                  </a:lnTo>
                  <a:lnTo>
                    <a:pt x="11963" y="18244"/>
                  </a:lnTo>
                  <a:lnTo>
                    <a:pt x="12212" y="17904"/>
                  </a:lnTo>
                  <a:lnTo>
                    <a:pt x="12461" y="17520"/>
                  </a:lnTo>
                  <a:lnTo>
                    <a:pt x="12710" y="17137"/>
                  </a:lnTo>
                  <a:lnTo>
                    <a:pt x="12960" y="16738"/>
                  </a:lnTo>
                  <a:lnTo>
                    <a:pt x="13196" y="16280"/>
                  </a:lnTo>
                  <a:lnTo>
                    <a:pt x="13445" y="15823"/>
                  </a:lnTo>
                  <a:lnTo>
                    <a:pt x="13707" y="15351"/>
                  </a:lnTo>
                  <a:lnTo>
                    <a:pt x="13956" y="14834"/>
                  </a:lnTo>
                  <a:lnTo>
                    <a:pt x="14206" y="14362"/>
                  </a:lnTo>
                  <a:lnTo>
                    <a:pt x="14442" y="13830"/>
                  </a:lnTo>
                  <a:lnTo>
                    <a:pt x="14692" y="13314"/>
                  </a:lnTo>
                  <a:lnTo>
                    <a:pt x="14953" y="12768"/>
                  </a:lnTo>
                  <a:lnTo>
                    <a:pt x="15202" y="12236"/>
                  </a:lnTo>
                  <a:lnTo>
                    <a:pt x="15452" y="11661"/>
                  </a:lnTo>
                  <a:lnTo>
                    <a:pt x="15688" y="11114"/>
                  </a:lnTo>
                  <a:lnTo>
                    <a:pt x="15925" y="10583"/>
                  </a:lnTo>
                  <a:lnTo>
                    <a:pt x="16150" y="10037"/>
                  </a:lnTo>
                  <a:lnTo>
                    <a:pt x="16386" y="9461"/>
                  </a:lnTo>
                  <a:lnTo>
                    <a:pt x="16611" y="8900"/>
                  </a:lnTo>
                  <a:lnTo>
                    <a:pt x="16847" y="8369"/>
                  </a:lnTo>
                  <a:lnTo>
                    <a:pt x="17072" y="7823"/>
                  </a:lnTo>
                  <a:lnTo>
                    <a:pt x="17283" y="7292"/>
                  </a:lnTo>
                  <a:lnTo>
                    <a:pt x="17495" y="6760"/>
                  </a:lnTo>
                  <a:lnTo>
                    <a:pt x="17720" y="6244"/>
                  </a:lnTo>
                  <a:lnTo>
                    <a:pt x="17919" y="5727"/>
                  </a:lnTo>
                  <a:lnTo>
                    <a:pt x="18118" y="5210"/>
                  </a:lnTo>
                  <a:lnTo>
                    <a:pt x="18305" y="4738"/>
                  </a:lnTo>
                  <a:lnTo>
                    <a:pt x="18492" y="4295"/>
                  </a:lnTo>
                  <a:lnTo>
                    <a:pt x="18679" y="3852"/>
                  </a:lnTo>
                  <a:lnTo>
                    <a:pt x="18854" y="3395"/>
                  </a:lnTo>
                  <a:lnTo>
                    <a:pt x="19016" y="2982"/>
                  </a:lnTo>
                  <a:lnTo>
                    <a:pt x="19178" y="2613"/>
                  </a:lnTo>
                  <a:lnTo>
                    <a:pt x="19340" y="2244"/>
                  </a:lnTo>
                  <a:lnTo>
                    <a:pt x="19489" y="1904"/>
                  </a:lnTo>
                  <a:lnTo>
                    <a:pt x="19614" y="1609"/>
                  </a:lnTo>
                  <a:lnTo>
                    <a:pt x="19751" y="1314"/>
                  </a:lnTo>
                  <a:lnTo>
                    <a:pt x="19875" y="1048"/>
                  </a:lnTo>
                  <a:lnTo>
                    <a:pt x="19988" y="841"/>
                  </a:lnTo>
                </a:path>
              </a:pathLst>
            </a:custGeom>
            <a:noFill/>
            <a:ln w="38100" cmpd="sng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0" name="Line 71">
              <a:extLst>
                <a:ext uri="{FF2B5EF4-FFF2-40B4-BE49-F238E27FC236}">
                  <a16:creationId xmlns:a16="http://schemas.microsoft.com/office/drawing/2014/main" id="{DC954F17-C8C2-4B5B-A40D-F3DAE443204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00" y="1089"/>
              <a:ext cx="16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1" name="Line 72">
              <a:extLst>
                <a:ext uri="{FF2B5EF4-FFF2-40B4-BE49-F238E27FC236}">
                  <a16:creationId xmlns:a16="http://schemas.microsoft.com/office/drawing/2014/main" id="{9F3DFCE5-0FA4-4F4F-AC9A-F4F7D6A1E31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87" y="346"/>
              <a:ext cx="1" cy="13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2" name="Rectangle 78">
              <a:extLst>
                <a:ext uri="{FF2B5EF4-FFF2-40B4-BE49-F238E27FC236}">
                  <a16:creationId xmlns:a16="http://schemas.microsoft.com/office/drawing/2014/main" id="{BEFCAF60-645B-4613-8A64-60514338C8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18" y="501"/>
              <a:ext cx="248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rgbClr val="008000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600" baseline="-25000">
                  <a:solidFill>
                    <a:srgbClr val="008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600">
                <a:solidFill>
                  <a:srgbClr val="008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903" name="Rectangle 79">
              <a:extLst>
                <a:ext uri="{FF2B5EF4-FFF2-40B4-BE49-F238E27FC236}">
                  <a16:creationId xmlns:a16="http://schemas.microsoft.com/office/drawing/2014/main" id="{3CE7E6B6-575E-4ACC-93B7-8F4D5A1F70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18" y="664"/>
              <a:ext cx="21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chemeClr val="accent2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600" baseline="-25000">
                  <a:solidFill>
                    <a:schemeClr val="accent2"/>
                  </a:solidFill>
                  <a:ea typeface="宋体" panose="02010600030101010101" pitchFamily="2" charset="-122"/>
                </a:rPr>
                <a:t>2</a:t>
              </a:r>
              <a:endParaRPr lang="en-US" altLang="zh-CN" sz="2600">
                <a:solidFill>
                  <a:schemeClr val="accent2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01468" name="Rectangle 92">
            <a:extLst>
              <a:ext uri="{FF2B5EF4-FFF2-40B4-BE49-F238E27FC236}">
                <a16:creationId xmlns:a16="http://schemas.microsoft.com/office/drawing/2014/main" id="{5148EBFF-8DBE-46F9-8F8C-F114359E7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828675"/>
            <a:ext cx="198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80"/>
                </a:solidFill>
              </a:rPr>
              <a:t>(1) </a:t>
            </a:r>
            <a:r>
              <a:rPr lang="zh-CN" altLang="en-US">
                <a:solidFill>
                  <a:srgbClr val="000080"/>
                </a:solidFill>
              </a:rPr>
              <a:t>同相：      </a:t>
            </a:r>
          </a:p>
        </p:txBody>
      </p:sp>
      <p:sp>
        <p:nvSpPr>
          <p:cNvPr id="101469" name="Rectangle 93">
            <a:extLst>
              <a:ext uri="{FF2B5EF4-FFF2-40B4-BE49-F238E27FC236}">
                <a16:creationId xmlns:a16="http://schemas.microsoft.com/office/drawing/2014/main" id="{975EB62D-DC2F-456E-A5FA-E6F8489F3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420938"/>
            <a:ext cx="608806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两振动步调相同，振动加强，</a:t>
            </a:r>
            <a:r>
              <a:rPr lang="zh-CN" altLang="en-US" sz="2300"/>
              <a:t>同相</a:t>
            </a:r>
            <a:r>
              <a:rPr lang="zh-CN" altLang="en-US" sz="2300">
                <a:solidFill>
                  <a:srgbClr val="000080"/>
                </a:solidFill>
              </a:rPr>
              <a:t>。                 </a:t>
            </a:r>
          </a:p>
        </p:txBody>
      </p:sp>
      <p:grpSp>
        <p:nvGrpSpPr>
          <p:cNvPr id="101482" name="Group 106">
            <a:extLst>
              <a:ext uri="{FF2B5EF4-FFF2-40B4-BE49-F238E27FC236}">
                <a16:creationId xmlns:a16="http://schemas.microsoft.com/office/drawing/2014/main" id="{53362EAD-38BC-40A5-93E2-A68DD79B8116}"/>
              </a:ext>
            </a:extLst>
          </p:cNvPr>
          <p:cNvGrpSpPr>
            <a:grpSpLocks/>
          </p:cNvGrpSpPr>
          <p:nvPr/>
        </p:nvGrpSpPr>
        <p:grpSpPr bwMode="auto">
          <a:xfrm>
            <a:off x="6011863" y="333375"/>
            <a:ext cx="2386012" cy="2016125"/>
            <a:chOff x="3917" y="1616"/>
            <a:chExt cx="1503" cy="1270"/>
          </a:xfrm>
        </p:grpSpPr>
        <p:grpSp>
          <p:nvGrpSpPr>
            <p:cNvPr id="35888" name="Group 101">
              <a:extLst>
                <a:ext uri="{FF2B5EF4-FFF2-40B4-BE49-F238E27FC236}">
                  <a16:creationId xmlns:a16="http://schemas.microsoft.com/office/drawing/2014/main" id="{28796FFE-25EC-478A-B05F-E172D70618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7" y="1888"/>
              <a:ext cx="1503" cy="998"/>
              <a:chOff x="3917" y="1888"/>
              <a:chExt cx="1503" cy="998"/>
            </a:xfrm>
          </p:grpSpPr>
          <p:sp>
            <p:nvSpPr>
              <p:cNvPr id="35891" name="Freeform 96">
                <a:extLst>
                  <a:ext uri="{FF2B5EF4-FFF2-40B4-BE49-F238E27FC236}">
                    <a16:creationId xmlns:a16="http://schemas.microsoft.com/office/drawing/2014/main" id="{C819FA05-7318-4919-8E16-B291B622C4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49" y="2387"/>
                <a:ext cx="771" cy="49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199" y="620"/>
                    </a:lnTo>
                    <a:lnTo>
                      <a:pt x="399" y="1255"/>
                    </a:lnTo>
                    <a:lnTo>
                      <a:pt x="598" y="1875"/>
                    </a:lnTo>
                    <a:lnTo>
                      <a:pt x="798" y="2524"/>
                    </a:lnTo>
                    <a:lnTo>
                      <a:pt x="984" y="3144"/>
                    </a:lnTo>
                    <a:lnTo>
                      <a:pt x="1184" y="3734"/>
                    </a:lnTo>
                    <a:lnTo>
                      <a:pt x="1383" y="4354"/>
                    </a:lnTo>
                    <a:lnTo>
                      <a:pt x="1583" y="4959"/>
                    </a:lnTo>
                    <a:lnTo>
                      <a:pt x="1782" y="5565"/>
                    </a:lnTo>
                    <a:lnTo>
                      <a:pt x="1981" y="6155"/>
                    </a:lnTo>
                    <a:lnTo>
                      <a:pt x="2181" y="6745"/>
                    </a:lnTo>
                    <a:lnTo>
                      <a:pt x="2380" y="7292"/>
                    </a:lnTo>
                    <a:lnTo>
                      <a:pt x="2567" y="7897"/>
                    </a:lnTo>
                    <a:lnTo>
                      <a:pt x="2766" y="8472"/>
                    </a:lnTo>
                    <a:lnTo>
                      <a:pt x="2966" y="9033"/>
                    </a:lnTo>
                    <a:lnTo>
                      <a:pt x="3165" y="9594"/>
                    </a:lnTo>
                    <a:lnTo>
                      <a:pt x="3364" y="10140"/>
                    </a:lnTo>
                    <a:lnTo>
                      <a:pt x="3564" y="10672"/>
                    </a:lnTo>
                    <a:lnTo>
                      <a:pt x="3763" y="11203"/>
                    </a:lnTo>
                    <a:lnTo>
                      <a:pt x="3963" y="11720"/>
                    </a:lnTo>
                    <a:lnTo>
                      <a:pt x="4162" y="12236"/>
                    </a:lnTo>
                    <a:lnTo>
                      <a:pt x="4361" y="12708"/>
                    </a:lnTo>
                    <a:lnTo>
                      <a:pt x="4573" y="13196"/>
                    </a:lnTo>
                    <a:lnTo>
                      <a:pt x="4785" y="13653"/>
                    </a:lnTo>
                    <a:lnTo>
                      <a:pt x="4972" y="14140"/>
                    </a:lnTo>
                    <a:lnTo>
                      <a:pt x="5171" y="14583"/>
                    </a:lnTo>
                    <a:lnTo>
                      <a:pt x="5371" y="15011"/>
                    </a:lnTo>
                    <a:lnTo>
                      <a:pt x="5570" y="15439"/>
                    </a:lnTo>
                    <a:lnTo>
                      <a:pt x="5782" y="15838"/>
                    </a:lnTo>
                    <a:lnTo>
                      <a:pt x="5981" y="16207"/>
                    </a:lnTo>
                    <a:lnTo>
                      <a:pt x="6181" y="16605"/>
                    </a:lnTo>
                    <a:lnTo>
                      <a:pt x="6380" y="16959"/>
                    </a:lnTo>
                    <a:lnTo>
                      <a:pt x="6579" y="17299"/>
                    </a:lnTo>
                    <a:lnTo>
                      <a:pt x="6791" y="17609"/>
                    </a:lnTo>
                    <a:lnTo>
                      <a:pt x="6991" y="17919"/>
                    </a:lnTo>
                    <a:lnTo>
                      <a:pt x="7202" y="18185"/>
                    </a:lnTo>
                    <a:lnTo>
                      <a:pt x="7402" y="18480"/>
                    </a:lnTo>
                    <a:lnTo>
                      <a:pt x="7614" y="18731"/>
                    </a:lnTo>
                    <a:lnTo>
                      <a:pt x="7813" y="18952"/>
                    </a:lnTo>
                    <a:lnTo>
                      <a:pt x="8025" y="19159"/>
                    </a:lnTo>
                    <a:lnTo>
                      <a:pt x="8237" y="19336"/>
                    </a:lnTo>
                    <a:lnTo>
                      <a:pt x="8436" y="19483"/>
                    </a:lnTo>
                    <a:lnTo>
                      <a:pt x="8648" y="19646"/>
                    </a:lnTo>
                    <a:lnTo>
                      <a:pt x="8860" y="19764"/>
                    </a:lnTo>
                    <a:lnTo>
                      <a:pt x="9059" y="19867"/>
                    </a:lnTo>
                    <a:lnTo>
                      <a:pt x="9271" y="19911"/>
                    </a:lnTo>
                    <a:lnTo>
                      <a:pt x="9483" y="19956"/>
                    </a:lnTo>
                    <a:lnTo>
                      <a:pt x="9695" y="19956"/>
                    </a:lnTo>
                    <a:lnTo>
                      <a:pt x="9907" y="19985"/>
                    </a:lnTo>
                    <a:lnTo>
                      <a:pt x="10118" y="19941"/>
                    </a:lnTo>
                    <a:lnTo>
                      <a:pt x="10330" y="19823"/>
                    </a:lnTo>
                    <a:lnTo>
                      <a:pt x="10555" y="19720"/>
                    </a:lnTo>
                    <a:lnTo>
                      <a:pt x="10791" y="19557"/>
                    </a:lnTo>
                    <a:lnTo>
                      <a:pt x="11016" y="19336"/>
                    </a:lnTo>
                    <a:lnTo>
                      <a:pt x="11240" y="19129"/>
                    </a:lnTo>
                    <a:lnTo>
                      <a:pt x="11477" y="18849"/>
                    </a:lnTo>
                    <a:lnTo>
                      <a:pt x="11713" y="18554"/>
                    </a:lnTo>
                    <a:lnTo>
                      <a:pt x="11963" y="18244"/>
                    </a:lnTo>
                    <a:lnTo>
                      <a:pt x="12212" y="17904"/>
                    </a:lnTo>
                    <a:lnTo>
                      <a:pt x="12461" y="17520"/>
                    </a:lnTo>
                    <a:lnTo>
                      <a:pt x="12710" y="17137"/>
                    </a:lnTo>
                    <a:lnTo>
                      <a:pt x="12960" y="16738"/>
                    </a:lnTo>
                    <a:lnTo>
                      <a:pt x="13196" y="16280"/>
                    </a:lnTo>
                    <a:lnTo>
                      <a:pt x="13445" y="15823"/>
                    </a:lnTo>
                    <a:lnTo>
                      <a:pt x="13707" y="15351"/>
                    </a:lnTo>
                    <a:lnTo>
                      <a:pt x="13956" y="14834"/>
                    </a:lnTo>
                    <a:lnTo>
                      <a:pt x="14206" y="14362"/>
                    </a:lnTo>
                    <a:lnTo>
                      <a:pt x="14442" y="13830"/>
                    </a:lnTo>
                    <a:lnTo>
                      <a:pt x="14692" y="13314"/>
                    </a:lnTo>
                    <a:lnTo>
                      <a:pt x="14953" y="12768"/>
                    </a:lnTo>
                    <a:lnTo>
                      <a:pt x="15202" y="12236"/>
                    </a:lnTo>
                    <a:lnTo>
                      <a:pt x="15452" y="11661"/>
                    </a:lnTo>
                    <a:lnTo>
                      <a:pt x="15688" y="11114"/>
                    </a:lnTo>
                    <a:lnTo>
                      <a:pt x="15925" y="10583"/>
                    </a:lnTo>
                    <a:lnTo>
                      <a:pt x="16150" y="10037"/>
                    </a:lnTo>
                    <a:lnTo>
                      <a:pt x="16386" y="9461"/>
                    </a:lnTo>
                    <a:lnTo>
                      <a:pt x="16611" y="8900"/>
                    </a:lnTo>
                    <a:lnTo>
                      <a:pt x="16847" y="8369"/>
                    </a:lnTo>
                    <a:lnTo>
                      <a:pt x="17072" y="7823"/>
                    </a:lnTo>
                    <a:lnTo>
                      <a:pt x="17283" y="7292"/>
                    </a:lnTo>
                    <a:lnTo>
                      <a:pt x="17495" y="6760"/>
                    </a:lnTo>
                    <a:lnTo>
                      <a:pt x="17720" y="6244"/>
                    </a:lnTo>
                    <a:lnTo>
                      <a:pt x="17919" y="5727"/>
                    </a:lnTo>
                    <a:lnTo>
                      <a:pt x="18118" y="5210"/>
                    </a:lnTo>
                    <a:lnTo>
                      <a:pt x="18305" y="4738"/>
                    </a:lnTo>
                    <a:lnTo>
                      <a:pt x="18492" y="4295"/>
                    </a:lnTo>
                    <a:lnTo>
                      <a:pt x="18679" y="3852"/>
                    </a:lnTo>
                    <a:lnTo>
                      <a:pt x="18854" y="3395"/>
                    </a:lnTo>
                    <a:lnTo>
                      <a:pt x="19016" y="2982"/>
                    </a:lnTo>
                    <a:lnTo>
                      <a:pt x="19178" y="2613"/>
                    </a:lnTo>
                    <a:lnTo>
                      <a:pt x="19340" y="2244"/>
                    </a:lnTo>
                    <a:lnTo>
                      <a:pt x="19489" y="1904"/>
                    </a:lnTo>
                    <a:lnTo>
                      <a:pt x="19614" y="1609"/>
                    </a:lnTo>
                    <a:lnTo>
                      <a:pt x="19751" y="1314"/>
                    </a:lnTo>
                    <a:lnTo>
                      <a:pt x="19875" y="1048"/>
                    </a:lnTo>
                    <a:lnTo>
                      <a:pt x="19988" y="841"/>
                    </a:ln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92" name="Freeform 97">
                <a:extLst>
                  <a:ext uri="{FF2B5EF4-FFF2-40B4-BE49-F238E27FC236}">
                    <a16:creationId xmlns:a16="http://schemas.microsoft.com/office/drawing/2014/main" id="{F4DAD8F1-19BD-4FBC-ACB4-6EBDF3D18D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17" y="1888"/>
                <a:ext cx="748" cy="52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000" h="20000">
                    <a:moveTo>
                      <a:pt x="0" y="19101"/>
                    </a:moveTo>
                    <a:lnTo>
                      <a:pt x="225" y="18502"/>
                    </a:lnTo>
                    <a:lnTo>
                      <a:pt x="437" y="17889"/>
                    </a:lnTo>
                    <a:lnTo>
                      <a:pt x="662" y="17290"/>
                    </a:lnTo>
                    <a:lnTo>
                      <a:pt x="887" y="16662"/>
                    </a:lnTo>
                    <a:lnTo>
                      <a:pt x="1099" y="16077"/>
                    </a:lnTo>
                    <a:lnTo>
                      <a:pt x="1325" y="15492"/>
                    </a:lnTo>
                    <a:lnTo>
                      <a:pt x="1550" y="14893"/>
                    </a:lnTo>
                    <a:lnTo>
                      <a:pt x="1762" y="14308"/>
                    </a:lnTo>
                    <a:lnTo>
                      <a:pt x="1987" y="13738"/>
                    </a:lnTo>
                    <a:lnTo>
                      <a:pt x="2225" y="13153"/>
                    </a:lnTo>
                    <a:lnTo>
                      <a:pt x="2450" y="12582"/>
                    </a:lnTo>
                    <a:lnTo>
                      <a:pt x="2675" y="12026"/>
                    </a:lnTo>
                    <a:lnTo>
                      <a:pt x="2887" y="11455"/>
                    </a:lnTo>
                    <a:lnTo>
                      <a:pt x="3113" y="10884"/>
                    </a:lnTo>
                    <a:lnTo>
                      <a:pt x="3338" y="10342"/>
                    </a:lnTo>
                    <a:lnTo>
                      <a:pt x="3550" y="9815"/>
                    </a:lnTo>
                    <a:lnTo>
                      <a:pt x="3775" y="9287"/>
                    </a:lnTo>
                    <a:lnTo>
                      <a:pt x="4000" y="8759"/>
                    </a:lnTo>
                    <a:lnTo>
                      <a:pt x="4225" y="8231"/>
                    </a:lnTo>
                    <a:lnTo>
                      <a:pt x="4437" y="7732"/>
                    </a:lnTo>
                    <a:lnTo>
                      <a:pt x="4662" y="7247"/>
                    </a:lnTo>
                    <a:lnTo>
                      <a:pt x="4887" y="6805"/>
                    </a:lnTo>
                    <a:lnTo>
                      <a:pt x="5113" y="6334"/>
                    </a:lnTo>
                    <a:lnTo>
                      <a:pt x="5338" y="5892"/>
                    </a:lnTo>
                    <a:lnTo>
                      <a:pt x="5550" y="5421"/>
                    </a:lnTo>
                    <a:lnTo>
                      <a:pt x="5762" y="4993"/>
                    </a:lnTo>
                    <a:lnTo>
                      <a:pt x="5974" y="4579"/>
                    </a:lnTo>
                    <a:lnTo>
                      <a:pt x="6199" y="4165"/>
                    </a:lnTo>
                    <a:lnTo>
                      <a:pt x="6424" y="3780"/>
                    </a:lnTo>
                    <a:lnTo>
                      <a:pt x="6636" y="3409"/>
                    </a:lnTo>
                    <a:lnTo>
                      <a:pt x="6861" y="3067"/>
                    </a:lnTo>
                    <a:lnTo>
                      <a:pt x="7086" y="2725"/>
                    </a:lnTo>
                    <a:lnTo>
                      <a:pt x="7285" y="2411"/>
                    </a:lnTo>
                    <a:lnTo>
                      <a:pt x="7510" y="2097"/>
                    </a:lnTo>
                    <a:lnTo>
                      <a:pt x="7735" y="1826"/>
                    </a:lnTo>
                    <a:lnTo>
                      <a:pt x="7960" y="1555"/>
                    </a:lnTo>
                    <a:lnTo>
                      <a:pt x="8159" y="1298"/>
                    </a:lnTo>
                    <a:lnTo>
                      <a:pt x="8371" y="1056"/>
                    </a:lnTo>
                    <a:lnTo>
                      <a:pt x="8583" y="842"/>
                    </a:lnTo>
                    <a:lnTo>
                      <a:pt x="8808" y="670"/>
                    </a:lnTo>
                    <a:lnTo>
                      <a:pt x="9020" y="499"/>
                    </a:lnTo>
                    <a:lnTo>
                      <a:pt x="9232" y="385"/>
                    </a:lnTo>
                    <a:lnTo>
                      <a:pt x="9444" y="243"/>
                    </a:lnTo>
                    <a:lnTo>
                      <a:pt x="9642" y="128"/>
                    </a:lnTo>
                    <a:lnTo>
                      <a:pt x="9854" y="86"/>
                    </a:lnTo>
                    <a:lnTo>
                      <a:pt x="10079" y="14"/>
                    </a:lnTo>
                    <a:lnTo>
                      <a:pt x="10291" y="0"/>
                    </a:lnTo>
                    <a:lnTo>
                      <a:pt x="10503" y="14"/>
                    </a:lnTo>
                    <a:lnTo>
                      <a:pt x="10702" y="14"/>
                    </a:lnTo>
                    <a:lnTo>
                      <a:pt x="10914" y="86"/>
                    </a:lnTo>
                    <a:lnTo>
                      <a:pt x="11126" y="214"/>
                    </a:lnTo>
                    <a:lnTo>
                      <a:pt x="11338" y="328"/>
                    </a:lnTo>
                    <a:lnTo>
                      <a:pt x="11563" y="514"/>
                    </a:lnTo>
                    <a:lnTo>
                      <a:pt x="11788" y="756"/>
                    </a:lnTo>
                    <a:lnTo>
                      <a:pt x="12000" y="984"/>
                    </a:lnTo>
                    <a:lnTo>
                      <a:pt x="12225" y="1255"/>
                    </a:lnTo>
                    <a:lnTo>
                      <a:pt x="12450" y="1555"/>
                    </a:lnTo>
                    <a:lnTo>
                      <a:pt x="12689" y="1912"/>
                    </a:lnTo>
                    <a:lnTo>
                      <a:pt x="12914" y="2268"/>
                    </a:lnTo>
                    <a:lnTo>
                      <a:pt x="13152" y="2696"/>
                    </a:lnTo>
                    <a:lnTo>
                      <a:pt x="13377" y="3096"/>
                    </a:lnTo>
                    <a:lnTo>
                      <a:pt x="13616" y="3524"/>
                    </a:lnTo>
                    <a:lnTo>
                      <a:pt x="13841" y="3980"/>
                    </a:lnTo>
                    <a:lnTo>
                      <a:pt x="14066" y="4451"/>
                    </a:lnTo>
                    <a:lnTo>
                      <a:pt x="14291" y="4936"/>
                    </a:lnTo>
                    <a:lnTo>
                      <a:pt x="14530" y="5464"/>
                    </a:lnTo>
                    <a:lnTo>
                      <a:pt x="14755" y="6006"/>
                    </a:lnTo>
                    <a:lnTo>
                      <a:pt x="14993" y="6519"/>
                    </a:lnTo>
                    <a:lnTo>
                      <a:pt x="15219" y="7061"/>
                    </a:lnTo>
                    <a:lnTo>
                      <a:pt x="15444" y="7632"/>
                    </a:lnTo>
                    <a:lnTo>
                      <a:pt x="15682" y="8188"/>
                    </a:lnTo>
                    <a:lnTo>
                      <a:pt x="15894" y="8773"/>
                    </a:lnTo>
                    <a:lnTo>
                      <a:pt x="16106" y="9358"/>
                    </a:lnTo>
                    <a:lnTo>
                      <a:pt x="16318" y="9914"/>
                    </a:lnTo>
                    <a:lnTo>
                      <a:pt x="16530" y="10471"/>
                    </a:lnTo>
                    <a:lnTo>
                      <a:pt x="16742" y="11041"/>
                    </a:lnTo>
                    <a:lnTo>
                      <a:pt x="16954" y="11626"/>
                    </a:lnTo>
                    <a:lnTo>
                      <a:pt x="17152" y="12183"/>
                    </a:lnTo>
                    <a:lnTo>
                      <a:pt x="17351" y="12753"/>
                    </a:lnTo>
                    <a:lnTo>
                      <a:pt x="17550" y="13295"/>
                    </a:lnTo>
                    <a:lnTo>
                      <a:pt x="17735" y="13852"/>
                    </a:lnTo>
                    <a:lnTo>
                      <a:pt x="17934" y="14394"/>
                    </a:lnTo>
                    <a:lnTo>
                      <a:pt x="18119" y="14936"/>
                    </a:lnTo>
                    <a:lnTo>
                      <a:pt x="18291" y="15435"/>
                    </a:lnTo>
                    <a:lnTo>
                      <a:pt x="18464" y="15949"/>
                    </a:lnTo>
                    <a:lnTo>
                      <a:pt x="18636" y="16419"/>
                    </a:lnTo>
                    <a:lnTo>
                      <a:pt x="18795" y="16862"/>
                    </a:lnTo>
                    <a:lnTo>
                      <a:pt x="18954" y="17332"/>
                    </a:lnTo>
                    <a:lnTo>
                      <a:pt x="19099" y="17746"/>
                    </a:lnTo>
                    <a:lnTo>
                      <a:pt x="19258" y="18146"/>
                    </a:lnTo>
                    <a:lnTo>
                      <a:pt x="19391" y="18545"/>
                    </a:lnTo>
                    <a:lnTo>
                      <a:pt x="19523" y="18887"/>
                    </a:lnTo>
                    <a:lnTo>
                      <a:pt x="19642" y="19187"/>
                    </a:lnTo>
                    <a:lnTo>
                      <a:pt x="19775" y="19515"/>
                    </a:lnTo>
                    <a:lnTo>
                      <a:pt x="19881" y="19772"/>
                    </a:lnTo>
                    <a:lnTo>
                      <a:pt x="19987" y="19986"/>
                    </a:ln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889" name="Rectangle 98">
              <a:extLst>
                <a:ext uri="{FF2B5EF4-FFF2-40B4-BE49-F238E27FC236}">
                  <a16:creationId xmlns:a16="http://schemas.microsoft.com/office/drawing/2014/main" id="{C190BB23-13D1-41E7-A76E-3AEC99A248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49" y="1870"/>
              <a:ext cx="680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zh-CN" altLang="en-US"/>
                <a:t>同相  </a:t>
              </a:r>
            </a:p>
          </p:txBody>
        </p:sp>
        <p:sp>
          <p:nvSpPr>
            <p:cNvPr id="35890" name="Rectangle 104">
              <a:extLst>
                <a:ext uri="{FF2B5EF4-FFF2-40B4-BE49-F238E27FC236}">
                  <a16:creationId xmlns:a16="http://schemas.microsoft.com/office/drawing/2014/main" id="{2DDC4CF1-1AF7-453B-BE88-1D637A25D9C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86" y="1616"/>
              <a:ext cx="21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ea typeface="宋体" panose="02010600030101010101" pitchFamily="2" charset="-122"/>
                </a:rPr>
                <a:t>x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1488" name="Object 112">
            <a:extLst>
              <a:ext uri="{FF2B5EF4-FFF2-40B4-BE49-F238E27FC236}">
                <a16:creationId xmlns:a16="http://schemas.microsoft.com/office/drawing/2014/main" id="{DCAC6D8E-D585-42F8-8D4A-7562418DB2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1916113"/>
          <a:ext cx="266382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4" name="公式" r:id="rId3" imgW="2491716" imgH="388527" progId="Equation.3">
                  <p:embed/>
                </p:oleObj>
              </mc:Choice>
              <mc:Fallback>
                <p:oleObj name="公式" r:id="rId3" imgW="2491716" imgH="388527" progId="Equation.3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916113"/>
                        <a:ext cx="2663825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89" name="Object 113">
            <a:extLst>
              <a:ext uri="{FF2B5EF4-FFF2-40B4-BE49-F238E27FC236}">
                <a16:creationId xmlns:a16="http://schemas.microsoft.com/office/drawing/2014/main" id="{775F7C61-06AC-4229-A84F-08A5C10CDB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9588" y="1412875"/>
          <a:ext cx="322421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5" name="公式" r:id="rId5" imgW="3230863" imgH="319947" progId="Equation.3">
                  <p:embed/>
                </p:oleObj>
              </mc:Choice>
              <mc:Fallback>
                <p:oleObj name="公式" r:id="rId5" imgW="3230863" imgH="319947" progId="Equation.3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1412875"/>
                        <a:ext cx="3224212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90" name="Text Box 114">
            <a:extLst>
              <a:ext uri="{FF2B5EF4-FFF2-40B4-BE49-F238E27FC236}">
                <a16:creationId xmlns:a16="http://schemas.microsoft.com/office/drawing/2014/main" id="{6223F108-3190-4DFB-85D5-0FA24F839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1893888"/>
            <a:ext cx="2303462" cy="455612"/>
          </a:xfrm>
          <a:prstGeom prst="rect">
            <a:avLst/>
          </a:prstGeom>
          <a:noFill/>
          <a:ln w="12700">
            <a:solidFill>
              <a:srgbClr val="FFFFFF">
                <a:alpha val="0"/>
              </a:srgbClr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latin typeface="华文中宋" panose="02010600040101010101" pitchFamily="2" charset="-122"/>
              </a:rPr>
              <a:t>合振幅最大   </a:t>
            </a:r>
          </a:p>
        </p:txBody>
      </p:sp>
      <p:graphicFrame>
        <p:nvGraphicFramePr>
          <p:cNvPr id="101491" name="Object 115">
            <a:extLst>
              <a:ext uri="{FF2B5EF4-FFF2-40B4-BE49-F238E27FC236}">
                <a16:creationId xmlns:a16="http://schemas.microsoft.com/office/drawing/2014/main" id="{569D864A-845E-4319-91F4-FE8BF13216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9263" y="835025"/>
          <a:ext cx="3573462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公式" r:id="rId7" imgW="3192800" imgH="342900" progId="Equation.3">
                  <p:embed/>
                </p:oleObj>
              </mc:Choice>
              <mc:Fallback>
                <p:oleObj name="公式" r:id="rId7" imgW="3192800" imgH="342900" progId="Equation.3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63" y="835025"/>
                        <a:ext cx="3573462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494" name="Group 118">
            <a:extLst>
              <a:ext uri="{FF2B5EF4-FFF2-40B4-BE49-F238E27FC236}">
                <a16:creationId xmlns:a16="http://schemas.microsoft.com/office/drawing/2014/main" id="{15041321-9245-4AB5-813B-6362DE5A19CB}"/>
              </a:ext>
            </a:extLst>
          </p:cNvPr>
          <p:cNvGrpSpPr>
            <a:grpSpLocks/>
          </p:cNvGrpSpPr>
          <p:nvPr/>
        </p:nvGrpSpPr>
        <p:grpSpPr bwMode="auto">
          <a:xfrm>
            <a:off x="5711825" y="2636838"/>
            <a:ext cx="3108325" cy="1782762"/>
            <a:chOff x="3744" y="2829"/>
            <a:chExt cx="1958" cy="1100"/>
          </a:xfrm>
        </p:grpSpPr>
        <p:sp>
          <p:nvSpPr>
            <p:cNvPr id="35877" name="Rectangle 119">
              <a:extLst>
                <a:ext uri="{FF2B5EF4-FFF2-40B4-BE49-F238E27FC236}">
                  <a16:creationId xmlns:a16="http://schemas.microsoft.com/office/drawing/2014/main" id="{B4E47CB4-108D-4FF2-A052-36EC35A2FF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86" y="3625"/>
              <a:ext cx="218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rgbClr val="000092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600" baseline="-25000">
                  <a:solidFill>
                    <a:srgbClr val="000092"/>
                  </a:solidFill>
                  <a:ea typeface="宋体" panose="02010600030101010101" pitchFamily="2" charset="-122"/>
                </a:rPr>
                <a:t>2</a:t>
              </a:r>
              <a:endParaRPr lang="en-US" altLang="zh-CN" sz="2600">
                <a:solidFill>
                  <a:srgbClr val="00009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878" name="Freeform 120">
              <a:extLst>
                <a:ext uri="{FF2B5EF4-FFF2-40B4-BE49-F238E27FC236}">
                  <a16:creationId xmlns:a16="http://schemas.microsoft.com/office/drawing/2014/main" id="{AD56CAE4-0AA9-498D-9DB8-353A3CB950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35" y="3249"/>
              <a:ext cx="747" cy="30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101"/>
                  </a:moveTo>
                  <a:lnTo>
                    <a:pt x="225" y="18502"/>
                  </a:lnTo>
                  <a:lnTo>
                    <a:pt x="437" y="17889"/>
                  </a:lnTo>
                  <a:lnTo>
                    <a:pt x="662" y="17290"/>
                  </a:lnTo>
                  <a:lnTo>
                    <a:pt x="887" y="16662"/>
                  </a:lnTo>
                  <a:lnTo>
                    <a:pt x="1099" y="16077"/>
                  </a:lnTo>
                  <a:lnTo>
                    <a:pt x="1325" y="15492"/>
                  </a:lnTo>
                  <a:lnTo>
                    <a:pt x="1550" y="14893"/>
                  </a:lnTo>
                  <a:lnTo>
                    <a:pt x="1762" y="14308"/>
                  </a:lnTo>
                  <a:lnTo>
                    <a:pt x="1987" y="13738"/>
                  </a:lnTo>
                  <a:lnTo>
                    <a:pt x="2225" y="13153"/>
                  </a:lnTo>
                  <a:lnTo>
                    <a:pt x="2450" y="12582"/>
                  </a:lnTo>
                  <a:lnTo>
                    <a:pt x="2675" y="12026"/>
                  </a:lnTo>
                  <a:lnTo>
                    <a:pt x="2887" y="11455"/>
                  </a:lnTo>
                  <a:lnTo>
                    <a:pt x="3113" y="10884"/>
                  </a:lnTo>
                  <a:lnTo>
                    <a:pt x="3338" y="10342"/>
                  </a:lnTo>
                  <a:lnTo>
                    <a:pt x="3550" y="9815"/>
                  </a:lnTo>
                  <a:lnTo>
                    <a:pt x="3775" y="9287"/>
                  </a:lnTo>
                  <a:lnTo>
                    <a:pt x="4000" y="8759"/>
                  </a:lnTo>
                  <a:lnTo>
                    <a:pt x="4225" y="8231"/>
                  </a:lnTo>
                  <a:lnTo>
                    <a:pt x="4437" y="7732"/>
                  </a:lnTo>
                  <a:lnTo>
                    <a:pt x="4662" y="7247"/>
                  </a:lnTo>
                  <a:lnTo>
                    <a:pt x="4887" y="6805"/>
                  </a:lnTo>
                  <a:lnTo>
                    <a:pt x="5113" y="6334"/>
                  </a:lnTo>
                  <a:lnTo>
                    <a:pt x="5338" y="5892"/>
                  </a:lnTo>
                  <a:lnTo>
                    <a:pt x="5550" y="5421"/>
                  </a:lnTo>
                  <a:lnTo>
                    <a:pt x="5762" y="4993"/>
                  </a:lnTo>
                  <a:lnTo>
                    <a:pt x="5974" y="4579"/>
                  </a:lnTo>
                  <a:lnTo>
                    <a:pt x="6199" y="4165"/>
                  </a:lnTo>
                  <a:lnTo>
                    <a:pt x="6424" y="3780"/>
                  </a:lnTo>
                  <a:lnTo>
                    <a:pt x="6636" y="3409"/>
                  </a:lnTo>
                  <a:lnTo>
                    <a:pt x="6861" y="3067"/>
                  </a:lnTo>
                  <a:lnTo>
                    <a:pt x="7086" y="2725"/>
                  </a:lnTo>
                  <a:lnTo>
                    <a:pt x="7285" y="2411"/>
                  </a:lnTo>
                  <a:lnTo>
                    <a:pt x="7510" y="2097"/>
                  </a:lnTo>
                  <a:lnTo>
                    <a:pt x="7735" y="1826"/>
                  </a:lnTo>
                  <a:lnTo>
                    <a:pt x="7960" y="1555"/>
                  </a:lnTo>
                  <a:lnTo>
                    <a:pt x="8159" y="1298"/>
                  </a:lnTo>
                  <a:lnTo>
                    <a:pt x="8371" y="1056"/>
                  </a:lnTo>
                  <a:lnTo>
                    <a:pt x="8583" y="842"/>
                  </a:lnTo>
                  <a:lnTo>
                    <a:pt x="8808" y="670"/>
                  </a:lnTo>
                  <a:lnTo>
                    <a:pt x="9020" y="499"/>
                  </a:lnTo>
                  <a:lnTo>
                    <a:pt x="9232" y="385"/>
                  </a:lnTo>
                  <a:lnTo>
                    <a:pt x="9444" y="243"/>
                  </a:lnTo>
                  <a:lnTo>
                    <a:pt x="9642" y="128"/>
                  </a:lnTo>
                  <a:lnTo>
                    <a:pt x="9854" y="86"/>
                  </a:lnTo>
                  <a:lnTo>
                    <a:pt x="10079" y="14"/>
                  </a:lnTo>
                  <a:lnTo>
                    <a:pt x="10291" y="0"/>
                  </a:lnTo>
                  <a:lnTo>
                    <a:pt x="10503" y="14"/>
                  </a:lnTo>
                  <a:lnTo>
                    <a:pt x="10702" y="14"/>
                  </a:lnTo>
                  <a:lnTo>
                    <a:pt x="10914" y="86"/>
                  </a:lnTo>
                  <a:lnTo>
                    <a:pt x="11126" y="214"/>
                  </a:lnTo>
                  <a:lnTo>
                    <a:pt x="11338" y="328"/>
                  </a:lnTo>
                  <a:lnTo>
                    <a:pt x="11563" y="514"/>
                  </a:lnTo>
                  <a:lnTo>
                    <a:pt x="11788" y="756"/>
                  </a:lnTo>
                  <a:lnTo>
                    <a:pt x="12000" y="984"/>
                  </a:lnTo>
                  <a:lnTo>
                    <a:pt x="12225" y="1255"/>
                  </a:lnTo>
                  <a:lnTo>
                    <a:pt x="12450" y="1555"/>
                  </a:lnTo>
                  <a:lnTo>
                    <a:pt x="12689" y="1912"/>
                  </a:lnTo>
                  <a:lnTo>
                    <a:pt x="12914" y="2268"/>
                  </a:lnTo>
                  <a:lnTo>
                    <a:pt x="13152" y="2696"/>
                  </a:lnTo>
                  <a:lnTo>
                    <a:pt x="13377" y="3096"/>
                  </a:lnTo>
                  <a:lnTo>
                    <a:pt x="13616" y="3524"/>
                  </a:lnTo>
                  <a:lnTo>
                    <a:pt x="13841" y="3980"/>
                  </a:lnTo>
                  <a:lnTo>
                    <a:pt x="14066" y="4451"/>
                  </a:lnTo>
                  <a:lnTo>
                    <a:pt x="14291" y="4936"/>
                  </a:lnTo>
                  <a:lnTo>
                    <a:pt x="14530" y="5464"/>
                  </a:lnTo>
                  <a:lnTo>
                    <a:pt x="14755" y="6006"/>
                  </a:lnTo>
                  <a:lnTo>
                    <a:pt x="14993" y="6519"/>
                  </a:lnTo>
                  <a:lnTo>
                    <a:pt x="15219" y="7061"/>
                  </a:lnTo>
                  <a:lnTo>
                    <a:pt x="15444" y="7632"/>
                  </a:lnTo>
                  <a:lnTo>
                    <a:pt x="15682" y="8188"/>
                  </a:lnTo>
                  <a:lnTo>
                    <a:pt x="15894" y="8773"/>
                  </a:lnTo>
                  <a:lnTo>
                    <a:pt x="16106" y="9358"/>
                  </a:lnTo>
                  <a:lnTo>
                    <a:pt x="16318" y="9914"/>
                  </a:lnTo>
                  <a:lnTo>
                    <a:pt x="16530" y="10471"/>
                  </a:lnTo>
                  <a:lnTo>
                    <a:pt x="16742" y="11041"/>
                  </a:lnTo>
                  <a:lnTo>
                    <a:pt x="16954" y="11626"/>
                  </a:lnTo>
                  <a:lnTo>
                    <a:pt x="17152" y="12183"/>
                  </a:lnTo>
                  <a:lnTo>
                    <a:pt x="17351" y="12753"/>
                  </a:lnTo>
                  <a:lnTo>
                    <a:pt x="17550" y="13295"/>
                  </a:lnTo>
                  <a:lnTo>
                    <a:pt x="17735" y="13852"/>
                  </a:lnTo>
                  <a:lnTo>
                    <a:pt x="17934" y="14394"/>
                  </a:lnTo>
                  <a:lnTo>
                    <a:pt x="18119" y="14936"/>
                  </a:lnTo>
                  <a:lnTo>
                    <a:pt x="18291" y="15435"/>
                  </a:lnTo>
                  <a:lnTo>
                    <a:pt x="18464" y="15949"/>
                  </a:lnTo>
                  <a:lnTo>
                    <a:pt x="18636" y="16419"/>
                  </a:lnTo>
                  <a:lnTo>
                    <a:pt x="18795" y="16862"/>
                  </a:lnTo>
                  <a:lnTo>
                    <a:pt x="18954" y="17332"/>
                  </a:lnTo>
                  <a:lnTo>
                    <a:pt x="19099" y="17746"/>
                  </a:lnTo>
                  <a:lnTo>
                    <a:pt x="19258" y="18146"/>
                  </a:lnTo>
                  <a:lnTo>
                    <a:pt x="19391" y="18545"/>
                  </a:lnTo>
                  <a:lnTo>
                    <a:pt x="19523" y="18887"/>
                  </a:lnTo>
                  <a:lnTo>
                    <a:pt x="19642" y="19187"/>
                  </a:lnTo>
                  <a:lnTo>
                    <a:pt x="19775" y="19515"/>
                  </a:lnTo>
                  <a:lnTo>
                    <a:pt x="19881" y="19772"/>
                  </a:lnTo>
                  <a:lnTo>
                    <a:pt x="19987" y="19986"/>
                  </a:lnTo>
                </a:path>
              </a:pathLst>
            </a:custGeom>
            <a:noFill/>
            <a:ln w="38100" cmpd="sng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9" name="Freeform 121">
              <a:extLst>
                <a:ext uri="{FF2B5EF4-FFF2-40B4-BE49-F238E27FC236}">
                  <a16:creationId xmlns:a16="http://schemas.microsoft.com/office/drawing/2014/main" id="{A5A6190F-2CF5-4CED-BF50-3FA5034B56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74" y="3539"/>
              <a:ext cx="701" cy="25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99" y="620"/>
                  </a:lnTo>
                  <a:lnTo>
                    <a:pt x="399" y="1255"/>
                  </a:lnTo>
                  <a:lnTo>
                    <a:pt x="598" y="1875"/>
                  </a:lnTo>
                  <a:lnTo>
                    <a:pt x="798" y="2524"/>
                  </a:lnTo>
                  <a:lnTo>
                    <a:pt x="984" y="3144"/>
                  </a:lnTo>
                  <a:lnTo>
                    <a:pt x="1184" y="3734"/>
                  </a:lnTo>
                  <a:lnTo>
                    <a:pt x="1383" y="4354"/>
                  </a:lnTo>
                  <a:lnTo>
                    <a:pt x="1583" y="4959"/>
                  </a:lnTo>
                  <a:lnTo>
                    <a:pt x="1782" y="5565"/>
                  </a:lnTo>
                  <a:lnTo>
                    <a:pt x="1981" y="6155"/>
                  </a:lnTo>
                  <a:lnTo>
                    <a:pt x="2181" y="6745"/>
                  </a:lnTo>
                  <a:lnTo>
                    <a:pt x="2380" y="7292"/>
                  </a:lnTo>
                  <a:lnTo>
                    <a:pt x="2567" y="7897"/>
                  </a:lnTo>
                  <a:lnTo>
                    <a:pt x="2766" y="8472"/>
                  </a:lnTo>
                  <a:lnTo>
                    <a:pt x="2966" y="9033"/>
                  </a:lnTo>
                  <a:lnTo>
                    <a:pt x="3165" y="9594"/>
                  </a:lnTo>
                  <a:lnTo>
                    <a:pt x="3364" y="10140"/>
                  </a:lnTo>
                  <a:lnTo>
                    <a:pt x="3564" y="10672"/>
                  </a:lnTo>
                  <a:lnTo>
                    <a:pt x="3763" y="11203"/>
                  </a:lnTo>
                  <a:lnTo>
                    <a:pt x="3963" y="11720"/>
                  </a:lnTo>
                  <a:lnTo>
                    <a:pt x="4162" y="12236"/>
                  </a:lnTo>
                  <a:lnTo>
                    <a:pt x="4361" y="12708"/>
                  </a:lnTo>
                  <a:lnTo>
                    <a:pt x="4573" y="13196"/>
                  </a:lnTo>
                  <a:lnTo>
                    <a:pt x="4785" y="13653"/>
                  </a:lnTo>
                  <a:lnTo>
                    <a:pt x="4972" y="14140"/>
                  </a:lnTo>
                  <a:lnTo>
                    <a:pt x="5171" y="14583"/>
                  </a:lnTo>
                  <a:lnTo>
                    <a:pt x="5371" y="15011"/>
                  </a:lnTo>
                  <a:lnTo>
                    <a:pt x="5570" y="15439"/>
                  </a:lnTo>
                  <a:lnTo>
                    <a:pt x="5782" y="15838"/>
                  </a:lnTo>
                  <a:lnTo>
                    <a:pt x="5981" y="16207"/>
                  </a:lnTo>
                  <a:lnTo>
                    <a:pt x="6181" y="16605"/>
                  </a:lnTo>
                  <a:lnTo>
                    <a:pt x="6380" y="16959"/>
                  </a:lnTo>
                  <a:lnTo>
                    <a:pt x="6579" y="17299"/>
                  </a:lnTo>
                  <a:lnTo>
                    <a:pt x="6791" y="17609"/>
                  </a:lnTo>
                  <a:lnTo>
                    <a:pt x="6991" y="17919"/>
                  </a:lnTo>
                  <a:lnTo>
                    <a:pt x="7202" y="18185"/>
                  </a:lnTo>
                  <a:lnTo>
                    <a:pt x="7402" y="18480"/>
                  </a:lnTo>
                  <a:lnTo>
                    <a:pt x="7614" y="18731"/>
                  </a:lnTo>
                  <a:lnTo>
                    <a:pt x="7813" y="18952"/>
                  </a:lnTo>
                  <a:lnTo>
                    <a:pt x="8025" y="19159"/>
                  </a:lnTo>
                  <a:lnTo>
                    <a:pt x="8237" y="19336"/>
                  </a:lnTo>
                  <a:lnTo>
                    <a:pt x="8436" y="19483"/>
                  </a:lnTo>
                  <a:lnTo>
                    <a:pt x="8648" y="19646"/>
                  </a:lnTo>
                  <a:lnTo>
                    <a:pt x="8860" y="19764"/>
                  </a:lnTo>
                  <a:lnTo>
                    <a:pt x="9059" y="19867"/>
                  </a:lnTo>
                  <a:lnTo>
                    <a:pt x="9271" y="19911"/>
                  </a:lnTo>
                  <a:lnTo>
                    <a:pt x="9483" y="19956"/>
                  </a:lnTo>
                  <a:lnTo>
                    <a:pt x="9695" y="19956"/>
                  </a:lnTo>
                  <a:lnTo>
                    <a:pt x="9907" y="19985"/>
                  </a:lnTo>
                  <a:lnTo>
                    <a:pt x="10118" y="19941"/>
                  </a:lnTo>
                  <a:lnTo>
                    <a:pt x="10330" y="19823"/>
                  </a:lnTo>
                  <a:lnTo>
                    <a:pt x="10555" y="19720"/>
                  </a:lnTo>
                  <a:lnTo>
                    <a:pt x="10791" y="19557"/>
                  </a:lnTo>
                  <a:lnTo>
                    <a:pt x="11016" y="19336"/>
                  </a:lnTo>
                  <a:lnTo>
                    <a:pt x="11240" y="19129"/>
                  </a:lnTo>
                  <a:lnTo>
                    <a:pt x="11477" y="18849"/>
                  </a:lnTo>
                  <a:lnTo>
                    <a:pt x="11713" y="18554"/>
                  </a:lnTo>
                  <a:lnTo>
                    <a:pt x="11963" y="18244"/>
                  </a:lnTo>
                  <a:lnTo>
                    <a:pt x="12212" y="17904"/>
                  </a:lnTo>
                  <a:lnTo>
                    <a:pt x="12461" y="17520"/>
                  </a:lnTo>
                  <a:lnTo>
                    <a:pt x="12710" y="17137"/>
                  </a:lnTo>
                  <a:lnTo>
                    <a:pt x="12960" y="16738"/>
                  </a:lnTo>
                  <a:lnTo>
                    <a:pt x="13196" y="16280"/>
                  </a:lnTo>
                  <a:lnTo>
                    <a:pt x="13445" y="15823"/>
                  </a:lnTo>
                  <a:lnTo>
                    <a:pt x="13707" y="15351"/>
                  </a:lnTo>
                  <a:lnTo>
                    <a:pt x="13956" y="14834"/>
                  </a:lnTo>
                  <a:lnTo>
                    <a:pt x="14206" y="14362"/>
                  </a:lnTo>
                  <a:lnTo>
                    <a:pt x="14442" y="13830"/>
                  </a:lnTo>
                  <a:lnTo>
                    <a:pt x="14692" y="13314"/>
                  </a:lnTo>
                  <a:lnTo>
                    <a:pt x="14953" y="12768"/>
                  </a:lnTo>
                  <a:lnTo>
                    <a:pt x="15202" y="12236"/>
                  </a:lnTo>
                  <a:lnTo>
                    <a:pt x="15452" y="11661"/>
                  </a:lnTo>
                  <a:lnTo>
                    <a:pt x="15688" y="11114"/>
                  </a:lnTo>
                  <a:lnTo>
                    <a:pt x="15925" y="10583"/>
                  </a:lnTo>
                  <a:lnTo>
                    <a:pt x="16150" y="10037"/>
                  </a:lnTo>
                  <a:lnTo>
                    <a:pt x="16386" y="9461"/>
                  </a:lnTo>
                  <a:lnTo>
                    <a:pt x="16611" y="8900"/>
                  </a:lnTo>
                  <a:lnTo>
                    <a:pt x="16847" y="8369"/>
                  </a:lnTo>
                  <a:lnTo>
                    <a:pt x="17072" y="7823"/>
                  </a:lnTo>
                  <a:lnTo>
                    <a:pt x="17283" y="7292"/>
                  </a:lnTo>
                  <a:lnTo>
                    <a:pt x="17495" y="6760"/>
                  </a:lnTo>
                  <a:lnTo>
                    <a:pt x="17720" y="6244"/>
                  </a:lnTo>
                  <a:lnTo>
                    <a:pt x="17919" y="5727"/>
                  </a:lnTo>
                  <a:lnTo>
                    <a:pt x="18118" y="5210"/>
                  </a:lnTo>
                  <a:lnTo>
                    <a:pt x="18305" y="4738"/>
                  </a:lnTo>
                  <a:lnTo>
                    <a:pt x="18492" y="4295"/>
                  </a:lnTo>
                  <a:lnTo>
                    <a:pt x="18679" y="3852"/>
                  </a:lnTo>
                  <a:lnTo>
                    <a:pt x="18854" y="3395"/>
                  </a:lnTo>
                  <a:lnTo>
                    <a:pt x="19016" y="2982"/>
                  </a:lnTo>
                  <a:lnTo>
                    <a:pt x="19178" y="2613"/>
                  </a:lnTo>
                  <a:lnTo>
                    <a:pt x="19340" y="2244"/>
                  </a:lnTo>
                  <a:lnTo>
                    <a:pt x="19489" y="1904"/>
                  </a:lnTo>
                  <a:lnTo>
                    <a:pt x="19614" y="1609"/>
                  </a:lnTo>
                  <a:lnTo>
                    <a:pt x="19751" y="1314"/>
                  </a:lnTo>
                  <a:lnTo>
                    <a:pt x="19875" y="1048"/>
                  </a:lnTo>
                  <a:lnTo>
                    <a:pt x="19988" y="841"/>
                  </a:lnTo>
                </a:path>
              </a:pathLst>
            </a:custGeom>
            <a:noFill/>
            <a:ln w="38100" cmpd="sng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0" name="Rectangle 122">
              <a:extLst>
                <a:ext uri="{FF2B5EF4-FFF2-40B4-BE49-F238E27FC236}">
                  <a16:creationId xmlns:a16="http://schemas.microsoft.com/office/drawing/2014/main" id="{DDA12272-6943-420A-849B-860DF36FE2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44" y="2829"/>
              <a:ext cx="217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chemeClr val="tx1"/>
                  </a:solidFill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5881" name="Rectangle 123">
              <a:extLst>
                <a:ext uri="{FF2B5EF4-FFF2-40B4-BE49-F238E27FC236}">
                  <a16:creationId xmlns:a16="http://schemas.microsoft.com/office/drawing/2014/main" id="{8ED1A251-C720-423C-875A-98253EA04A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87" y="3385"/>
              <a:ext cx="229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35882" name="Freeform 124">
              <a:extLst>
                <a:ext uri="{FF2B5EF4-FFF2-40B4-BE49-F238E27FC236}">
                  <a16:creationId xmlns:a16="http://schemas.microsoft.com/office/drawing/2014/main" id="{E5AEDE1B-74F9-45AC-B13D-659EC02992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28" y="3535"/>
              <a:ext cx="748" cy="17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880"/>
                  </a:moveTo>
                  <a:lnTo>
                    <a:pt x="225" y="1489"/>
                  </a:lnTo>
                  <a:lnTo>
                    <a:pt x="437" y="2098"/>
                  </a:lnTo>
                  <a:lnTo>
                    <a:pt x="662" y="2707"/>
                  </a:lnTo>
                  <a:lnTo>
                    <a:pt x="887" y="3283"/>
                  </a:lnTo>
                  <a:lnTo>
                    <a:pt x="1099" y="3892"/>
                  </a:lnTo>
                  <a:lnTo>
                    <a:pt x="1325" y="4501"/>
                  </a:lnTo>
                  <a:lnTo>
                    <a:pt x="1550" y="5076"/>
                  </a:lnTo>
                  <a:lnTo>
                    <a:pt x="1762" y="5685"/>
                  </a:lnTo>
                  <a:lnTo>
                    <a:pt x="1987" y="6261"/>
                  </a:lnTo>
                  <a:lnTo>
                    <a:pt x="2225" y="6802"/>
                  </a:lnTo>
                  <a:lnTo>
                    <a:pt x="2450" y="7377"/>
                  </a:lnTo>
                  <a:lnTo>
                    <a:pt x="2675" y="7953"/>
                  </a:lnTo>
                  <a:lnTo>
                    <a:pt x="2887" y="8494"/>
                  </a:lnTo>
                  <a:lnTo>
                    <a:pt x="3113" y="9103"/>
                  </a:lnTo>
                  <a:lnTo>
                    <a:pt x="3338" y="9611"/>
                  </a:lnTo>
                  <a:lnTo>
                    <a:pt x="3550" y="10186"/>
                  </a:lnTo>
                  <a:lnTo>
                    <a:pt x="3775" y="10694"/>
                  </a:lnTo>
                  <a:lnTo>
                    <a:pt x="4000" y="11235"/>
                  </a:lnTo>
                  <a:lnTo>
                    <a:pt x="4225" y="11743"/>
                  </a:lnTo>
                  <a:lnTo>
                    <a:pt x="4437" y="12250"/>
                  </a:lnTo>
                  <a:lnTo>
                    <a:pt x="4662" y="12724"/>
                  </a:lnTo>
                  <a:lnTo>
                    <a:pt x="4887" y="13164"/>
                  </a:lnTo>
                  <a:lnTo>
                    <a:pt x="5113" y="13638"/>
                  </a:lnTo>
                  <a:lnTo>
                    <a:pt x="5338" y="14078"/>
                  </a:lnTo>
                  <a:lnTo>
                    <a:pt x="5550" y="14552"/>
                  </a:lnTo>
                  <a:lnTo>
                    <a:pt x="5762" y="14992"/>
                  </a:lnTo>
                  <a:lnTo>
                    <a:pt x="5974" y="15398"/>
                  </a:lnTo>
                  <a:lnTo>
                    <a:pt x="6199" y="15804"/>
                  </a:lnTo>
                  <a:lnTo>
                    <a:pt x="6424" y="16210"/>
                  </a:lnTo>
                  <a:lnTo>
                    <a:pt x="6636" y="16548"/>
                  </a:lnTo>
                  <a:lnTo>
                    <a:pt x="6861" y="16920"/>
                  </a:lnTo>
                  <a:lnTo>
                    <a:pt x="7086" y="17259"/>
                  </a:lnTo>
                  <a:lnTo>
                    <a:pt x="7285" y="17530"/>
                  </a:lnTo>
                  <a:lnTo>
                    <a:pt x="7510" y="17868"/>
                  </a:lnTo>
                  <a:lnTo>
                    <a:pt x="7735" y="18173"/>
                  </a:lnTo>
                  <a:lnTo>
                    <a:pt x="7960" y="18376"/>
                  </a:lnTo>
                  <a:lnTo>
                    <a:pt x="8159" y="18646"/>
                  </a:lnTo>
                  <a:lnTo>
                    <a:pt x="8371" y="18883"/>
                  </a:lnTo>
                  <a:lnTo>
                    <a:pt x="8583" y="19120"/>
                  </a:lnTo>
                  <a:lnTo>
                    <a:pt x="8808" y="19289"/>
                  </a:lnTo>
                  <a:lnTo>
                    <a:pt x="9020" y="19459"/>
                  </a:lnTo>
                  <a:lnTo>
                    <a:pt x="9232" y="19594"/>
                  </a:lnTo>
                  <a:lnTo>
                    <a:pt x="9444" y="19695"/>
                  </a:lnTo>
                  <a:lnTo>
                    <a:pt x="9642" y="19831"/>
                  </a:lnTo>
                  <a:lnTo>
                    <a:pt x="9854" y="19865"/>
                  </a:lnTo>
                  <a:lnTo>
                    <a:pt x="10079" y="19932"/>
                  </a:lnTo>
                  <a:lnTo>
                    <a:pt x="10291" y="19966"/>
                  </a:lnTo>
                  <a:lnTo>
                    <a:pt x="10503" y="19932"/>
                  </a:lnTo>
                  <a:lnTo>
                    <a:pt x="10702" y="19932"/>
                  </a:lnTo>
                  <a:lnTo>
                    <a:pt x="10914" y="19865"/>
                  </a:lnTo>
                  <a:lnTo>
                    <a:pt x="11126" y="19763"/>
                  </a:lnTo>
                  <a:lnTo>
                    <a:pt x="11338" y="19662"/>
                  </a:lnTo>
                  <a:lnTo>
                    <a:pt x="11563" y="19425"/>
                  </a:lnTo>
                  <a:lnTo>
                    <a:pt x="11788" y="19222"/>
                  </a:lnTo>
                  <a:lnTo>
                    <a:pt x="12000" y="18985"/>
                  </a:lnTo>
                  <a:lnTo>
                    <a:pt x="12225" y="18714"/>
                  </a:lnTo>
                  <a:lnTo>
                    <a:pt x="12450" y="18376"/>
                  </a:lnTo>
                  <a:lnTo>
                    <a:pt x="12689" y="18071"/>
                  </a:lnTo>
                  <a:lnTo>
                    <a:pt x="12914" y="17699"/>
                  </a:lnTo>
                  <a:lnTo>
                    <a:pt x="13152" y="17259"/>
                  </a:lnTo>
                  <a:lnTo>
                    <a:pt x="13377" y="16887"/>
                  </a:lnTo>
                  <a:lnTo>
                    <a:pt x="13616" y="16447"/>
                  </a:lnTo>
                  <a:lnTo>
                    <a:pt x="13841" y="16007"/>
                  </a:lnTo>
                  <a:lnTo>
                    <a:pt x="14066" y="15533"/>
                  </a:lnTo>
                  <a:lnTo>
                    <a:pt x="14291" y="15025"/>
                  </a:lnTo>
                  <a:lnTo>
                    <a:pt x="14530" y="14518"/>
                  </a:lnTo>
                  <a:lnTo>
                    <a:pt x="14755" y="13976"/>
                  </a:lnTo>
                  <a:lnTo>
                    <a:pt x="14993" y="13469"/>
                  </a:lnTo>
                  <a:lnTo>
                    <a:pt x="15219" y="12927"/>
                  </a:lnTo>
                  <a:lnTo>
                    <a:pt x="15444" y="12352"/>
                  </a:lnTo>
                  <a:lnTo>
                    <a:pt x="15682" y="11777"/>
                  </a:lnTo>
                  <a:lnTo>
                    <a:pt x="15894" y="11201"/>
                  </a:lnTo>
                  <a:lnTo>
                    <a:pt x="16106" y="10626"/>
                  </a:lnTo>
                  <a:lnTo>
                    <a:pt x="16318" y="10051"/>
                  </a:lnTo>
                  <a:lnTo>
                    <a:pt x="16530" y="9509"/>
                  </a:lnTo>
                  <a:lnTo>
                    <a:pt x="16742" y="8934"/>
                  </a:lnTo>
                  <a:lnTo>
                    <a:pt x="16954" y="8325"/>
                  </a:lnTo>
                  <a:lnTo>
                    <a:pt x="17152" y="7783"/>
                  </a:lnTo>
                  <a:lnTo>
                    <a:pt x="17351" y="7242"/>
                  </a:lnTo>
                  <a:lnTo>
                    <a:pt x="17550" y="6667"/>
                  </a:lnTo>
                  <a:lnTo>
                    <a:pt x="17735" y="6125"/>
                  </a:lnTo>
                  <a:lnTo>
                    <a:pt x="17934" y="5584"/>
                  </a:lnTo>
                  <a:lnTo>
                    <a:pt x="18119" y="5042"/>
                  </a:lnTo>
                  <a:lnTo>
                    <a:pt x="18291" y="4535"/>
                  </a:lnTo>
                  <a:lnTo>
                    <a:pt x="18464" y="4061"/>
                  </a:lnTo>
                  <a:lnTo>
                    <a:pt x="18636" y="3553"/>
                  </a:lnTo>
                  <a:lnTo>
                    <a:pt x="18795" y="3113"/>
                  </a:lnTo>
                  <a:lnTo>
                    <a:pt x="18954" y="2640"/>
                  </a:lnTo>
                  <a:lnTo>
                    <a:pt x="19099" y="2234"/>
                  </a:lnTo>
                  <a:lnTo>
                    <a:pt x="19258" y="1827"/>
                  </a:lnTo>
                  <a:lnTo>
                    <a:pt x="19391" y="1455"/>
                  </a:lnTo>
                  <a:lnTo>
                    <a:pt x="19523" y="1083"/>
                  </a:lnTo>
                  <a:lnTo>
                    <a:pt x="19642" y="778"/>
                  </a:lnTo>
                  <a:lnTo>
                    <a:pt x="19775" y="508"/>
                  </a:lnTo>
                  <a:lnTo>
                    <a:pt x="19881" y="203"/>
                  </a:lnTo>
                  <a:lnTo>
                    <a:pt x="19987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3" name="Freeform 125">
              <a:extLst>
                <a:ext uri="{FF2B5EF4-FFF2-40B4-BE49-F238E27FC236}">
                  <a16:creationId xmlns:a16="http://schemas.microsoft.com/office/drawing/2014/main" id="{7885830E-8D21-400F-88C9-BA11E15ED5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68" y="3395"/>
              <a:ext cx="707" cy="14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965"/>
                  </a:moveTo>
                  <a:lnTo>
                    <a:pt x="199" y="19335"/>
                  </a:lnTo>
                  <a:lnTo>
                    <a:pt x="399" y="18704"/>
                  </a:lnTo>
                  <a:lnTo>
                    <a:pt x="598" y="18109"/>
                  </a:lnTo>
                  <a:lnTo>
                    <a:pt x="798" y="17478"/>
                  </a:lnTo>
                  <a:lnTo>
                    <a:pt x="984" y="16813"/>
                  </a:lnTo>
                  <a:lnTo>
                    <a:pt x="1184" y="16217"/>
                  </a:lnTo>
                  <a:lnTo>
                    <a:pt x="1383" y="15622"/>
                  </a:lnTo>
                  <a:lnTo>
                    <a:pt x="1583" y="15026"/>
                  </a:lnTo>
                  <a:lnTo>
                    <a:pt x="1782" y="14396"/>
                  </a:lnTo>
                  <a:lnTo>
                    <a:pt x="1981" y="13800"/>
                  </a:lnTo>
                  <a:lnTo>
                    <a:pt x="2181" y="13240"/>
                  </a:lnTo>
                  <a:lnTo>
                    <a:pt x="2380" y="12680"/>
                  </a:lnTo>
                  <a:lnTo>
                    <a:pt x="2567" y="12084"/>
                  </a:lnTo>
                  <a:lnTo>
                    <a:pt x="2766" y="11489"/>
                  </a:lnTo>
                  <a:lnTo>
                    <a:pt x="2966" y="10928"/>
                  </a:lnTo>
                  <a:lnTo>
                    <a:pt x="3165" y="10368"/>
                  </a:lnTo>
                  <a:lnTo>
                    <a:pt x="3364" y="9842"/>
                  </a:lnTo>
                  <a:lnTo>
                    <a:pt x="3564" y="9317"/>
                  </a:lnTo>
                  <a:lnTo>
                    <a:pt x="3763" y="8757"/>
                  </a:lnTo>
                  <a:lnTo>
                    <a:pt x="3963" y="8231"/>
                  </a:lnTo>
                  <a:lnTo>
                    <a:pt x="4162" y="7741"/>
                  </a:lnTo>
                  <a:lnTo>
                    <a:pt x="4361" y="7250"/>
                  </a:lnTo>
                  <a:lnTo>
                    <a:pt x="4573" y="6795"/>
                  </a:lnTo>
                  <a:lnTo>
                    <a:pt x="4785" y="6305"/>
                  </a:lnTo>
                  <a:lnTo>
                    <a:pt x="4972" y="5849"/>
                  </a:lnTo>
                  <a:lnTo>
                    <a:pt x="5171" y="5394"/>
                  </a:lnTo>
                  <a:lnTo>
                    <a:pt x="5371" y="4939"/>
                  </a:lnTo>
                  <a:lnTo>
                    <a:pt x="5570" y="4553"/>
                  </a:lnTo>
                  <a:lnTo>
                    <a:pt x="5782" y="4133"/>
                  </a:lnTo>
                  <a:lnTo>
                    <a:pt x="5981" y="3783"/>
                  </a:lnTo>
                  <a:lnTo>
                    <a:pt x="6181" y="3363"/>
                  </a:lnTo>
                  <a:lnTo>
                    <a:pt x="6380" y="3012"/>
                  </a:lnTo>
                  <a:lnTo>
                    <a:pt x="6579" y="2697"/>
                  </a:lnTo>
                  <a:lnTo>
                    <a:pt x="6791" y="2347"/>
                  </a:lnTo>
                  <a:lnTo>
                    <a:pt x="6991" y="2032"/>
                  </a:lnTo>
                  <a:lnTo>
                    <a:pt x="7202" y="1786"/>
                  </a:lnTo>
                  <a:lnTo>
                    <a:pt x="7402" y="1506"/>
                  </a:lnTo>
                  <a:lnTo>
                    <a:pt x="7614" y="1226"/>
                  </a:lnTo>
                  <a:lnTo>
                    <a:pt x="7813" y="1016"/>
                  </a:lnTo>
                  <a:lnTo>
                    <a:pt x="8025" y="806"/>
                  </a:lnTo>
                  <a:lnTo>
                    <a:pt x="8237" y="630"/>
                  </a:lnTo>
                  <a:lnTo>
                    <a:pt x="8436" y="490"/>
                  </a:lnTo>
                  <a:lnTo>
                    <a:pt x="8648" y="315"/>
                  </a:lnTo>
                  <a:lnTo>
                    <a:pt x="8860" y="210"/>
                  </a:lnTo>
                  <a:lnTo>
                    <a:pt x="9059" y="105"/>
                  </a:lnTo>
                  <a:lnTo>
                    <a:pt x="9271" y="70"/>
                  </a:lnTo>
                  <a:lnTo>
                    <a:pt x="9483" y="0"/>
                  </a:lnTo>
                  <a:lnTo>
                    <a:pt x="9695" y="0"/>
                  </a:lnTo>
                  <a:lnTo>
                    <a:pt x="9907" y="0"/>
                  </a:lnTo>
                  <a:lnTo>
                    <a:pt x="10118" y="35"/>
                  </a:lnTo>
                  <a:lnTo>
                    <a:pt x="10330" y="140"/>
                  </a:lnTo>
                  <a:lnTo>
                    <a:pt x="10555" y="245"/>
                  </a:lnTo>
                  <a:lnTo>
                    <a:pt x="10791" y="420"/>
                  </a:lnTo>
                  <a:lnTo>
                    <a:pt x="11016" y="630"/>
                  </a:lnTo>
                  <a:lnTo>
                    <a:pt x="11240" y="841"/>
                  </a:lnTo>
                  <a:lnTo>
                    <a:pt x="11477" y="1121"/>
                  </a:lnTo>
                  <a:lnTo>
                    <a:pt x="11713" y="1401"/>
                  </a:lnTo>
                  <a:lnTo>
                    <a:pt x="11963" y="1716"/>
                  </a:lnTo>
                  <a:lnTo>
                    <a:pt x="12212" y="2067"/>
                  </a:lnTo>
                  <a:lnTo>
                    <a:pt x="12461" y="2452"/>
                  </a:lnTo>
                  <a:lnTo>
                    <a:pt x="12710" y="2837"/>
                  </a:lnTo>
                  <a:lnTo>
                    <a:pt x="12960" y="3222"/>
                  </a:lnTo>
                  <a:lnTo>
                    <a:pt x="13196" y="3713"/>
                  </a:lnTo>
                  <a:lnTo>
                    <a:pt x="13445" y="4168"/>
                  </a:lnTo>
                  <a:lnTo>
                    <a:pt x="13707" y="4623"/>
                  </a:lnTo>
                  <a:lnTo>
                    <a:pt x="13956" y="5114"/>
                  </a:lnTo>
                  <a:lnTo>
                    <a:pt x="14206" y="5604"/>
                  </a:lnTo>
                  <a:lnTo>
                    <a:pt x="14442" y="6165"/>
                  </a:lnTo>
                  <a:lnTo>
                    <a:pt x="14692" y="6655"/>
                  </a:lnTo>
                  <a:lnTo>
                    <a:pt x="14953" y="7215"/>
                  </a:lnTo>
                  <a:lnTo>
                    <a:pt x="15202" y="7741"/>
                  </a:lnTo>
                  <a:lnTo>
                    <a:pt x="15452" y="8336"/>
                  </a:lnTo>
                  <a:lnTo>
                    <a:pt x="15688" y="8862"/>
                  </a:lnTo>
                  <a:lnTo>
                    <a:pt x="15925" y="9387"/>
                  </a:lnTo>
                  <a:lnTo>
                    <a:pt x="16150" y="9912"/>
                  </a:lnTo>
                  <a:lnTo>
                    <a:pt x="16386" y="10508"/>
                  </a:lnTo>
                  <a:lnTo>
                    <a:pt x="16611" y="11068"/>
                  </a:lnTo>
                  <a:lnTo>
                    <a:pt x="16847" y="11594"/>
                  </a:lnTo>
                  <a:lnTo>
                    <a:pt x="17072" y="12154"/>
                  </a:lnTo>
                  <a:lnTo>
                    <a:pt x="17283" y="12680"/>
                  </a:lnTo>
                  <a:lnTo>
                    <a:pt x="17495" y="13205"/>
                  </a:lnTo>
                  <a:lnTo>
                    <a:pt x="17720" y="13730"/>
                  </a:lnTo>
                  <a:lnTo>
                    <a:pt x="17919" y="14221"/>
                  </a:lnTo>
                  <a:lnTo>
                    <a:pt x="18118" y="14746"/>
                  </a:lnTo>
                  <a:lnTo>
                    <a:pt x="18305" y="15236"/>
                  </a:lnTo>
                  <a:lnTo>
                    <a:pt x="18492" y="15692"/>
                  </a:lnTo>
                  <a:lnTo>
                    <a:pt x="18679" y="16112"/>
                  </a:lnTo>
                  <a:lnTo>
                    <a:pt x="18854" y="16567"/>
                  </a:lnTo>
                  <a:lnTo>
                    <a:pt x="19016" y="16988"/>
                  </a:lnTo>
                  <a:lnTo>
                    <a:pt x="19178" y="17338"/>
                  </a:lnTo>
                  <a:lnTo>
                    <a:pt x="19340" y="17688"/>
                  </a:lnTo>
                  <a:lnTo>
                    <a:pt x="19489" y="18074"/>
                  </a:lnTo>
                  <a:lnTo>
                    <a:pt x="19614" y="18319"/>
                  </a:lnTo>
                  <a:lnTo>
                    <a:pt x="19751" y="18634"/>
                  </a:lnTo>
                  <a:lnTo>
                    <a:pt x="19875" y="18914"/>
                  </a:lnTo>
                  <a:lnTo>
                    <a:pt x="19988" y="19124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4" name="Line 126">
              <a:extLst>
                <a:ext uri="{FF2B5EF4-FFF2-40B4-BE49-F238E27FC236}">
                  <a16:creationId xmlns:a16="http://schemas.microsoft.com/office/drawing/2014/main" id="{40B6132B-6D75-481D-A631-E38570E5937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37" y="3536"/>
              <a:ext cx="16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5" name="Line 127">
              <a:extLst>
                <a:ext uri="{FF2B5EF4-FFF2-40B4-BE49-F238E27FC236}">
                  <a16:creationId xmlns:a16="http://schemas.microsoft.com/office/drawing/2014/main" id="{08F1CCA2-0460-473D-9C03-B129D5DDE11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928" y="2947"/>
              <a:ext cx="2" cy="9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6" name="Rectangle 128">
              <a:extLst>
                <a:ext uri="{FF2B5EF4-FFF2-40B4-BE49-F238E27FC236}">
                  <a16:creationId xmlns:a16="http://schemas.microsoft.com/office/drawing/2014/main" id="{188E5DEC-1032-494B-BF3A-70B87256F9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41" y="2950"/>
              <a:ext cx="247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rgbClr val="008000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600" baseline="-25000">
                  <a:solidFill>
                    <a:srgbClr val="008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600">
                <a:solidFill>
                  <a:srgbClr val="008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887" name="Rectangle 129">
              <a:extLst>
                <a:ext uri="{FF2B5EF4-FFF2-40B4-BE49-F238E27FC236}">
                  <a16:creationId xmlns:a16="http://schemas.microsoft.com/office/drawing/2014/main" id="{E26C4547-25DC-4DCC-BF0E-BCC183873F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34" y="3532"/>
              <a:ext cx="168" cy="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</p:grpSp>
      <p:sp>
        <p:nvSpPr>
          <p:cNvPr id="101506" name="Rectangle 130">
            <a:extLst>
              <a:ext uri="{FF2B5EF4-FFF2-40B4-BE49-F238E27FC236}">
                <a16:creationId xmlns:a16="http://schemas.microsoft.com/office/drawing/2014/main" id="{415D9960-400A-43CD-98C8-F20DF74B0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" y="2997200"/>
            <a:ext cx="213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(2) </a:t>
            </a:r>
            <a:r>
              <a:rPr lang="zh-CN" altLang="en-US">
                <a:solidFill>
                  <a:srgbClr val="000066"/>
                </a:solidFill>
              </a:rPr>
              <a:t>反相：</a:t>
            </a:r>
            <a:r>
              <a:rPr lang="zh-CN" altLang="en-US">
                <a:solidFill>
                  <a:srgbClr val="000080"/>
                </a:solidFill>
              </a:rPr>
              <a:t>        </a:t>
            </a:r>
          </a:p>
        </p:txBody>
      </p:sp>
      <p:sp>
        <p:nvSpPr>
          <p:cNvPr id="101507" name="Rectangle 131">
            <a:extLst>
              <a:ext uri="{FF2B5EF4-FFF2-40B4-BE49-F238E27FC236}">
                <a16:creationId xmlns:a16="http://schemas.microsoft.com/office/drawing/2014/main" id="{A54D62C4-D330-4D4C-86B2-7F1E291F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797425"/>
            <a:ext cx="595312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两振动步调相反，振动减弱，</a:t>
            </a:r>
            <a:r>
              <a:rPr lang="zh-CN" altLang="en-US" sz="2300"/>
              <a:t>反相</a:t>
            </a:r>
            <a:r>
              <a:rPr lang="zh-CN" altLang="en-US" sz="2300">
                <a:solidFill>
                  <a:srgbClr val="000080"/>
                </a:solidFill>
              </a:rPr>
              <a:t>。               </a:t>
            </a:r>
          </a:p>
        </p:txBody>
      </p:sp>
      <p:grpSp>
        <p:nvGrpSpPr>
          <p:cNvPr id="101508" name="Group 132">
            <a:extLst>
              <a:ext uri="{FF2B5EF4-FFF2-40B4-BE49-F238E27FC236}">
                <a16:creationId xmlns:a16="http://schemas.microsoft.com/office/drawing/2014/main" id="{5C6EBC35-F7DE-4949-B4ED-EF233BEBC02F}"/>
              </a:ext>
            </a:extLst>
          </p:cNvPr>
          <p:cNvGrpSpPr>
            <a:grpSpLocks/>
          </p:cNvGrpSpPr>
          <p:nvPr/>
        </p:nvGrpSpPr>
        <p:grpSpPr bwMode="auto">
          <a:xfrm>
            <a:off x="6013450" y="3016250"/>
            <a:ext cx="2274888" cy="901700"/>
            <a:chOff x="3942" y="3044"/>
            <a:chExt cx="1433" cy="568"/>
          </a:xfrm>
        </p:grpSpPr>
        <p:sp>
          <p:nvSpPr>
            <p:cNvPr id="35873" name="Rectangle 133">
              <a:extLst>
                <a:ext uri="{FF2B5EF4-FFF2-40B4-BE49-F238E27FC236}">
                  <a16:creationId xmlns:a16="http://schemas.microsoft.com/office/drawing/2014/main" id="{C1E95876-44CF-4694-BE0B-8DE0A529EE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19" y="3044"/>
              <a:ext cx="6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zh-CN" altLang="en-US"/>
                <a:t>反相</a:t>
              </a:r>
            </a:p>
          </p:txBody>
        </p:sp>
        <p:sp>
          <p:nvSpPr>
            <p:cNvPr id="35874" name="Freeform 134">
              <a:extLst>
                <a:ext uri="{FF2B5EF4-FFF2-40B4-BE49-F238E27FC236}">
                  <a16:creationId xmlns:a16="http://schemas.microsoft.com/office/drawing/2014/main" id="{FD09CAB7-6D5C-4BBC-80A0-4C381BD69F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42" y="3465"/>
              <a:ext cx="707" cy="5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965"/>
                  </a:moveTo>
                  <a:lnTo>
                    <a:pt x="199" y="19335"/>
                  </a:lnTo>
                  <a:lnTo>
                    <a:pt x="399" y="18704"/>
                  </a:lnTo>
                  <a:lnTo>
                    <a:pt x="598" y="18109"/>
                  </a:lnTo>
                  <a:lnTo>
                    <a:pt x="798" y="17478"/>
                  </a:lnTo>
                  <a:lnTo>
                    <a:pt x="984" y="16813"/>
                  </a:lnTo>
                  <a:lnTo>
                    <a:pt x="1184" y="16217"/>
                  </a:lnTo>
                  <a:lnTo>
                    <a:pt x="1383" y="15622"/>
                  </a:lnTo>
                  <a:lnTo>
                    <a:pt x="1583" y="15026"/>
                  </a:lnTo>
                  <a:lnTo>
                    <a:pt x="1782" y="14396"/>
                  </a:lnTo>
                  <a:lnTo>
                    <a:pt x="1981" y="13800"/>
                  </a:lnTo>
                  <a:lnTo>
                    <a:pt x="2181" y="13240"/>
                  </a:lnTo>
                  <a:lnTo>
                    <a:pt x="2380" y="12680"/>
                  </a:lnTo>
                  <a:lnTo>
                    <a:pt x="2567" y="12084"/>
                  </a:lnTo>
                  <a:lnTo>
                    <a:pt x="2766" y="11489"/>
                  </a:lnTo>
                  <a:lnTo>
                    <a:pt x="2966" y="10928"/>
                  </a:lnTo>
                  <a:lnTo>
                    <a:pt x="3165" y="10368"/>
                  </a:lnTo>
                  <a:lnTo>
                    <a:pt x="3364" y="9842"/>
                  </a:lnTo>
                  <a:lnTo>
                    <a:pt x="3564" y="9317"/>
                  </a:lnTo>
                  <a:lnTo>
                    <a:pt x="3763" y="8757"/>
                  </a:lnTo>
                  <a:lnTo>
                    <a:pt x="3963" y="8231"/>
                  </a:lnTo>
                  <a:lnTo>
                    <a:pt x="4162" y="7741"/>
                  </a:lnTo>
                  <a:lnTo>
                    <a:pt x="4361" y="7250"/>
                  </a:lnTo>
                  <a:lnTo>
                    <a:pt x="4573" y="6795"/>
                  </a:lnTo>
                  <a:lnTo>
                    <a:pt x="4785" y="6305"/>
                  </a:lnTo>
                  <a:lnTo>
                    <a:pt x="4972" y="5849"/>
                  </a:lnTo>
                  <a:lnTo>
                    <a:pt x="5171" y="5394"/>
                  </a:lnTo>
                  <a:lnTo>
                    <a:pt x="5371" y="4939"/>
                  </a:lnTo>
                  <a:lnTo>
                    <a:pt x="5570" y="4553"/>
                  </a:lnTo>
                  <a:lnTo>
                    <a:pt x="5782" y="4133"/>
                  </a:lnTo>
                  <a:lnTo>
                    <a:pt x="5981" y="3783"/>
                  </a:lnTo>
                  <a:lnTo>
                    <a:pt x="6181" y="3363"/>
                  </a:lnTo>
                  <a:lnTo>
                    <a:pt x="6380" y="3012"/>
                  </a:lnTo>
                  <a:lnTo>
                    <a:pt x="6579" y="2697"/>
                  </a:lnTo>
                  <a:lnTo>
                    <a:pt x="6791" y="2347"/>
                  </a:lnTo>
                  <a:lnTo>
                    <a:pt x="6991" y="2032"/>
                  </a:lnTo>
                  <a:lnTo>
                    <a:pt x="7202" y="1786"/>
                  </a:lnTo>
                  <a:lnTo>
                    <a:pt x="7402" y="1506"/>
                  </a:lnTo>
                  <a:lnTo>
                    <a:pt x="7614" y="1226"/>
                  </a:lnTo>
                  <a:lnTo>
                    <a:pt x="7813" y="1016"/>
                  </a:lnTo>
                  <a:lnTo>
                    <a:pt x="8025" y="806"/>
                  </a:lnTo>
                  <a:lnTo>
                    <a:pt x="8237" y="630"/>
                  </a:lnTo>
                  <a:lnTo>
                    <a:pt x="8436" y="490"/>
                  </a:lnTo>
                  <a:lnTo>
                    <a:pt x="8648" y="315"/>
                  </a:lnTo>
                  <a:lnTo>
                    <a:pt x="8860" y="210"/>
                  </a:lnTo>
                  <a:lnTo>
                    <a:pt x="9059" y="105"/>
                  </a:lnTo>
                  <a:lnTo>
                    <a:pt x="9271" y="70"/>
                  </a:lnTo>
                  <a:lnTo>
                    <a:pt x="9483" y="0"/>
                  </a:lnTo>
                  <a:lnTo>
                    <a:pt x="9695" y="0"/>
                  </a:lnTo>
                  <a:lnTo>
                    <a:pt x="9907" y="0"/>
                  </a:lnTo>
                  <a:lnTo>
                    <a:pt x="10118" y="35"/>
                  </a:lnTo>
                  <a:lnTo>
                    <a:pt x="10330" y="140"/>
                  </a:lnTo>
                  <a:lnTo>
                    <a:pt x="10555" y="245"/>
                  </a:lnTo>
                  <a:lnTo>
                    <a:pt x="10791" y="420"/>
                  </a:lnTo>
                  <a:lnTo>
                    <a:pt x="11016" y="630"/>
                  </a:lnTo>
                  <a:lnTo>
                    <a:pt x="11240" y="841"/>
                  </a:lnTo>
                  <a:lnTo>
                    <a:pt x="11477" y="1121"/>
                  </a:lnTo>
                  <a:lnTo>
                    <a:pt x="11713" y="1401"/>
                  </a:lnTo>
                  <a:lnTo>
                    <a:pt x="11963" y="1716"/>
                  </a:lnTo>
                  <a:lnTo>
                    <a:pt x="12212" y="2067"/>
                  </a:lnTo>
                  <a:lnTo>
                    <a:pt x="12461" y="2452"/>
                  </a:lnTo>
                  <a:lnTo>
                    <a:pt x="12710" y="2837"/>
                  </a:lnTo>
                  <a:lnTo>
                    <a:pt x="12960" y="3222"/>
                  </a:lnTo>
                  <a:lnTo>
                    <a:pt x="13196" y="3713"/>
                  </a:lnTo>
                  <a:lnTo>
                    <a:pt x="13445" y="4168"/>
                  </a:lnTo>
                  <a:lnTo>
                    <a:pt x="13707" y="4623"/>
                  </a:lnTo>
                  <a:lnTo>
                    <a:pt x="13956" y="5114"/>
                  </a:lnTo>
                  <a:lnTo>
                    <a:pt x="14206" y="5604"/>
                  </a:lnTo>
                  <a:lnTo>
                    <a:pt x="14442" y="6165"/>
                  </a:lnTo>
                  <a:lnTo>
                    <a:pt x="14692" y="6655"/>
                  </a:lnTo>
                  <a:lnTo>
                    <a:pt x="14953" y="7215"/>
                  </a:lnTo>
                  <a:lnTo>
                    <a:pt x="15202" y="7741"/>
                  </a:lnTo>
                  <a:lnTo>
                    <a:pt x="15452" y="8336"/>
                  </a:lnTo>
                  <a:lnTo>
                    <a:pt x="15688" y="8862"/>
                  </a:lnTo>
                  <a:lnTo>
                    <a:pt x="15925" y="9387"/>
                  </a:lnTo>
                  <a:lnTo>
                    <a:pt x="16150" y="9912"/>
                  </a:lnTo>
                  <a:lnTo>
                    <a:pt x="16386" y="10508"/>
                  </a:lnTo>
                  <a:lnTo>
                    <a:pt x="16611" y="11068"/>
                  </a:lnTo>
                  <a:lnTo>
                    <a:pt x="16847" y="11594"/>
                  </a:lnTo>
                  <a:lnTo>
                    <a:pt x="17072" y="12154"/>
                  </a:lnTo>
                  <a:lnTo>
                    <a:pt x="17283" y="12680"/>
                  </a:lnTo>
                  <a:lnTo>
                    <a:pt x="17495" y="13205"/>
                  </a:lnTo>
                  <a:lnTo>
                    <a:pt x="17720" y="13730"/>
                  </a:lnTo>
                  <a:lnTo>
                    <a:pt x="17919" y="14221"/>
                  </a:lnTo>
                  <a:lnTo>
                    <a:pt x="18118" y="14746"/>
                  </a:lnTo>
                  <a:lnTo>
                    <a:pt x="18305" y="15236"/>
                  </a:lnTo>
                  <a:lnTo>
                    <a:pt x="18492" y="15692"/>
                  </a:lnTo>
                  <a:lnTo>
                    <a:pt x="18679" y="16112"/>
                  </a:lnTo>
                  <a:lnTo>
                    <a:pt x="18854" y="16567"/>
                  </a:lnTo>
                  <a:lnTo>
                    <a:pt x="19016" y="16988"/>
                  </a:lnTo>
                  <a:lnTo>
                    <a:pt x="19178" y="17338"/>
                  </a:lnTo>
                  <a:lnTo>
                    <a:pt x="19340" y="17688"/>
                  </a:lnTo>
                  <a:lnTo>
                    <a:pt x="19489" y="18074"/>
                  </a:lnTo>
                  <a:lnTo>
                    <a:pt x="19614" y="18319"/>
                  </a:lnTo>
                  <a:lnTo>
                    <a:pt x="19751" y="18634"/>
                  </a:lnTo>
                  <a:lnTo>
                    <a:pt x="19875" y="18914"/>
                  </a:lnTo>
                  <a:lnTo>
                    <a:pt x="19988" y="19124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5" name="Freeform 135">
              <a:extLst>
                <a:ext uri="{FF2B5EF4-FFF2-40B4-BE49-F238E27FC236}">
                  <a16:creationId xmlns:a16="http://schemas.microsoft.com/office/drawing/2014/main" id="{C9DF8F75-27FD-4219-B8BD-0208C4D3FC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72" y="3532"/>
              <a:ext cx="703" cy="8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880"/>
                  </a:moveTo>
                  <a:lnTo>
                    <a:pt x="225" y="1489"/>
                  </a:lnTo>
                  <a:lnTo>
                    <a:pt x="437" y="2098"/>
                  </a:lnTo>
                  <a:lnTo>
                    <a:pt x="662" y="2707"/>
                  </a:lnTo>
                  <a:lnTo>
                    <a:pt x="887" y="3283"/>
                  </a:lnTo>
                  <a:lnTo>
                    <a:pt x="1099" y="3892"/>
                  </a:lnTo>
                  <a:lnTo>
                    <a:pt x="1325" y="4501"/>
                  </a:lnTo>
                  <a:lnTo>
                    <a:pt x="1550" y="5076"/>
                  </a:lnTo>
                  <a:lnTo>
                    <a:pt x="1762" y="5685"/>
                  </a:lnTo>
                  <a:lnTo>
                    <a:pt x="1987" y="6261"/>
                  </a:lnTo>
                  <a:lnTo>
                    <a:pt x="2225" y="6802"/>
                  </a:lnTo>
                  <a:lnTo>
                    <a:pt x="2450" y="7377"/>
                  </a:lnTo>
                  <a:lnTo>
                    <a:pt x="2675" y="7953"/>
                  </a:lnTo>
                  <a:lnTo>
                    <a:pt x="2887" y="8494"/>
                  </a:lnTo>
                  <a:lnTo>
                    <a:pt x="3113" y="9103"/>
                  </a:lnTo>
                  <a:lnTo>
                    <a:pt x="3338" y="9611"/>
                  </a:lnTo>
                  <a:lnTo>
                    <a:pt x="3550" y="10186"/>
                  </a:lnTo>
                  <a:lnTo>
                    <a:pt x="3775" y="10694"/>
                  </a:lnTo>
                  <a:lnTo>
                    <a:pt x="4000" y="11235"/>
                  </a:lnTo>
                  <a:lnTo>
                    <a:pt x="4225" y="11743"/>
                  </a:lnTo>
                  <a:lnTo>
                    <a:pt x="4437" y="12250"/>
                  </a:lnTo>
                  <a:lnTo>
                    <a:pt x="4662" y="12724"/>
                  </a:lnTo>
                  <a:lnTo>
                    <a:pt x="4887" y="13164"/>
                  </a:lnTo>
                  <a:lnTo>
                    <a:pt x="5113" y="13638"/>
                  </a:lnTo>
                  <a:lnTo>
                    <a:pt x="5338" y="14078"/>
                  </a:lnTo>
                  <a:lnTo>
                    <a:pt x="5550" y="14552"/>
                  </a:lnTo>
                  <a:lnTo>
                    <a:pt x="5762" y="14992"/>
                  </a:lnTo>
                  <a:lnTo>
                    <a:pt x="5974" y="15398"/>
                  </a:lnTo>
                  <a:lnTo>
                    <a:pt x="6199" y="15804"/>
                  </a:lnTo>
                  <a:lnTo>
                    <a:pt x="6424" y="16210"/>
                  </a:lnTo>
                  <a:lnTo>
                    <a:pt x="6636" y="16548"/>
                  </a:lnTo>
                  <a:lnTo>
                    <a:pt x="6861" y="16920"/>
                  </a:lnTo>
                  <a:lnTo>
                    <a:pt x="7086" y="17259"/>
                  </a:lnTo>
                  <a:lnTo>
                    <a:pt x="7285" y="17530"/>
                  </a:lnTo>
                  <a:lnTo>
                    <a:pt x="7510" y="17868"/>
                  </a:lnTo>
                  <a:lnTo>
                    <a:pt x="7735" y="18173"/>
                  </a:lnTo>
                  <a:lnTo>
                    <a:pt x="7960" y="18376"/>
                  </a:lnTo>
                  <a:lnTo>
                    <a:pt x="8159" y="18646"/>
                  </a:lnTo>
                  <a:lnTo>
                    <a:pt x="8371" y="18883"/>
                  </a:lnTo>
                  <a:lnTo>
                    <a:pt x="8583" y="19120"/>
                  </a:lnTo>
                  <a:lnTo>
                    <a:pt x="8808" y="19289"/>
                  </a:lnTo>
                  <a:lnTo>
                    <a:pt x="9020" y="19459"/>
                  </a:lnTo>
                  <a:lnTo>
                    <a:pt x="9232" y="19594"/>
                  </a:lnTo>
                  <a:lnTo>
                    <a:pt x="9444" y="19695"/>
                  </a:lnTo>
                  <a:lnTo>
                    <a:pt x="9642" y="19831"/>
                  </a:lnTo>
                  <a:lnTo>
                    <a:pt x="9854" y="19865"/>
                  </a:lnTo>
                  <a:lnTo>
                    <a:pt x="10079" y="19932"/>
                  </a:lnTo>
                  <a:lnTo>
                    <a:pt x="10291" y="19966"/>
                  </a:lnTo>
                  <a:lnTo>
                    <a:pt x="10503" y="19932"/>
                  </a:lnTo>
                  <a:lnTo>
                    <a:pt x="10702" y="19932"/>
                  </a:lnTo>
                  <a:lnTo>
                    <a:pt x="10914" y="19865"/>
                  </a:lnTo>
                  <a:lnTo>
                    <a:pt x="11126" y="19763"/>
                  </a:lnTo>
                  <a:lnTo>
                    <a:pt x="11338" y="19662"/>
                  </a:lnTo>
                  <a:lnTo>
                    <a:pt x="11563" y="19425"/>
                  </a:lnTo>
                  <a:lnTo>
                    <a:pt x="11788" y="19222"/>
                  </a:lnTo>
                  <a:lnTo>
                    <a:pt x="12000" y="18985"/>
                  </a:lnTo>
                  <a:lnTo>
                    <a:pt x="12225" y="18714"/>
                  </a:lnTo>
                  <a:lnTo>
                    <a:pt x="12450" y="18376"/>
                  </a:lnTo>
                  <a:lnTo>
                    <a:pt x="12689" y="18071"/>
                  </a:lnTo>
                  <a:lnTo>
                    <a:pt x="12914" y="17699"/>
                  </a:lnTo>
                  <a:lnTo>
                    <a:pt x="13152" y="17259"/>
                  </a:lnTo>
                  <a:lnTo>
                    <a:pt x="13377" y="16887"/>
                  </a:lnTo>
                  <a:lnTo>
                    <a:pt x="13616" y="16447"/>
                  </a:lnTo>
                  <a:lnTo>
                    <a:pt x="13841" y="16007"/>
                  </a:lnTo>
                  <a:lnTo>
                    <a:pt x="14066" y="15533"/>
                  </a:lnTo>
                  <a:lnTo>
                    <a:pt x="14291" y="15025"/>
                  </a:lnTo>
                  <a:lnTo>
                    <a:pt x="14530" y="14518"/>
                  </a:lnTo>
                  <a:lnTo>
                    <a:pt x="14755" y="13976"/>
                  </a:lnTo>
                  <a:lnTo>
                    <a:pt x="14993" y="13469"/>
                  </a:lnTo>
                  <a:lnTo>
                    <a:pt x="15219" y="12927"/>
                  </a:lnTo>
                  <a:lnTo>
                    <a:pt x="15444" y="12352"/>
                  </a:lnTo>
                  <a:lnTo>
                    <a:pt x="15682" y="11777"/>
                  </a:lnTo>
                  <a:lnTo>
                    <a:pt x="15894" y="11201"/>
                  </a:lnTo>
                  <a:lnTo>
                    <a:pt x="16106" y="10626"/>
                  </a:lnTo>
                  <a:lnTo>
                    <a:pt x="16318" y="10051"/>
                  </a:lnTo>
                  <a:lnTo>
                    <a:pt x="16530" y="9509"/>
                  </a:lnTo>
                  <a:lnTo>
                    <a:pt x="16742" y="8934"/>
                  </a:lnTo>
                  <a:lnTo>
                    <a:pt x="16954" y="8325"/>
                  </a:lnTo>
                  <a:lnTo>
                    <a:pt x="17152" y="7783"/>
                  </a:lnTo>
                  <a:lnTo>
                    <a:pt x="17351" y="7242"/>
                  </a:lnTo>
                  <a:lnTo>
                    <a:pt x="17550" y="6667"/>
                  </a:lnTo>
                  <a:lnTo>
                    <a:pt x="17735" y="6125"/>
                  </a:lnTo>
                  <a:lnTo>
                    <a:pt x="17934" y="5584"/>
                  </a:lnTo>
                  <a:lnTo>
                    <a:pt x="18119" y="5042"/>
                  </a:lnTo>
                  <a:lnTo>
                    <a:pt x="18291" y="4535"/>
                  </a:lnTo>
                  <a:lnTo>
                    <a:pt x="18464" y="4061"/>
                  </a:lnTo>
                  <a:lnTo>
                    <a:pt x="18636" y="3553"/>
                  </a:lnTo>
                  <a:lnTo>
                    <a:pt x="18795" y="3113"/>
                  </a:lnTo>
                  <a:lnTo>
                    <a:pt x="18954" y="2640"/>
                  </a:lnTo>
                  <a:lnTo>
                    <a:pt x="19099" y="2234"/>
                  </a:lnTo>
                  <a:lnTo>
                    <a:pt x="19258" y="1827"/>
                  </a:lnTo>
                  <a:lnTo>
                    <a:pt x="19391" y="1455"/>
                  </a:lnTo>
                  <a:lnTo>
                    <a:pt x="19523" y="1083"/>
                  </a:lnTo>
                  <a:lnTo>
                    <a:pt x="19642" y="778"/>
                  </a:lnTo>
                  <a:lnTo>
                    <a:pt x="19775" y="508"/>
                  </a:lnTo>
                  <a:lnTo>
                    <a:pt x="19881" y="203"/>
                  </a:lnTo>
                  <a:lnTo>
                    <a:pt x="19987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6" name="Rectangle 136">
              <a:extLst>
                <a:ext uri="{FF2B5EF4-FFF2-40B4-BE49-F238E27FC236}">
                  <a16:creationId xmlns:a16="http://schemas.microsoft.com/office/drawing/2014/main" id="{1C3CE4CD-270D-4DCB-80C1-CEC58A3C94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6" y="3223"/>
              <a:ext cx="247" cy="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ea typeface="宋体" panose="02010600030101010101" pitchFamily="2" charset="-122"/>
                </a:rPr>
                <a:t>x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1513" name="Object 137">
            <a:extLst>
              <a:ext uri="{FF2B5EF4-FFF2-40B4-BE49-F238E27FC236}">
                <a16:creationId xmlns:a16="http://schemas.microsoft.com/office/drawing/2014/main" id="{199CDFCD-185B-45ED-BDE6-820D43B298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2997200"/>
          <a:ext cx="41767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7" name="公式" r:id="rId9" imgW="3939503" imgH="342900" progId="Equation.3">
                  <p:embed/>
                </p:oleObj>
              </mc:Choice>
              <mc:Fallback>
                <p:oleObj name="公式" r:id="rId9" imgW="3939503" imgH="342900" progId="Equation.3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997200"/>
                        <a:ext cx="417671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514" name="Object 138">
            <a:extLst>
              <a:ext uri="{FF2B5EF4-FFF2-40B4-BE49-F238E27FC236}">
                <a16:creationId xmlns:a16="http://schemas.microsoft.com/office/drawing/2014/main" id="{9E477C19-5264-4F65-A25E-99DD51CC84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9588" y="3644900"/>
          <a:ext cx="33686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8" name="公式" r:id="rId11" imgW="3230863" imgH="319947" progId="Equation.3">
                  <p:embed/>
                </p:oleObj>
              </mc:Choice>
              <mc:Fallback>
                <p:oleObj name="公式" r:id="rId11" imgW="3230863" imgH="319947" progId="Equation.3">
                  <p:embed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3644900"/>
                        <a:ext cx="33686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515" name="Object 139">
            <a:extLst>
              <a:ext uri="{FF2B5EF4-FFF2-40B4-BE49-F238E27FC236}">
                <a16:creationId xmlns:a16="http://schemas.microsoft.com/office/drawing/2014/main" id="{0CA55822-EDAE-4D04-B45E-91EA01F69F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076700"/>
          <a:ext cx="27368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9" name="Equation" r:id="rId13" imgW="937297" imgH="167671" progId="Equation.3">
                  <p:embed/>
                </p:oleObj>
              </mc:Choice>
              <mc:Fallback>
                <p:oleObj name="Equation" r:id="rId13" imgW="937297" imgH="167671" progId="Equation.3">
                  <p:embed/>
                  <p:pic>
                    <p:nvPicPr>
                      <p:cNvPr id="0" name="Object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76700"/>
                        <a:ext cx="27368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516" name="Text Box 140">
            <a:extLst>
              <a:ext uri="{FF2B5EF4-FFF2-40B4-BE49-F238E27FC236}">
                <a16:creationId xmlns:a16="http://schemas.microsoft.com/office/drawing/2014/main" id="{DDED36E6-2000-4D5D-8DB9-9EBD3DA88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4197350"/>
            <a:ext cx="2433637" cy="455613"/>
          </a:xfrm>
          <a:prstGeom prst="rect">
            <a:avLst/>
          </a:prstGeom>
          <a:noFill/>
          <a:ln w="12700">
            <a:solidFill>
              <a:srgbClr val="FFFFFF">
                <a:alpha val="0"/>
              </a:srgbClr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latin typeface="华文中宋" panose="02010600040101010101" pitchFamily="2" charset="-122"/>
              </a:rPr>
              <a:t>合振幅最小</a:t>
            </a:r>
          </a:p>
        </p:txBody>
      </p:sp>
      <p:sp>
        <p:nvSpPr>
          <p:cNvPr id="101517" name="Text Box 141">
            <a:extLst>
              <a:ext uri="{FF2B5EF4-FFF2-40B4-BE49-F238E27FC236}">
                <a16:creationId xmlns:a16="http://schemas.microsoft.com/office/drawing/2014/main" id="{39734279-F147-4BC4-9667-106455642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300663"/>
            <a:ext cx="43211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</a:rPr>
              <a:t>当</a:t>
            </a:r>
            <a:r>
              <a:rPr lang="zh-CN" altLang="en-US">
                <a:solidFill>
                  <a:srgbClr val="000092"/>
                </a:solidFill>
              </a:rPr>
              <a:t>  </a:t>
            </a:r>
            <a:r>
              <a:rPr lang="en-US" altLang="zh-CN" sz="3000" i="1">
                <a:solidFill>
                  <a:srgbClr val="800000"/>
                </a:solidFill>
              </a:rPr>
              <a:t>A</a:t>
            </a:r>
            <a:r>
              <a:rPr lang="en-US" altLang="zh-CN" sz="3200" baseline="-25000">
                <a:solidFill>
                  <a:srgbClr val="800000"/>
                </a:solidFill>
              </a:rPr>
              <a:t>1 </a:t>
            </a:r>
            <a:r>
              <a:rPr lang="en-US" altLang="zh-CN" sz="3000">
                <a:solidFill>
                  <a:srgbClr val="800000"/>
                </a:solidFill>
              </a:rPr>
              <a:t>= </a:t>
            </a:r>
            <a:r>
              <a:rPr lang="en-US" altLang="zh-CN" sz="3000" i="1">
                <a:solidFill>
                  <a:srgbClr val="800000"/>
                </a:solidFill>
              </a:rPr>
              <a:t>A</a:t>
            </a:r>
            <a:r>
              <a:rPr lang="en-US" altLang="zh-CN" sz="3200" baseline="-25000">
                <a:solidFill>
                  <a:srgbClr val="800000"/>
                </a:solidFill>
              </a:rPr>
              <a:t>2</a:t>
            </a:r>
            <a:r>
              <a:rPr lang="en-US" altLang="zh-CN" sz="2800" baseline="-25000">
                <a:solidFill>
                  <a:srgbClr val="000092"/>
                </a:solidFill>
              </a:rPr>
              <a:t>  </a:t>
            </a:r>
            <a:r>
              <a:rPr lang="zh-CN" altLang="en-US" sz="2300">
                <a:solidFill>
                  <a:srgbClr val="000066"/>
                </a:solidFill>
              </a:rPr>
              <a:t>时，</a:t>
            </a:r>
            <a:r>
              <a:rPr lang="zh-CN" altLang="en-US" sz="2300"/>
              <a:t>静止</a:t>
            </a:r>
            <a:r>
              <a:rPr lang="zh-CN" altLang="en-US" sz="2300">
                <a:solidFill>
                  <a:srgbClr val="000080"/>
                </a:solidFill>
              </a:rPr>
              <a:t>。</a:t>
            </a:r>
          </a:p>
        </p:txBody>
      </p:sp>
      <p:grpSp>
        <p:nvGrpSpPr>
          <p:cNvPr id="101530" name="Group 154">
            <a:extLst>
              <a:ext uri="{FF2B5EF4-FFF2-40B4-BE49-F238E27FC236}">
                <a16:creationId xmlns:a16="http://schemas.microsoft.com/office/drawing/2014/main" id="{7F79C75D-8148-45C1-8C27-E58C420EB86D}"/>
              </a:ext>
            </a:extLst>
          </p:cNvPr>
          <p:cNvGrpSpPr>
            <a:grpSpLocks/>
          </p:cNvGrpSpPr>
          <p:nvPr/>
        </p:nvGrpSpPr>
        <p:grpSpPr bwMode="auto">
          <a:xfrm>
            <a:off x="5740400" y="4437063"/>
            <a:ext cx="3092450" cy="1439862"/>
            <a:chOff x="3616" y="3158"/>
            <a:chExt cx="1948" cy="907"/>
          </a:xfrm>
        </p:grpSpPr>
        <p:sp>
          <p:nvSpPr>
            <p:cNvPr id="35862" name="Rectangle 143">
              <a:extLst>
                <a:ext uri="{FF2B5EF4-FFF2-40B4-BE49-F238E27FC236}">
                  <a16:creationId xmlns:a16="http://schemas.microsoft.com/office/drawing/2014/main" id="{B3C648EF-3137-432F-AD7E-C36FBCBC54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48" y="3755"/>
              <a:ext cx="21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rgbClr val="000092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600" baseline="-25000">
                  <a:solidFill>
                    <a:srgbClr val="000092"/>
                  </a:solidFill>
                  <a:ea typeface="宋体" panose="02010600030101010101" pitchFamily="2" charset="-122"/>
                </a:rPr>
                <a:t>2</a:t>
              </a:r>
              <a:endParaRPr lang="en-US" altLang="zh-CN" sz="2600">
                <a:solidFill>
                  <a:srgbClr val="00009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863" name="Freeform 144">
              <a:extLst>
                <a:ext uri="{FF2B5EF4-FFF2-40B4-BE49-F238E27FC236}">
                  <a16:creationId xmlns:a16="http://schemas.microsoft.com/office/drawing/2014/main" id="{9395ED42-1C31-46B9-AB8F-ECCB513307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7" y="3499"/>
              <a:ext cx="747" cy="17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101"/>
                  </a:moveTo>
                  <a:lnTo>
                    <a:pt x="225" y="18502"/>
                  </a:lnTo>
                  <a:lnTo>
                    <a:pt x="437" y="17889"/>
                  </a:lnTo>
                  <a:lnTo>
                    <a:pt x="662" y="17290"/>
                  </a:lnTo>
                  <a:lnTo>
                    <a:pt x="887" y="16662"/>
                  </a:lnTo>
                  <a:lnTo>
                    <a:pt x="1099" y="16077"/>
                  </a:lnTo>
                  <a:lnTo>
                    <a:pt x="1325" y="15492"/>
                  </a:lnTo>
                  <a:lnTo>
                    <a:pt x="1550" y="14893"/>
                  </a:lnTo>
                  <a:lnTo>
                    <a:pt x="1762" y="14308"/>
                  </a:lnTo>
                  <a:lnTo>
                    <a:pt x="1987" y="13738"/>
                  </a:lnTo>
                  <a:lnTo>
                    <a:pt x="2225" y="13153"/>
                  </a:lnTo>
                  <a:lnTo>
                    <a:pt x="2450" y="12582"/>
                  </a:lnTo>
                  <a:lnTo>
                    <a:pt x="2675" y="12026"/>
                  </a:lnTo>
                  <a:lnTo>
                    <a:pt x="2887" y="11455"/>
                  </a:lnTo>
                  <a:lnTo>
                    <a:pt x="3113" y="10884"/>
                  </a:lnTo>
                  <a:lnTo>
                    <a:pt x="3338" y="10342"/>
                  </a:lnTo>
                  <a:lnTo>
                    <a:pt x="3550" y="9815"/>
                  </a:lnTo>
                  <a:lnTo>
                    <a:pt x="3775" y="9287"/>
                  </a:lnTo>
                  <a:lnTo>
                    <a:pt x="4000" y="8759"/>
                  </a:lnTo>
                  <a:lnTo>
                    <a:pt x="4225" y="8231"/>
                  </a:lnTo>
                  <a:lnTo>
                    <a:pt x="4437" y="7732"/>
                  </a:lnTo>
                  <a:lnTo>
                    <a:pt x="4662" y="7247"/>
                  </a:lnTo>
                  <a:lnTo>
                    <a:pt x="4887" y="6805"/>
                  </a:lnTo>
                  <a:lnTo>
                    <a:pt x="5113" y="6334"/>
                  </a:lnTo>
                  <a:lnTo>
                    <a:pt x="5338" y="5892"/>
                  </a:lnTo>
                  <a:lnTo>
                    <a:pt x="5550" y="5421"/>
                  </a:lnTo>
                  <a:lnTo>
                    <a:pt x="5762" y="4993"/>
                  </a:lnTo>
                  <a:lnTo>
                    <a:pt x="5974" y="4579"/>
                  </a:lnTo>
                  <a:lnTo>
                    <a:pt x="6199" y="4165"/>
                  </a:lnTo>
                  <a:lnTo>
                    <a:pt x="6424" y="3780"/>
                  </a:lnTo>
                  <a:lnTo>
                    <a:pt x="6636" y="3409"/>
                  </a:lnTo>
                  <a:lnTo>
                    <a:pt x="6861" y="3067"/>
                  </a:lnTo>
                  <a:lnTo>
                    <a:pt x="7086" y="2725"/>
                  </a:lnTo>
                  <a:lnTo>
                    <a:pt x="7285" y="2411"/>
                  </a:lnTo>
                  <a:lnTo>
                    <a:pt x="7510" y="2097"/>
                  </a:lnTo>
                  <a:lnTo>
                    <a:pt x="7735" y="1826"/>
                  </a:lnTo>
                  <a:lnTo>
                    <a:pt x="7960" y="1555"/>
                  </a:lnTo>
                  <a:lnTo>
                    <a:pt x="8159" y="1298"/>
                  </a:lnTo>
                  <a:lnTo>
                    <a:pt x="8371" y="1056"/>
                  </a:lnTo>
                  <a:lnTo>
                    <a:pt x="8583" y="842"/>
                  </a:lnTo>
                  <a:lnTo>
                    <a:pt x="8808" y="670"/>
                  </a:lnTo>
                  <a:lnTo>
                    <a:pt x="9020" y="499"/>
                  </a:lnTo>
                  <a:lnTo>
                    <a:pt x="9232" y="385"/>
                  </a:lnTo>
                  <a:lnTo>
                    <a:pt x="9444" y="243"/>
                  </a:lnTo>
                  <a:lnTo>
                    <a:pt x="9642" y="128"/>
                  </a:lnTo>
                  <a:lnTo>
                    <a:pt x="9854" y="86"/>
                  </a:lnTo>
                  <a:lnTo>
                    <a:pt x="10079" y="14"/>
                  </a:lnTo>
                  <a:lnTo>
                    <a:pt x="10291" y="0"/>
                  </a:lnTo>
                  <a:lnTo>
                    <a:pt x="10503" y="14"/>
                  </a:lnTo>
                  <a:lnTo>
                    <a:pt x="10702" y="14"/>
                  </a:lnTo>
                  <a:lnTo>
                    <a:pt x="10914" y="86"/>
                  </a:lnTo>
                  <a:lnTo>
                    <a:pt x="11126" y="214"/>
                  </a:lnTo>
                  <a:lnTo>
                    <a:pt x="11338" y="328"/>
                  </a:lnTo>
                  <a:lnTo>
                    <a:pt x="11563" y="514"/>
                  </a:lnTo>
                  <a:lnTo>
                    <a:pt x="11788" y="756"/>
                  </a:lnTo>
                  <a:lnTo>
                    <a:pt x="12000" y="984"/>
                  </a:lnTo>
                  <a:lnTo>
                    <a:pt x="12225" y="1255"/>
                  </a:lnTo>
                  <a:lnTo>
                    <a:pt x="12450" y="1555"/>
                  </a:lnTo>
                  <a:lnTo>
                    <a:pt x="12689" y="1912"/>
                  </a:lnTo>
                  <a:lnTo>
                    <a:pt x="12914" y="2268"/>
                  </a:lnTo>
                  <a:lnTo>
                    <a:pt x="13152" y="2696"/>
                  </a:lnTo>
                  <a:lnTo>
                    <a:pt x="13377" y="3096"/>
                  </a:lnTo>
                  <a:lnTo>
                    <a:pt x="13616" y="3524"/>
                  </a:lnTo>
                  <a:lnTo>
                    <a:pt x="13841" y="3980"/>
                  </a:lnTo>
                  <a:lnTo>
                    <a:pt x="14066" y="4451"/>
                  </a:lnTo>
                  <a:lnTo>
                    <a:pt x="14291" y="4936"/>
                  </a:lnTo>
                  <a:lnTo>
                    <a:pt x="14530" y="5464"/>
                  </a:lnTo>
                  <a:lnTo>
                    <a:pt x="14755" y="6006"/>
                  </a:lnTo>
                  <a:lnTo>
                    <a:pt x="14993" y="6519"/>
                  </a:lnTo>
                  <a:lnTo>
                    <a:pt x="15219" y="7061"/>
                  </a:lnTo>
                  <a:lnTo>
                    <a:pt x="15444" y="7632"/>
                  </a:lnTo>
                  <a:lnTo>
                    <a:pt x="15682" y="8188"/>
                  </a:lnTo>
                  <a:lnTo>
                    <a:pt x="15894" y="8773"/>
                  </a:lnTo>
                  <a:lnTo>
                    <a:pt x="16106" y="9358"/>
                  </a:lnTo>
                  <a:lnTo>
                    <a:pt x="16318" y="9914"/>
                  </a:lnTo>
                  <a:lnTo>
                    <a:pt x="16530" y="10471"/>
                  </a:lnTo>
                  <a:lnTo>
                    <a:pt x="16742" y="11041"/>
                  </a:lnTo>
                  <a:lnTo>
                    <a:pt x="16954" y="11626"/>
                  </a:lnTo>
                  <a:lnTo>
                    <a:pt x="17152" y="12183"/>
                  </a:lnTo>
                  <a:lnTo>
                    <a:pt x="17351" y="12753"/>
                  </a:lnTo>
                  <a:lnTo>
                    <a:pt x="17550" y="13295"/>
                  </a:lnTo>
                  <a:lnTo>
                    <a:pt x="17735" y="13852"/>
                  </a:lnTo>
                  <a:lnTo>
                    <a:pt x="17934" y="14394"/>
                  </a:lnTo>
                  <a:lnTo>
                    <a:pt x="18119" y="14936"/>
                  </a:lnTo>
                  <a:lnTo>
                    <a:pt x="18291" y="15435"/>
                  </a:lnTo>
                  <a:lnTo>
                    <a:pt x="18464" y="15949"/>
                  </a:lnTo>
                  <a:lnTo>
                    <a:pt x="18636" y="16419"/>
                  </a:lnTo>
                  <a:lnTo>
                    <a:pt x="18795" y="16862"/>
                  </a:lnTo>
                  <a:lnTo>
                    <a:pt x="18954" y="17332"/>
                  </a:lnTo>
                  <a:lnTo>
                    <a:pt x="19099" y="17746"/>
                  </a:lnTo>
                  <a:lnTo>
                    <a:pt x="19258" y="18146"/>
                  </a:lnTo>
                  <a:lnTo>
                    <a:pt x="19391" y="18545"/>
                  </a:lnTo>
                  <a:lnTo>
                    <a:pt x="19523" y="18887"/>
                  </a:lnTo>
                  <a:lnTo>
                    <a:pt x="19642" y="19187"/>
                  </a:lnTo>
                  <a:lnTo>
                    <a:pt x="19775" y="19515"/>
                  </a:lnTo>
                  <a:lnTo>
                    <a:pt x="19881" y="19772"/>
                  </a:lnTo>
                  <a:lnTo>
                    <a:pt x="19987" y="19986"/>
                  </a:lnTo>
                </a:path>
              </a:pathLst>
            </a:custGeom>
            <a:noFill/>
            <a:ln w="38100" cmpd="sng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4" name="Freeform 145">
              <a:extLst>
                <a:ext uri="{FF2B5EF4-FFF2-40B4-BE49-F238E27FC236}">
                  <a16:creationId xmlns:a16="http://schemas.microsoft.com/office/drawing/2014/main" id="{5718D7F1-62B9-47F1-9CFA-FEAD4BAC7F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20" y="3658"/>
              <a:ext cx="701" cy="17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99" y="620"/>
                  </a:lnTo>
                  <a:lnTo>
                    <a:pt x="399" y="1255"/>
                  </a:lnTo>
                  <a:lnTo>
                    <a:pt x="598" y="1875"/>
                  </a:lnTo>
                  <a:lnTo>
                    <a:pt x="798" y="2524"/>
                  </a:lnTo>
                  <a:lnTo>
                    <a:pt x="984" y="3144"/>
                  </a:lnTo>
                  <a:lnTo>
                    <a:pt x="1184" y="3734"/>
                  </a:lnTo>
                  <a:lnTo>
                    <a:pt x="1383" y="4354"/>
                  </a:lnTo>
                  <a:lnTo>
                    <a:pt x="1583" y="4959"/>
                  </a:lnTo>
                  <a:lnTo>
                    <a:pt x="1782" y="5565"/>
                  </a:lnTo>
                  <a:lnTo>
                    <a:pt x="1981" y="6155"/>
                  </a:lnTo>
                  <a:lnTo>
                    <a:pt x="2181" y="6745"/>
                  </a:lnTo>
                  <a:lnTo>
                    <a:pt x="2380" y="7292"/>
                  </a:lnTo>
                  <a:lnTo>
                    <a:pt x="2567" y="7897"/>
                  </a:lnTo>
                  <a:lnTo>
                    <a:pt x="2766" y="8472"/>
                  </a:lnTo>
                  <a:lnTo>
                    <a:pt x="2966" y="9033"/>
                  </a:lnTo>
                  <a:lnTo>
                    <a:pt x="3165" y="9594"/>
                  </a:lnTo>
                  <a:lnTo>
                    <a:pt x="3364" y="10140"/>
                  </a:lnTo>
                  <a:lnTo>
                    <a:pt x="3564" y="10672"/>
                  </a:lnTo>
                  <a:lnTo>
                    <a:pt x="3763" y="11203"/>
                  </a:lnTo>
                  <a:lnTo>
                    <a:pt x="3963" y="11720"/>
                  </a:lnTo>
                  <a:lnTo>
                    <a:pt x="4162" y="12236"/>
                  </a:lnTo>
                  <a:lnTo>
                    <a:pt x="4361" y="12708"/>
                  </a:lnTo>
                  <a:lnTo>
                    <a:pt x="4573" y="13196"/>
                  </a:lnTo>
                  <a:lnTo>
                    <a:pt x="4785" y="13653"/>
                  </a:lnTo>
                  <a:lnTo>
                    <a:pt x="4972" y="14140"/>
                  </a:lnTo>
                  <a:lnTo>
                    <a:pt x="5171" y="14583"/>
                  </a:lnTo>
                  <a:lnTo>
                    <a:pt x="5371" y="15011"/>
                  </a:lnTo>
                  <a:lnTo>
                    <a:pt x="5570" y="15439"/>
                  </a:lnTo>
                  <a:lnTo>
                    <a:pt x="5782" y="15838"/>
                  </a:lnTo>
                  <a:lnTo>
                    <a:pt x="5981" y="16207"/>
                  </a:lnTo>
                  <a:lnTo>
                    <a:pt x="6181" y="16605"/>
                  </a:lnTo>
                  <a:lnTo>
                    <a:pt x="6380" y="16959"/>
                  </a:lnTo>
                  <a:lnTo>
                    <a:pt x="6579" y="17299"/>
                  </a:lnTo>
                  <a:lnTo>
                    <a:pt x="6791" y="17609"/>
                  </a:lnTo>
                  <a:lnTo>
                    <a:pt x="6991" y="17919"/>
                  </a:lnTo>
                  <a:lnTo>
                    <a:pt x="7202" y="18185"/>
                  </a:lnTo>
                  <a:lnTo>
                    <a:pt x="7402" y="18480"/>
                  </a:lnTo>
                  <a:lnTo>
                    <a:pt x="7614" y="18731"/>
                  </a:lnTo>
                  <a:lnTo>
                    <a:pt x="7813" y="18952"/>
                  </a:lnTo>
                  <a:lnTo>
                    <a:pt x="8025" y="19159"/>
                  </a:lnTo>
                  <a:lnTo>
                    <a:pt x="8237" y="19336"/>
                  </a:lnTo>
                  <a:lnTo>
                    <a:pt x="8436" y="19483"/>
                  </a:lnTo>
                  <a:lnTo>
                    <a:pt x="8648" y="19646"/>
                  </a:lnTo>
                  <a:lnTo>
                    <a:pt x="8860" y="19764"/>
                  </a:lnTo>
                  <a:lnTo>
                    <a:pt x="9059" y="19867"/>
                  </a:lnTo>
                  <a:lnTo>
                    <a:pt x="9271" y="19911"/>
                  </a:lnTo>
                  <a:lnTo>
                    <a:pt x="9483" y="19956"/>
                  </a:lnTo>
                  <a:lnTo>
                    <a:pt x="9695" y="19956"/>
                  </a:lnTo>
                  <a:lnTo>
                    <a:pt x="9907" y="19985"/>
                  </a:lnTo>
                  <a:lnTo>
                    <a:pt x="10118" y="19941"/>
                  </a:lnTo>
                  <a:lnTo>
                    <a:pt x="10330" y="19823"/>
                  </a:lnTo>
                  <a:lnTo>
                    <a:pt x="10555" y="19720"/>
                  </a:lnTo>
                  <a:lnTo>
                    <a:pt x="10791" y="19557"/>
                  </a:lnTo>
                  <a:lnTo>
                    <a:pt x="11016" y="19336"/>
                  </a:lnTo>
                  <a:lnTo>
                    <a:pt x="11240" y="19129"/>
                  </a:lnTo>
                  <a:lnTo>
                    <a:pt x="11477" y="18849"/>
                  </a:lnTo>
                  <a:lnTo>
                    <a:pt x="11713" y="18554"/>
                  </a:lnTo>
                  <a:lnTo>
                    <a:pt x="11963" y="18244"/>
                  </a:lnTo>
                  <a:lnTo>
                    <a:pt x="12212" y="17904"/>
                  </a:lnTo>
                  <a:lnTo>
                    <a:pt x="12461" y="17520"/>
                  </a:lnTo>
                  <a:lnTo>
                    <a:pt x="12710" y="17137"/>
                  </a:lnTo>
                  <a:lnTo>
                    <a:pt x="12960" y="16738"/>
                  </a:lnTo>
                  <a:lnTo>
                    <a:pt x="13196" y="16280"/>
                  </a:lnTo>
                  <a:lnTo>
                    <a:pt x="13445" y="15823"/>
                  </a:lnTo>
                  <a:lnTo>
                    <a:pt x="13707" y="15351"/>
                  </a:lnTo>
                  <a:lnTo>
                    <a:pt x="13956" y="14834"/>
                  </a:lnTo>
                  <a:lnTo>
                    <a:pt x="14206" y="14362"/>
                  </a:lnTo>
                  <a:lnTo>
                    <a:pt x="14442" y="13830"/>
                  </a:lnTo>
                  <a:lnTo>
                    <a:pt x="14692" y="13314"/>
                  </a:lnTo>
                  <a:lnTo>
                    <a:pt x="14953" y="12768"/>
                  </a:lnTo>
                  <a:lnTo>
                    <a:pt x="15202" y="12236"/>
                  </a:lnTo>
                  <a:lnTo>
                    <a:pt x="15452" y="11661"/>
                  </a:lnTo>
                  <a:lnTo>
                    <a:pt x="15688" y="11114"/>
                  </a:lnTo>
                  <a:lnTo>
                    <a:pt x="15925" y="10583"/>
                  </a:lnTo>
                  <a:lnTo>
                    <a:pt x="16150" y="10037"/>
                  </a:lnTo>
                  <a:lnTo>
                    <a:pt x="16386" y="9461"/>
                  </a:lnTo>
                  <a:lnTo>
                    <a:pt x="16611" y="8900"/>
                  </a:lnTo>
                  <a:lnTo>
                    <a:pt x="16847" y="8369"/>
                  </a:lnTo>
                  <a:lnTo>
                    <a:pt x="17072" y="7823"/>
                  </a:lnTo>
                  <a:lnTo>
                    <a:pt x="17283" y="7292"/>
                  </a:lnTo>
                  <a:lnTo>
                    <a:pt x="17495" y="6760"/>
                  </a:lnTo>
                  <a:lnTo>
                    <a:pt x="17720" y="6244"/>
                  </a:lnTo>
                  <a:lnTo>
                    <a:pt x="17919" y="5727"/>
                  </a:lnTo>
                  <a:lnTo>
                    <a:pt x="18118" y="5210"/>
                  </a:lnTo>
                  <a:lnTo>
                    <a:pt x="18305" y="4738"/>
                  </a:lnTo>
                  <a:lnTo>
                    <a:pt x="18492" y="4295"/>
                  </a:lnTo>
                  <a:lnTo>
                    <a:pt x="18679" y="3852"/>
                  </a:lnTo>
                  <a:lnTo>
                    <a:pt x="18854" y="3395"/>
                  </a:lnTo>
                  <a:lnTo>
                    <a:pt x="19016" y="2982"/>
                  </a:lnTo>
                  <a:lnTo>
                    <a:pt x="19178" y="2613"/>
                  </a:lnTo>
                  <a:lnTo>
                    <a:pt x="19340" y="2244"/>
                  </a:lnTo>
                  <a:lnTo>
                    <a:pt x="19489" y="1904"/>
                  </a:lnTo>
                  <a:lnTo>
                    <a:pt x="19614" y="1609"/>
                  </a:lnTo>
                  <a:lnTo>
                    <a:pt x="19751" y="1314"/>
                  </a:lnTo>
                  <a:lnTo>
                    <a:pt x="19875" y="1048"/>
                  </a:lnTo>
                  <a:lnTo>
                    <a:pt x="19988" y="841"/>
                  </a:lnTo>
                </a:path>
              </a:pathLst>
            </a:custGeom>
            <a:noFill/>
            <a:ln w="38100" cmpd="sng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Rectangle 146">
              <a:extLst>
                <a:ext uri="{FF2B5EF4-FFF2-40B4-BE49-F238E27FC236}">
                  <a16:creationId xmlns:a16="http://schemas.microsoft.com/office/drawing/2014/main" id="{F8F708DF-C42A-4BB1-8293-1C2176C502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16" y="3158"/>
              <a:ext cx="21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chemeClr val="tx1"/>
                  </a:solidFill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5866" name="Rectangle 147">
              <a:extLst>
                <a:ext uri="{FF2B5EF4-FFF2-40B4-BE49-F238E27FC236}">
                  <a16:creationId xmlns:a16="http://schemas.microsoft.com/office/drawing/2014/main" id="{AAC2F308-168D-4579-906A-3E242FF857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49" y="3510"/>
              <a:ext cx="229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35867" name="Freeform 148">
              <a:extLst>
                <a:ext uri="{FF2B5EF4-FFF2-40B4-BE49-F238E27FC236}">
                  <a16:creationId xmlns:a16="http://schemas.microsoft.com/office/drawing/2014/main" id="{4EF5F270-F71E-4727-B12B-8B183C2101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0" y="3663"/>
              <a:ext cx="748" cy="17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880"/>
                  </a:moveTo>
                  <a:lnTo>
                    <a:pt x="225" y="1489"/>
                  </a:lnTo>
                  <a:lnTo>
                    <a:pt x="437" y="2098"/>
                  </a:lnTo>
                  <a:lnTo>
                    <a:pt x="662" y="2707"/>
                  </a:lnTo>
                  <a:lnTo>
                    <a:pt x="887" y="3283"/>
                  </a:lnTo>
                  <a:lnTo>
                    <a:pt x="1099" y="3892"/>
                  </a:lnTo>
                  <a:lnTo>
                    <a:pt x="1325" y="4501"/>
                  </a:lnTo>
                  <a:lnTo>
                    <a:pt x="1550" y="5076"/>
                  </a:lnTo>
                  <a:lnTo>
                    <a:pt x="1762" y="5685"/>
                  </a:lnTo>
                  <a:lnTo>
                    <a:pt x="1987" y="6261"/>
                  </a:lnTo>
                  <a:lnTo>
                    <a:pt x="2225" y="6802"/>
                  </a:lnTo>
                  <a:lnTo>
                    <a:pt x="2450" y="7377"/>
                  </a:lnTo>
                  <a:lnTo>
                    <a:pt x="2675" y="7953"/>
                  </a:lnTo>
                  <a:lnTo>
                    <a:pt x="2887" y="8494"/>
                  </a:lnTo>
                  <a:lnTo>
                    <a:pt x="3113" y="9103"/>
                  </a:lnTo>
                  <a:lnTo>
                    <a:pt x="3338" y="9611"/>
                  </a:lnTo>
                  <a:lnTo>
                    <a:pt x="3550" y="10186"/>
                  </a:lnTo>
                  <a:lnTo>
                    <a:pt x="3775" y="10694"/>
                  </a:lnTo>
                  <a:lnTo>
                    <a:pt x="4000" y="11235"/>
                  </a:lnTo>
                  <a:lnTo>
                    <a:pt x="4225" y="11743"/>
                  </a:lnTo>
                  <a:lnTo>
                    <a:pt x="4437" y="12250"/>
                  </a:lnTo>
                  <a:lnTo>
                    <a:pt x="4662" y="12724"/>
                  </a:lnTo>
                  <a:lnTo>
                    <a:pt x="4887" y="13164"/>
                  </a:lnTo>
                  <a:lnTo>
                    <a:pt x="5113" y="13638"/>
                  </a:lnTo>
                  <a:lnTo>
                    <a:pt x="5338" y="14078"/>
                  </a:lnTo>
                  <a:lnTo>
                    <a:pt x="5550" y="14552"/>
                  </a:lnTo>
                  <a:lnTo>
                    <a:pt x="5762" y="14992"/>
                  </a:lnTo>
                  <a:lnTo>
                    <a:pt x="5974" y="15398"/>
                  </a:lnTo>
                  <a:lnTo>
                    <a:pt x="6199" y="15804"/>
                  </a:lnTo>
                  <a:lnTo>
                    <a:pt x="6424" y="16210"/>
                  </a:lnTo>
                  <a:lnTo>
                    <a:pt x="6636" y="16548"/>
                  </a:lnTo>
                  <a:lnTo>
                    <a:pt x="6861" y="16920"/>
                  </a:lnTo>
                  <a:lnTo>
                    <a:pt x="7086" y="17259"/>
                  </a:lnTo>
                  <a:lnTo>
                    <a:pt x="7285" y="17530"/>
                  </a:lnTo>
                  <a:lnTo>
                    <a:pt x="7510" y="17868"/>
                  </a:lnTo>
                  <a:lnTo>
                    <a:pt x="7735" y="18173"/>
                  </a:lnTo>
                  <a:lnTo>
                    <a:pt x="7960" y="18376"/>
                  </a:lnTo>
                  <a:lnTo>
                    <a:pt x="8159" y="18646"/>
                  </a:lnTo>
                  <a:lnTo>
                    <a:pt x="8371" y="18883"/>
                  </a:lnTo>
                  <a:lnTo>
                    <a:pt x="8583" y="19120"/>
                  </a:lnTo>
                  <a:lnTo>
                    <a:pt x="8808" y="19289"/>
                  </a:lnTo>
                  <a:lnTo>
                    <a:pt x="9020" y="19459"/>
                  </a:lnTo>
                  <a:lnTo>
                    <a:pt x="9232" y="19594"/>
                  </a:lnTo>
                  <a:lnTo>
                    <a:pt x="9444" y="19695"/>
                  </a:lnTo>
                  <a:lnTo>
                    <a:pt x="9642" y="19831"/>
                  </a:lnTo>
                  <a:lnTo>
                    <a:pt x="9854" y="19865"/>
                  </a:lnTo>
                  <a:lnTo>
                    <a:pt x="10079" y="19932"/>
                  </a:lnTo>
                  <a:lnTo>
                    <a:pt x="10291" y="19966"/>
                  </a:lnTo>
                  <a:lnTo>
                    <a:pt x="10503" y="19932"/>
                  </a:lnTo>
                  <a:lnTo>
                    <a:pt x="10702" y="19932"/>
                  </a:lnTo>
                  <a:lnTo>
                    <a:pt x="10914" y="19865"/>
                  </a:lnTo>
                  <a:lnTo>
                    <a:pt x="11126" y="19763"/>
                  </a:lnTo>
                  <a:lnTo>
                    <a:pt x="11338" y="19662"/>
                  </a:lnTo>
                  <a:lnTo>
                    <a:pt x="11563" y="19425"/>
                  </a:lnTo>
                  <a:lnTo>
                    <a:pt x="11788" y="19222"/>
                  </a:lnTo>
                  <a:lnTo>
                    <a:pt x="12000" y="18985"/>
                  </a:lnTo>
                  <a:lnTo>
                    <a:pt x="12225" y="18714"/>
                  </a:lnTo>
                  <a:lnTo>
                    <a:pt x="12450" y="18376"/>
                  </a:lnTo>
                  <a:lnTo>
                    <a:pt x="12689" y="18071"/>
                  </a:lnTo>
                  <a:lnTo>
                    <a:pt x="12914" y="17699"/>
                  </a:lnTo>
                  <a:lnTo>
                    <a:pt x="13152" y="17259"/>
                  </a:lnTo>
                  <a:lnTo>
                    <a:pt x="13377" y="16887"/>
                  </a:lnTo>
                  <a:lnTo>
                    <a:pt x="13616" y="16447"/>
                  </a:lnTo>
                  <a:lnTo>
                    <a:pt x="13841" y="16007"/>
                  </a:lnTo>
                  <a:lnTo>
                    <a:pt x="14066" y="15533"/>
                  </a:lnTo>
                  <a:lnTo>
                    <a:pt x="14291" y="15025"/>
                  </a:lnTo>
                  <a:lnTo>
                    <a:pt x="14530" y="14518"/>
                  </a:lnTo>
                  <a:lnTo>
                    <a:pt x="14755" y="13976"/>
                  </a:lnTo>
                  <a:lnTo>
                    <a:pt x="14993" y="13469"/>
                  </a:lnTo>
                  <a:lnTo>
                    <a:pt x="15219" y="12927"/>
                  </a:lnTo>
                  <a:lnTo>
                    <a:pt x="15444" y="12352"/>
                  </a:lnTo>
                  <a:lnTo>
                    <a:pt x="15682" y="11777"/>
                  </a:lnTo>
                  <a:lnTo>
                    <a:pt x="15894" y="11201"/>
                  </a:lnTo>
                  <a:lnTo>
                    <a:pt x="16106" y="10626"/>
                  </a:lnTo>
                  <a:lnTo>
                    <a:pt x="16318" y="10051"/>
                  </a:lnTo>
                  <a:lnTo>
                    <a:pt x="16530" y="9509"/>
                  </a:lnTo>
                  <a:lnTo>
                    <a:pt x="16742" y="8934"/>
                  </a:lnTo>
                  <a:lnTo>
                    <a:pt x="16954" y="8325"/>
                  </a:lnTo>
                  <a:lnTo>
                    <a:pt x="17152" y="7783"/>
                  </a:lnTo>
                  <a:lnTo>
                    <a:pt x="17351" y="7242"/>
                  </a:lnTo>
                  <a:lnTo>
                    <a:pt x="17550" y="6667"/>
                  </a:lnTo>
                  <a:lnTo>
                    <a:pt x="17735" y="6125"/>
                  </a:lnTo>
                  <a:lnTo>
                    <a:pt x="17934" y="5584"/>
                  </a:lnTo>
                  <a:lnTo>
                    <a:pt x="18119" y="5042"/>
                  </a:lnTo>
                  <a:lnTo>
                    <a:pt x="18291" y="4535"/>
                  </a:lnTo>
                  <a:lnTo>
                    <a:pt x="18464" y="4061"/>
                  </a:lnTo>
                  <a:lnTo>
                    <a:pt x="18636" y="3553"/>
                  </a:lnTo>
                  <a:lnTo>
                    <a:pt x="18795" y="3113"/>
                  </a:lnTo>
                  <a:lnTo>
                    <a:pt x="18954" y="2640"/>
                  </a:lnTo>
                  <a:lnTo>
                    <a:pt x="19099" y="2234"/>
                  </a:lnTo>
                  <a:lnTo>
                    <a:pt x="19258" y="1827"/>
                  </a:lnTo>
                  <a:lnTo>
                    <a:pt x="19391" y="1455"/>
                  </a:lnTo>
                  <a:lnTo>
                    <a:pt x="19523" y="1083"/>
                  </a:lnTo>
                  <a:lnTo>
                    <a:pt x="19642" y="778"/>
                  </a:lnTo>
                  <a:lnTo>
                    <a:pt x="19775" y="508"/>
                  </a:lnTo>
                  <a:lnTo>
                    <a:pt x="19881" y="203"/>
                  </a:lnTo>
                  <a:lnTo>
                    <a:pt x="19987" y="0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Freeform 149">
              <a:extLst>
                <a:ext uri="{FF2B5EF4-FFF2-40B4-BE49-F238E27FC236}">
                  <a16:creationId xmlns:a16="http://schemas.microsoft.com/office/drawing/2014/main" id="{6A2363C3-14BC-48D8-8CE2-6C2AE7BC02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14" y="3520"/>
              <a:ext cx="707" cy="14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965"/>
                  </a:moveTo>
                  <a:lnTo>
                    <a:pt x="199" y="19335"/>
                  </a:lnTo>
                  <a:lnTo>
                    <a:pt x="399" y="18704"/>
                  </a:lnTo>
                  <a:lnTo>
                    <a:pt x="598" y="18109"/>
                  </a:lnTo>
                  <a:lnTo>
                    <a:pt x="798" y="17478"/>
                  </a:lnTo>
                  <a:lnTo>
                    <a:pt x="984" y="16813"/>
                  </a:lnTo>
                  <a:lnTo>
                    <a:pt x="1184" y="16217"/>
                  </a:lnTo>
                  <a:lnTo>
                    <a:pt x="1383" y="15622"/>
                  </a:lnTo>
                  <a:lnTo>
                    <a:pt x="1583" y="15026"/>
                  </a:lnTo>
                  <a:lnTo>
                    <a:pt x="1782" y="14396"/>
                  </a:lnTo>
                  <a:lnTo>
                    <a:pt x="1981" y="13800"/>
                  </a:lnTo>
                  <a:lnTo>
                    <a:pt x="2181" y="13240"/>
                  </a:lnTo>
                  <a:lnTo>
                    <a:pt x="2380" y="12680"/>
                  </a:lnTo>
                  <a:lnTo>
                    <a:pt x="2567" y="12084"/>
                  </a:lnTo>
                  <a:lnTo>
                    <a:pt x="2766" y="11489"/>
                  </a:lnTo>
                  <a:lnTo>
                    <a:pt x="2966" y="10928"/>
                  </a:lnTo>
                  <a:lnTo>
                    <a:pt x="3165" y="10368"/>
                  </a:lnTo>
                  <a:lnTo>
                    <a:pt x="3364" y="9842"/>
                  </a:lnTo>
                  <a:lnTo>
                    <a:pt x="3564" y="9317"/>
                  </a:lnTo>
                  <a:lnTo>
                    <a:pt x="3763" y="8757"/>
                  </a:lnTo>
                  <a:lnTo>
                    <a:pt x="3963" y="8231"/>
                  </a:lnTo>
                  <a:lnTo>
                    <a:pt x="4162" y="7741"/>
                  </a:lnTo>
                  <a:lnTo>
                    <a:pt x="4361" y="7250"/>
                  </a:lnTo>
                  <a:lnTo>
                    <a:pt x="4573" y="6795"/>
                  </a:lnTo>
                  <a:lnTo>
                    <a:pt x="4785" y="6305"/>
                  </a:lnTo>
                  <a:lnTo>
                    <a:pt x="4972" y="5849"/>
                  </a:lnTo>
                  <a:lnTo>
                    <a:pt x="5171" y="5394"/>
                  </a:lnTo>
                  <a:lnTo>
                    <a:pt x="5371" y="4939"/>
                  </a:lnTo>
                  <a:lnTo>
                    <a:pt x="5570" y="4553"/>
                  </a:lnTo>
                  <a:lnTo>
                    <a:pt x="5782" y="4133"/>
                  </a:lnTo>
                  <a:lnTo>
                    <a:pt x="5981" y="3783"/>
                  </a:lnTo>
                  <a:lnTo>
                    <a:pt x="6181" y="3363"/>
                  </a:lnTo>
                  <a:lnTo>
                    <a:pt x="6380" y="3012"/>
                  </a:lnTo>
                  <a:lnTo>
                    <a:pt x="6579" y="2697"/>
                  </a:lnTo>
                  <a:lnTo>
                    <a:pt x="6791" y="2347"/>
                  </a:lnTo>
                  <a:lnTo>
                    <a:pt x="6991" y="2032"/>
                  </a:lnTo>
                  <a:lnTo>
                    <a:pt x="7202" y="1786"/>
                  </a:lnTo>
                  <a:lnTo>
                    <a:pt x="7402" y="1506"/>
                  </a:lnTo>
                  <a:lnTo>
                    <a:pt x="7614" y="1226"/>
                  </a:lnTo>
                  <a:lnTo>
                    <a:pt x="7813" y="1016"/>
                  </a:lnTo>
                  <a:lnTo>
                    <a:pt x="8025" y="806"/>
                  </a:lnTo>
                  <a:lnTo>
                    <a:pt x="8237" y="630"/>
                  </a:lnTo>
                  <a:lnTo>
                    <a:pt x="8436" y="490"/>
                  </a:lnTo>
                  <a:lnTo>
                    <a:pt x="8648" y="315"/>
                  </a:lnTo>
                  <a:lnTo>
                    <a:pt x="8860" y="210"/>
                  </a:lnTo>
                  <a:lnTo>
                    <a:pt x="9059" y="105"/>
                  </a:lnTo>
                  <a:lnTo>
                    <a:pt x="9271" y="70"/>
                  </a:lnTo>
                  <a:lnTo>
                    <a:pt x="9483" y="0"/>
                  </a:lnTo>
                  <a:lnTo>
                    <a:pt x="9695" y="0"/>
                  </a:lnTo>
                  <a:lnTo>
                    <a:pt x="9907" y="0"/>
                  </a:lnTo>
                  <a:lnTo>
                    <a:pt x="10118" y="35"/>
                  </a:lnTo>
                  <a:lnTo>
                    <a:pt x="10330" y="140"/>
                  </a:lnTo>
                  <a:lnTo>
                    <a:pt x="10555" y="245"/>
                  </a:lnTo>
                  <a:lnTo>
                    <a:pt x="10791" y="420"/>
                  </a:lnTo>
                  <a:lnTo>
                    <a:pt x="11016" y="630"/>
                  </a:lnTo>
                  <a:lnTo>
                    <a:pt x="11240" y="841"/>
                  </a:lnTo>
                  <a:lnTo>
                    <a:pt x="11477" y="1121"/>
                  </a:lnTo>
                  <a:lnTo>
                    <a:pt x="11713" y="1401"/>
                  </a:lnTo>
                  <a:lnTo>
                    <a:pt x="11963" y="1716"/>
                  </a:lnTo>
                  <a:lnTo>
                    <a:pt x="12212" y="2067"/>
                  </a:lnTo>
                  <a:lnTo>
                    <a:pt x="12461" y="2452"/>
                  </a:lnTo>
                  <a:lnTo>
                    <a:pt x="12710" y="2837"/>
                  </a:lnTo>
                  <a:lnTo>
                    <a:pt x="12960" y="3222"/>
                  </a:lnTo>
                  <a:lnTo>
                    <a:pt x="13196" y="3713"/>
                  </a:lnTo>
                  <a:lnTo>
                    <a:pt x="13445" y="4168"/>
                  </a:lnTo>
                  <a:lnTo>
                    <a:pt x="13707" y="4623"/>
                  </a:lnTo>
                  <a:lnTo>
                    <a:pt x="13956" y="5114"/>
                  </a:lnTo>
                  <a:lnTo>
                    <a:pt x="14206" y="5604"/>
                  </a:lnTo>
                  <a:lnTo>
                    <a:pt x="14442" y="6165"/>
                  </a:lnTo>
                  <a:lnTo>
                    <a:pt x="14692" y="6655"/>
                  </a:lnTo>
                  <a:lnTo>
                    <a:pt x="14953" y="7215"/>
                  </a:lnTo>
                  <a:lnTo>
                    <a:pt x="15202" y="7741"/>
                  </a:lnTo>
                  <a:lnTo>
                    <a:pt x="15452" y="8336"/>
                  </a:lnTo>
                  <a:lnTo>
                    <a:pt x="15688" y="8862"/>
                  </a:lnTo>
                  <a:lnTo>
                    <a:pt x="15925" y="9387"/>
                  </a:lnTo>
                  <a:lnTo>
                    <a:pt x="16150" y="9912"/>
                  </a:lnTo>
                  <a:lnTo>
                    <a:pt x="16386" y="10508"/>
                  </a:lnTo>
                  <a:lnTo>
                    <a:pt x="16611" y="11068"/>
                  </a:lnTo>
                  <a:lnTo>
                    <a:pt x="16847" y="11594"/>
                  </a:lnTo>
                  <a:lnTo>
                    <a:pt x="17072" y="12154"/>
                  </a:lnTo>
                  <a:lnTo>
                    <a:pt x="17283" y="12680"/>
                  </a:lnTo>
                  <a:lnTo>
                    <a:pt x="17495" y="13205"/>
                  </a:lnTo>
                  <a:lnTo>
                    <a:pt x="17720" y="13730"/>
                  </a:lnTo>
                  <a:lnTo>
                    <a:pt x="17919" y="14221"/>
                  </a:lnTo>
                  <a:lnTo>
                    <a:pt x="18118" y="14746"/>
                  </a:lnTo>
                  <a:lnTo>
                    <a:pt x="18305" y="15236"/>
                  </a:lnTo>
                  <a:lnTo>
                    <a:pt x="18492" y="15692"/>
                  </a:lnTo>
                  <a:lnTo>
                    <a:pt x="18679" y="16112"/>
                  </a:lnTo>
                  <a:lnTo>
                    <a:pt x="18854" y="16567"/>
                  </a:lnTo>
                  <a:lnTo>
                    <a:pt x="19016" y="16988"/>
                  </a:lnTo>
                  <a:lnTo>
                    <a:pt x="19178" y="17338"/>
                  </a:lnTo>
                  <a:lnTo>
                    <a:pt x="19340" y="17688"/>
                  </a:lnTo>
                  <a:lnTo>
                    <a:pt x="19489" y="18074"/>
                  </a:lnTo>
                  <a:lnTo>
                    <a:pt x="19614" y="18319"/>
                  </a:lnTo>
                  <a:lnTo>
                    <a:pt x="19751" y="18634"/>
                  </a:lnTo>
                  <a:lnTo>
                    <a:pt x="19875" y="18914"/>
                  </a:lnTo>
                  <a:lnTo>
                    <a:pt x="19988" y="19124"/>
                  </a:lnTo>
                </a:path>
              </a:pathLst>
            </a:custGeom>
            <a:noFill/>
            <a:ln w="38100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9" name="Line 150">
              <a:extLst>
                <a:ext uri="{FF2B5EF4-FFF2-40B4-BE49-F238E27FC236}">
                  <a16:creationId xmlns:a16="http://schemas.microsoft.com/office/drawing/2014/main" id="{BF19445E-CDCB-4BC5-A154-136FD3B9C3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9" y="3664"/>
              <a:ext cx="16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0" name="Line 151">
              <a:extLst>
                <a:ext uri="{FF2B5EF4-FFF2-40B4-BE49-F238E27FC236}">
                  <a16:creationId xmlns:a16="http://schemas.microsoft.com/office/drawing/2014/main" id="{6B1D3D7A-4D49-4463-A3A0-F01691B714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90" y="3294"/>
              <a:ext cx="2" cy="7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Rectangle 152">
              <a:extLst>
                <a:ext uri="{FF2B5EF4-FFF2-40B4-BE49-F238E27FC236}">
                  <a16:creationId xmlns:a16="http://schemas.microsoft.com/office/drawing/2014/main" id="{8B94EF6A-B709-4BDF-9BAB-D7A479D8B2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30" y="3217"/>
              <a:ext cx="247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rgbClr val="008000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600" baseline="-25000">
                  <a:solidFill>
                    <a:srgbClr val="008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600">
                <a:solidFill>
                  <a:srgbClr val="008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872" name="Rectangle 153">
              <a:extLst>
                <a:ext uri="{FF2B5EF4-FFF2-40B4-BE49-F238E27FC236}">
                  <a16:creationId xmlns:a16="http://schemas.microsoft.com/office/drawing/2014/main" id="{6BE97A05-E542-4AE6-B573-9A3B86FB8CA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96" y="3660"/>
              <a:ext cx="168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</p:grpSp>
      <p:sp>
        <p:nvSpPr>
          <p:cNvPr id="101531" name="Line 155">
            <a:extLst>
              <a:ext uri="{FF2B5EF4-FFF2-40B4-BE49-F238E27FC236}">
                <a16:creationId xmlns:a16="http://schemas.microsoft.com/office/drawing/2014/main" id="{714F5AC3-0559-4696-9FCC-541A59C0CF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5241925"/>
            <a:ext cx="23050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0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0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0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0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0"/>
                                        <p:tgtEl>
                                          <p:spTgt spid="10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0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0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0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10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10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0"/>
                                        <p:tgtEl>
                                          <p:spTgt spid="10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000"/>
                                        <p:tgtEl>
                                          <p:spTgt spid="10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10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10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23" grpId="0" animBg="1" autoUpdateAnimBg="0"/>
      <p:bldP spid="101468" grpId="0"/>
      <p:bldP spid="101469" grpId="0"/>
      <p:bldP spid="101490" grpId="0" animBg="1"/>
      <p:bldP spid="101506" grpId="0"/>
      <p:bldP spid="101507" grpId="0"/>
      <p:bldP spid="101516" grpId="0" animBg="1"/>
      <p:bldP spid="1015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Text Box 4">
            <a:extLst>
              <a:ext uri="{FF2B5EF4-FFF2-40B4-BE49-F238E27FC236}">
                <a16:creationId xmlns:a16="http://schemas.microsoft.com/office/drawing/2014/main" id="{36F75B17-332E-49E2-BB64-BBBCF0BBF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333375"/>
            <a:ext cx="4183062" cy="466725"/>
          </a:xfrm>
          <a:prstGeom prst="rect">
            <a:avLst/>
          </a:prstGeom>
          <a:noFill/>
          <a:ln w="9525">
            <a:solidFill>
              <a:srgbClr val="FFFFFF">
                <a:alpha val="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5.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超前和落后 </a:t>
            </a:r>
          </a:p>
        </p:txBody>
      </p:sp>
      <p:sp>
        <p:nvSpPr>
          <p:cNvPr id="102405" name="Text Box 5">
            <a:extLst>
              <a:ext uri="{FF2B5EF4-FFF2-40B4-BE49-F238E27FC236}">
                <a16:creationId xmlns:a16="http://schemas.microsoft.com/office/drawing/2014/main" id="{AC746C08-F05F-4691-9A4E-4B79B0A8B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1196975"/>
            <a:ext cx="4681537" cy="1127125"/>
          </a:xfrm>
          <a:prstGeom prst="rect">
            <a:avLst/>
          </a:prstGeom>
          <a:noFill/>
          <a:ln w="9525">
            <a:solidFill>
              <a:srgbClr val="FFFFFF">
                <a:alpha val="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则称：</a:t>
            </a:r>
            <a:r>
              <a:rPr lang="zh-CN" altLang="en-US"/>
              <a:t> </a:t>
            </a:r>
            <a:r>
              <a:rPr lang="en-US" altLang="zh-CN" sz="2800" i="1"/>
              <a:t>x</a:t>
            </a:r>
            <a:r>
              <a:rPr lang="en-US" altLang="zh-CN" sz="2800" baseline="-25000"/>
              <a:t>2 </a:t>
            </a:r>
            <a:r>
              <a:rPr lang="zh-CN" altLang="en-US" sz="2300">
                <a:solidFill>
                  <a:srgbClr val="000066"/>
                </a:solidFill>
              </a:rPr>
              <a:t>比</a:t>
            </a:r>
            <a:r>
              <a:rPr lang="zh-CN" altLang="en-US"/>
              <a:t> </a:t>
            </a:r>
            <a:r>
              <a:rPr lang="en-US" altLang="zh-CN" sz="2800" i="1"/>
              <a:t>x</a:t>
            </a:r>
            <a:r>
              <a:rPr lang="en-US" altLang="zh-CN" sz="2800" baseline="-25000"/>
              <a:t>1</a:t>
            </a:r>
            <a:r>
              <a:rPr lang="en-US" altLang="zh-CN" baseline="-25000">
                <a:solidFill>
                  <a:srgbClr val="000080"/>
                </a:solidFill>
              </a:rPr>
              <a:t>  </a:t>
            </a:r>
            <a:r>
              <a:rPr lang="zh-CN" altLang="en-US" sz="2300">
                <a:solidFill>
                  <a:srgbClr val="000066"/>
                </a:solidFill>
              </a:rPr>
              <a:t>超前；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>
                <a:solidFill>
                  <a:srgbClr val="000080"/>
                </a:solidFill>
              </a:rPr>
              <a:t>  </a:t>
            </a:r>
            <a:r>
              <a:rPr lang="zh-CN" altLang="en-US" sz="2300">
                <a:solidFill>
                  <a:srgbClr val="000066"/>
                </a:solidFill>
              </a:rPr>
              <a:t>或</a:t>
            </a:r>
            <a:r>
              <a:rPr lang="zh-CN" altLang="en-US" sz="2800">
                <a:solidFill>
                  <a:srgbClr val="000080"/>
                </a:solidFill>
              </a:rPr>
              <a:t>      </a:t>
            </a:r>
            <a:r>
              <a:rPr lang="en-US" altLang="zh-CN" sz="2800" i="1"/>
              <a:t>x</a:t>
            </a:r>
            <a:r>
              <a:rPr lang="en-US" altLang="zh-CN" sz="2800" baseline="-25000"/>
              <a:t>1</a:t>
            </a:r>
            <a:r>
              <a:rPr lang="en-US" altLang="zh-CN" sz="2800" baseline="-25000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比</a:t>
            </a:r>
            <a:r>
              <a:rPr lang="zh-CN" altLang="en-US">
                <a:solidFill>
                  <a:srgbClr val="000080"/>
                </a:solidFill>
              </a:rPr>
              <a:t> </a:t>
            </a:r>
            <a:r>
              <a:rPr lang="en-US" altLang="zh-CN" sz="2800" i="1"/>
              <a:t>x</a:t>
            </a:r>
            <a:r>
              <a:rPr lang="en-US" altLang="zh-CN" sz="2800" baseline="-25000"/>
              <a:t>2</a:t>
            </a:r>
            <a:r>
              <a:rPr lang="en-US" altLang="zh-CN" baseline="-25000">
                <a:solidFill>
                  <a:srgbClr val="000080"/>
                </a:solidFill>
              </a:rPr>
              <a:t>  </a:t>
            </a:r>
            <a:r>
              <a:rPr lang="zh-CN" altLang="en-US" sz="2300">
                <a:solidFill>
                  <a:srgbClr val="000066"/>
                </a:solidFill>
              </a:rPr>
              <a:t>落后。</a:t>
            </a:r>
          </a:p>
        </p:txBody>
      </p:sp>
      <p:grpSp>
        <p:nvGrpSpPr>
          <p:cNvPr id="102498" name="Group 98">
            <a:extLst>
              <a:ext uri="{FF2B5EF4-FFF2-40B4-BE49-F238E27FC236}">
                <a16:creationId xmlns:a16="http://schemas.microsoft.com/office/drawing/2014/main" id="{6687C0DB-2566-4C58-9AE3-8FDAC1FE530E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276475"/>
            <a:ext cx="4032250" cy="1073150"/>
            <a:chOff x="385" y="1520"/>
            <a:chExt cx="2540" cy="676"/>
          </a:xfrm>
        </p:grpSpPr>
        <p:sp>
          <p:nvSpPr>
            <p:cNvPr id="36917" name="Text Box 6">
              <a:extLst>
                <a:ext uri="{FF2B5EF4-FFF2-40B4-BE49-F238E27FC236}">
                  <a16:creationId xmlns:a16="http://schemas.microsoft.com/office/drawing/2014/main" id="{39F93FB2-B09F-43C1-818D-ABCF3CC55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1520"/>
              <a:ext cx="2540" cy="676"/>
            </a:xfrm>
            <a:prstGeom prst="rect">
              <a:avLst/>
            </a:prstGeom>
            <a:noFill/>
            <a:ln w="9525">
              <a:solidFill>
                <a:srgbClr val="FFFFFF">
                  <a:alpha val="0"/>
                </a:srgb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>
                <a:lnSpc>
                  <a:spcPct val="125000"/>
                </a:lnSpc>
              </a:pPr>
              <a:r>
                <a:rPr lang="zh-CN" altLang="en-US" sz="2300">
                  <a:solidFill>
                    <a:srgbClr val="000066"/>
                  </a:solidFill>
                </a:rPr>
                <a:t>超前 </a:t>
              </a:r>
              <a:r>
                <a:rPr lang="en-US" altLang="zh-CN" sz="2800">
                  <a:solidFill>
                    <a:srgbClr val="000066"/>
                  </a:solidFill>
                </a:rPr>
                <a:t>/ </a:t>
              </a:r>
              <a:r>
                <a:rPr lang="zh-CN" altLang="en-US" sz="2300">
                  <a:solidFill>
                    <a:srgbClr val="000066"/>
                  </a:solidFill>
                </a:rPr>
                <a:t>落后以</a:t>
              </a:r>
              <a:r>
                <a:rPr lang="zh-CN" altLang="en-US" sz="2300">
                  <a:solidFill>
                    <a:srgbClr val="000080"/>
                  </a:solidFill>
                </a:rPr>
                <a:t> </a:t>
              </a:r>
              <a:r>
                <a:rPr lang="zh-CN" altLang="en-US">
                  <a:solidFill>
                    <a:srgbClr val="000080"/>
                  </a:solidFill>
                </a:rPr>
                <a:t>  </a:t>
              </a:r>
              <a:r>
                <a:rPr lang="zh-CN" altLang="en-US" sz="2800">
                  <a:sym typeface="Symbol" panose="05050102010706020507" pitchFamily="18" charset="2"/>
                </a:rPr>
                <a:t></a:t>
              </a:r>
              <a:r>
                <a:rPr lang="zh-CN" altLang="en-US" sz="2800" i="1">
                  <a:sym typeface="Symbol" panose="05050102010706020507" pitchFamily="18" charset="2"/>
                </a:rPr>
                <a:t></a:t>
              </a:r>
              <a:r>
                <a:rPr lang="zh-CN" altLang="en-US" sz="2800" i="1"/>
                <a:t>  </a:t>
              </a:r>
              <a:r>
                <a:rPr lang="en-US" altLang="zh-CN" sz="2800"/>
                <a:t>&lt; </a:t>
              </a:r>
              <a:r>
                <a:rPr lang="en-US" altLang="zh-CN" sz="2800" i="1">
                  <a:sym typeface="Symbol" panose="05050102010706020507" pitchFamily="18" charset="2"/>
                </a:rPr>
                <a:t></a:t>
              </a:r>
              <a:r>
                <a:rPr lang="en-US" altLang="zh-CN">
                  <a:solidFill>
                    <a:srgbClr val="000080"/>
                  </a:solidFill>
                </a:rPr>
                <a:t>  </a:t>
              </a:r>
            </a:p>
            <a:p>
              <a:pPr algn="just" eaLnBrk="1" hangingPunct="1">
                <a:lnSpc>
                  <a:spcPct val="125000"/>
                </a:lnSpc>
              </a:pPr>
              <a:r>
                <a:rPr lang="zh-CN" altLang="en-US" sz="2300">
                  <a:solidFill>
                    <a:srgbClr val="000066"/>
                  </a:solidFill>
                </a:rPr>
                <a:t>的相位角来判断。</a:t>
              </a:r>
              <a:r>
                <a:rPr lang="zh-CN" altLang="en-US" sz="2300">
                  <a:solidFill>
                    <a:srgbClr val="000080"/>
                  </a:solidFill>
                </a:rPr>
                <a:t>  </a:t>
              </a:r>
            </a:p>
          </p:txBody>
        </p:sp>
        <p:sp>
          <p:nvSpPr>
            <p:cNvPr id="36918" name="Line 43">
              <a:extLst>
                <a:ext uri="{FF2B5EF4-FFF2-40B4-BE49-F238E27FC236}">
                  <a16:creationId xmlns:a16="http://schemas.microsoft.com/office/drawing/2014/main" id="{56FF66DD-1020-471A-8B2B-5087AB451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8" y="1671"/>
              <a:ext cx="0" cy="18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9" name="Line 44">
              <a:extLst>
                <a:ext uri="{FF2B5EF4-FFF2-40B4-BE49-F238E27FC236}">
                  <a16:creationId xmlns:a16="http://schemas.microsoft.com/office/drawing/2014/main" id="{D125B3B4-1265-4237-84C9-816D85059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" y="1663"/>
              <a:ext cx="0" cy="18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453" name="Group 53">
            <a:extLst>
              <a:ext uri="{FF2B5EF4-FFF2-40B4-BE49-F238E27FC236}">
                <a16:creationId xmlns:a16="http://schemas.microsoft.com/office/drawing/2014/main" id="{97F95C58-673A-43EF-B219-2A2B47910F12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692150"/>
            <a:ext cx="3678237" cy="1509713"/>
            <a:chOff x="2782" y="1300"/>
            <a:chExt cx="2590" cy="951"/>
          </a:xfrm>
        </p:grpSpPr>
        <p:sp>
          <p:nvSpPr>
            <p:cNvPr id="36905" name="Freeform 26">
              <a:extLst>
                <a:ext uri="{FF2B5EF4-FFF2-40B4-BE49-F238E27FC236}">
                  <a16:creationId xmlns:a16="http://schemas.microsoft.com/office/drawing/2014/main" id="{7662B34D-4523-4A75-B3D5-DA0844F3D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1597"/>
              <a:ext cx="2023" cy="654"/>
            </a:xfrm>
            <a:custGeom>
              <a:avLst/>
              <a:gdLst>
                <a:gd name="T0" fmla="*/ 0 w 2528"/>
                <a:gd name="T1" fmla="*/ 7 h 1066"/>
                <a:gd name="T2" fmla="*/ 86 w 2528"/>
                <a:gd name="T3" fmla="*/ 1 h 1066"/>
                <a:gd name="T4" fmla="*/ 171 w 2528"/>
                <a:gd name="T5" fmla="*/ 7 h 1066"/>
                <a:gd name="T6" fmla="*/ 255 w 2528"/>
                <a:gd name="T7" fmla="*/ 13 h 1066"/>
                <a:gd name="T8" fmla="*/ 340 w 2528"/>
                <a:gd name="T9" fmla="*/ 7 h 10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1066">
                  <a:moveTo>
                    <a:pt x="0" y="580"/>
                  </a:moveTo>
                  <a:cubicBezTo>
                    <a:pt x="107" y="484"/>
                    <a:pt x="429" y="8"/>
                    <a:pt x="641" y="4"/>
                  </a:cubicBezTo>
                  <a:cubicBezTo>
                    <a:pt x="853" y="0"/>
                    <a:pt x="1060" y="377"/>
                    <a:pt x="1270" y="554"/>
                  </a:cubicBezTo>
                  <a:cubicBezTo>
                    <a:pt x="1480" y="731"/>
                    <a:pt x="1688" y="1066"/>
                    <a:pt x="1898" y="1064"/>
                  </a:cubicBezTo>
                  <a:cubicBezTo>
                    <a:pt x="2108" y="1062"/>
                    <a:pt x="2397" y="652"/>
                    <a:pt x="2528" y="544"/>
                  </a:cubicBezTo>
                </a:path>
              </a:pathLst>
            </a:custGeom>
            <a:noFill/>
            <a:ln w="3810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6" name="Line 27">
              <a:extLst>
                <a:ext uri="{FF2B5EF4-FFF2-40B4-BE49-F238E27FC236}">
                  <a16:creationId xmlns:a16="http://schemas.microsoft.com/office/drawing/2014/main" id="{E96ED169-1253-45F0-9533-14C23CC13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1946"/>
              <a:ext cx="2188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7" name="Line 28">
              <a:extLst>
                <a:ext uri="{FF2B5EF4-FFF2-40B4-BE49-F238E27FC236}">
                  <a16:creationId xmlns:a16="http://schemas.microsoft.com/office/drawing/2014/main" id="{F928C81D-3E4D-4F45-AB3D-66E4A3C5A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" y="1423"/>
              <a:ext cx="1" cy="82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8" name="Rectangle 32">
              <a:extLst>
                <a:ext uri="{FF2B5EF4-FFF2-40B4-BE49-F238E27FC236}">
                  <a16:creationId xmlns:a16="http://schemas.microsoft.com/office/drawing/2014/main" id="{19804D6F-9FA4-43F6-ACAB-E245F0C75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2" y="1300"/>
              <a:ext cx="293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ea typeface="宋体" panose="02010600030101010101" pitchFamily="2" charset="-122"/>
                </a:rPr>
                <a:t>x</a:t>
              </a:r>
              <a:r>
                <a:rPr lang="en-US" altLang="zh-CN" sz="2800" baseline="-25000">
                  <a:ea typeface="宋体" panose="02010600030101010101" pitchFamily="2" charset="-122"/>
                </a:rPr>
                <a:t>2</a:t>
              </a:r>
              <a:endParaRPr lang="en-US" altLang="zh-CN" sz="2800">
                <a:ea typeface="宋体" panose="02010600030101010101" pitchFamily="2" charset="-122"/>
              </a:endParaRPr>
            </a:p>
          </p:txBody>
        </p:sp>
        <p:sp>
          <p:nvSpPr>
            <p:cNvPr id="36909" name="Rectangle 33">
              <a:extLst>
                <a:ext uri="{FF2B5EF4-FFF2-40B4-BE49-F238E27FC236}">
                  <a16:creationId xmlns:a16="http://schemas.microsoft.com/office/drawing/2014/main" id="{42BCB610-E424-408E-9F89-3C09B361B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315"/>
              <a:ext cx="278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6910" name="Rectangle 36">
              <a:extLst>
                <a:ext uri="{FF2B5EF4-FFF2-40B4-BE49-F238E27FC236}">
                  <a16:creationId xmlns:a16="http://schemas.microsoft.com/office/drawing/2014/main" id="{A48AE4EB-9D0F-4112-80A4-9C23D17AD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" y="1301"/>
              <a:ext cx="3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rgbClr val="008000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800" baseline="-25000">
                  <a:solidFill>
                    <a:srgbClr val="008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800">
                <a:solidFill>
                  <a:srgbClr val="008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911" name="Rectangle 37">
              <a:extLst>
                <a:ext uri="{FF2B5EF4-FFF2-40B4-BE49-F238E27FC236}">
                  <a16:creationId xmlns:a16="http://schemas.microsoft.com/office/drawing/2014/main" id="{9E69880B-F2AA-4262-9198-4E960A8E8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" y="1928"/>
              <a:ext cx="22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36912" name="Freeform 46">
              <a:extLst>
                <a:ext uri="{FF2B5EF4-FFF2-40B4-BE49-F238E27FC236}">
                  <a16:creationId xmlns:a16="http://schemas.microsoft.com/office/drawing/2014/main" id="{495C7876-8EF9-4692-9171-0A830A95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597"/>
              <a:ext cx="2023" cy="654"/>
            </a:xfrm>
            <a:custGeom>
              <a:avLst/>
              <a:gdLst>
                <a:gd name="T0" fmla="*/ 0 w 2528"/>
                <a:gd name="T1" fmla="*/ 7 h 1066"/>
                <a:gd name="T2" fmla="*/ 86 w 2528"/>
                <a:gd name="T3" fmla="*/ 1 h 1066"/>
                <a:gd name="T4" fmla="*/ 171 w 2528"/>
                <a:gd name="T5" fmla="*/ 7 h 1066"/>
                <a:gd name="T6" fmla="*/ 255 w 2528"/>
                <a:gd name="T7" fmla="*/ 13 h 1066"/>
                <a:gd name="T8" fmla="*/ 340 w 2528"/>
                <a:gd name="T9" fmla="*/ 7 h 10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1066">
                  <a:moveTo>
                    <a:pt x="0" y="580"/>
                  </a:moveTo>
                  <a:cubicBezTo>
                    <a:pt x="107" y="484"/>
                    <a:pt x="429" y="8"/>
                    <a:pt x="641" y="4"/>
                  </a:cubicBezTo>
                  <a:cubicBezTo>
                    <a:pt x="853" y="0"/>
                    <a:pt x="1060" y="377"/>
                    <a:pt x="1270" y="554"/>
                  </a:cubicBezTo>
                  <a:cubicBezTo>
                    <a:pt x="1480" y="731"/>
                    <a:pt x="1688" y="1066"/>
                    <a:pt x="1898" y="1064"/>
                  </a:cubicBezTo>
                  <a:cubicBezTo>
                    <a:pt x="2108" y="1062"/>
                    <a:pt x="2397" y="652"/>
                    <a:pt x="2528" y="544"/>
                  </a:cubicBez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3" name="Line 47">
              <a:extLst>
                <a:ext uri="{FF2B5EF4-FFF2-40B4-BE49-F238E27FC236}">
                  <a16:creationId xmlns:a16="http://schemas.microsoft.com/office/drawing/2014/main" id="{0E6010DE-1DD9-4D96-B864-35408DBE17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0" y="1777"/>
              <a:ext cx="218" cy="1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4" name="Rectangle 48">
              <a:extLst>
                <a:ext uri="{FF2B5EF4-FFF2-40B4-BE49-F238E27FC236}">
                  <a16:creationId xmlns:a16="http://schemas.microsoft.com/office/drawing/2014/main" id="{DF68B86C-3535-4654-AE8C-5D2D6AE01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1750"/>
              <a:ext cx="254" cy="223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chemeClr val="bg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915" name="Rectangle 49">
              <a:extLst>
                <a:ext uri="{FF2B5EF4-FFF2-40B4-BE49-F238E27FC236}">
                  <a16:creationId xmlns:a16="http://schemas.microsoft.com/office/drawing/2014/main" id="{F037ED14-CE4C-4FB8-92E8-2BA277D1D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1" y="1842"/>
              <a:ext cx="306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600" i="1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36916" name="Line 50">
              <a:extLst>
                <a:ext uri="{FF2B5EF4-FFF2-40B4-BE49-F238E27FC236}">
                  <a16:creationId xmlns:a16="http://schemas.microsoft.com/office/drawing/2014/main" id="{9435B4A3-A83E-4E2A-81C0-48227F13C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5" y="1889"/>
              <a:ext cx="72" cy="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454" name="Text Box 54">
            <a:extLst>
              <a:ext uri="{FF2B5EF4-FFF2-40B4-BE49-F238E27FC236}">
                <a16:creationId xmlns:a16="http://schemas.microsoft.com/office/drawing/2014/main" id="{549EF7BA-A896-4D10-B4A1-191ABFB1E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75" y="2546350"/>
            <a:ext cx="3089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ea typeface="楷体_GB2312" pitchFamily="49" charset="-122"/>
              </a:rPr>
              <a:t>x</a:t>
            </a:r>
            <a:r>
              <a:rPr lang="en-US" altLang="zh-CN" sz="2800" baseline="-25000">
                <a:ea typeface="楷体_GB2312" pitchFamily="49" charset="-122"/>
              </a:rPr>
              <a:t>2</a:t>
            </a:r>
            <a:r>
              <a:rPr lang="en-US" altLang="zh-CN" sz="1500" baseline="-25000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比</a:t>
            </a:r>
            <a:r>
              <a:rPr lang="zh-CN" altLang="en-US" sz="1500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i="1">
                <a:solidFill>
                  <a:srgbClr val="007000"/>
                </a:solidFill>
                <a:ea typeface="楷体_GB2312" pitchFamily="49" charset="-122"/>
              </a:rPr>
              <a:t>x</a:t>
            </a:r>
            <a:r>
              <a:rPr lang="en-US" altLang="zh-CN" sz="2800" baseline="-25000">
                <a:solidFill>
                  <a:srgbClr val="007000"/>
                </a:solidFill>
                <a:ea typeface="楷体_GB2312" pitchFamily="49" charset="-122"/>
              </a:rPr>
              <a:t>1</a:t>
            </a:r>
            <a:r>
              <a:rPr lang="en-US" altLang="zh-CN" sz="1500" baseline="-25000">
                <a:solidFill>
                  <a:srgbClr val="0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超前</a:t>
            </a:r>
          </a:p>
        </p:txBody>
      </p:sp>
      <p:sp>
        <p:nvSpPr>
          <p:cNvPr id="102455" name="Text Box 55">
            <a:extLst>
              <a:ext uri="{FF2B5EF4-FFF2-40B4-BE49-F238E27FC236}">
                <a16:creationId xmlns:a16="http://schemas.microsoft.com/office/drawing/2014/main" id="{9F7E1C6E-1CAD-4623-A457-3823CDDFC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3403600"/>
            <a:ext cx="5916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6</a:t>
            </a:r>
            <a:r>
              <a:rPr lang="en-US" altLang="zh-CN">
                <a:solidFill>
                  <a:srgbClr val="000066"/>
                </a:solidFill>
              </a:rPr>
              <a:t>. </a:t>
            </a:r>
            <a:r>
              <a:rPr lang="zh-CN" altLang="en-US">
                <a:solidFill>
                  <a:srgbClr val="000066"/>
                </a:solidFill>
              </a:rPr>
              <a:t>多个同振向、同频率谐振动的合成          </a:t>
            </a:r>
          </a:p>
        </p:txBody>
      </p:sp>
      <p:grpSp>
        <p:nvGrpSpPr>
          <p:cNvPr id="102469" name="Group 69">
            <a:extLst>
              <a:ext uri="{FF2B5EF4-FFF2-40B4-BE49-F238E27FC236}">
                <a16:creationId xmlns:a16="http://schemas.microsoft.com/office/drawing/2014/main" id="{EAC04A42-7480-4C61-BC84-AB434EEB841C}"/>
              </a:ext>
            </a:extLst>
          </p:cNvPr>
          <p:cNvGrpSpPr>
            <a:grpSpLocks/>
          </p:cNvGrpSpPr>
          <p:nvPr/>
        </p:nvGrpSpPr>
        <p:grpSpPr bwMode="auto">
          <a:xfrm>
            <a:off x="4954588" y="5286375"/>
            <a:ext cx="3794125" cy="519113"/>
            <a:chOff x="2577" y="3585"/>
            <a:chExt cx="2390" cy="327"/>
          </a:xfrm>
        </p:grpSpPr>
        <p:sp>
          <p:nvSpPr>
            <p:cNvPr id="36902" name="Line 57">
              <a:extLst>
                <a:ext uri="{FF2B5EF4-FFF2-40B4-BE49-F238E27FC236}">
                  <a16:creationId xmlns:a16="http://schemas.microsoft.com/office/drawing/2014/main" id="{1528EBEA-278A-4C58-A6A3-00FACC981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7" y="3670"/>
              <a:ext cx="239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3" name="Text Box 58">
              <a:extLst>
                <a:ext uri="{FF2B5EF4-FFF2-40B4-BE49-F238E27FC236}">
                  <a16:creationId xmlns:a16="http://schemas.microsoft.com/office/drawing/2014/main" id="{FBD2557B-D7D0-4818-A1A3-99A29D43EF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5" y="36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36904" name="Text Box 59">
              <a:extLst>
                <a:ext uri="{FF2B5EF4-FFF2-40B4-BE49-F238E27FC236}">
                  <a16:creationId xmlns:a16="http://schemas.microsoft.com/office/drawing/2014/main" id="{98F3C835-53C4-41D8-B6E3-D617C7DCD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9" y="3585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102483" name="Group 83">
            <a:extLst>
              <a:ext uri="{FF2B5EF4-FFF2-40B4-BE49-F238E27FC236}">
                <a16:creationId xmlns:a16="http://schemas.microsoft.com/office/drawing/2014/main" id="{68C56BA8-2B5B-4CE9-B03B-A4DF93FB9AE6}"/>
              </a:ext>
            </a:extLst>
          </p:cNvPr>
          <p:cNvGrpSpPr>
            <a:grpSpLocks/>
          </p:cNvGrpSpPr>
          <p:nvPr/>
        </p:nvGrpSpPr>
        <p:grpSpPr bwMode="auto">
          <a:xfrm>
            <a:off x="5678488" y="4676775"/>
            <a:ext cx="1344612" cy="760413"/>
            <a:chOff x="3031" y="3203"/>
            <a:chExt cx="847" cy="479"/>
          </a:xfrm>
        </p:grpSpPr>
        <p:sp>
          <p:nvSpPr>
            <p:cNvPr id="36898" name="Line 61">
              <a:extLst>
                <a:ext uri="{FF2B5EF4-FFF2-40B4-BE49-F238E27FC236}">
                  <a16:creationId xmlns:a16="http://schemas.microsoft.com/office/drawing/2014/main" id="{FB37B24A-BE05-458B-9D89-6B3754731B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1" y="3430"/>
              <a:ext cx="847" cy="224"/>
            </a:xfrm>
            <a:prstGeom prst="line">
              <a:avLst/>
            </a:prstGeom>
            <a:noFill/>
            <a:ln w="34925">
              <a:solidFill>
                <a:srgbClr val="008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899" name="Object 66">
              <a:extLst>
                <a:ext uri="{FF2B5EF4-FFF2-40B4-BE49-F238E27FC236}">
                  <a16:creationId xmlns:a16="http://schemas.microsoft.com/office/drawing/2014/main" id="{AE5EF0FA-9A81-4500-8F97-B7D89D13DD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19" y="3203"/>
            <a:ext cx="36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0" name="公式" r:id="rId3" imgW="510490" imgH="388527" progId="Equation.3">
                    <p:embed/>
                  </p:oleObj>
                </mc:Choice>
                <mc:Fallback>
                  <p:oleObj name="公式" r:id="rId3" imgW="510490" imgH="388527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9" y="3203"/>
                          <a:ext cx="36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900" name="Line 73">
              <a:extLst>
                <a:ext uri="{FF2B5EF4-FFF2-40B4-BE49-F238E27FC236}">
                  <a16:creationId xmlns:a16="http://schemas.microsoft.com/office/drawing/2014/main" id="{C51DBEDC-9959-4246-BFD3-7A34BCE6E0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3567"/>
              <a:ext cx="45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901" name="Object 74">
              <a:extLst>
                <a:ext uri="{FF2B5EF4-FFF2-40B4-BE49-F238E27FC236}">
                  <a16:creationId xmlns:a16="http://schemas.microsoft.com/office/drawing/2014/main" id="{D58FFE75-8104-47C4-B33D-67EB67018C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01" y="3459"/>
            <a:ext cx="289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1" name="公式" r:id="rId5" imgW="457200" imgH="419100" progId="Equation.3">
                    <p:embed/>
                  </p:oleObj>
                </mc:Choice>
                <mc:Fallback>
                  <p:oleObj name="公式" r:id="rId5" imgW="457200" imgH="41910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1" y="3459"/>
                          <a:ext cx="289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495" name="Group 95">
            <a:extLst>
              <a:ext uri="{FF2B5EF4-FFF2-40B4-BE49-F238E27FC236}">
                <a16:creationId xmlns:a16="http://schemas.microsoft.com/office/drawing/2014/main" id="{1CD9E3FB-64C2-4FF6-AC9B-89E312C13A84}"/>
              </a:ext>
            </a:extLst>
          </p:cNvPr>
          <p:cNvGrpSpPr>
            <a:grpSpLocks/>
          </p:cNvGrpSpPr>
          <p:nvPr/>
        </p:nvGrpSpPr>
        <p:grpSpPr bwMode="auto">
          <a:xfrm>
            <a:off x="6929438" y="4316413"/>
            <a:ext cx="898525" cy="746125"/>
            <a:chOff x="4228" y="3036"/>
            <a:chExt cx="566" cy="470"/>
          </a:xfrm>
        </p:grpSpPr>
        <p:sp>
          <p:nvSpPr>
            <p:cNvPr id="36893" name="Line 62">
              <a:extLst>
                <a:ext uri="{FF2B5EF4-FFF2-40B4-BE49-F238E27FC236}">
                  <a16:creationId xmlns:a16="http://schemas.microsoft.com/office/drawing/2014/main" id="{59B255FE-19DD-474D-BBF9-9703D0146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9" y="3127"/>
              <a:ext cx="462" cy="363"/>
            </a:xfrm>
            <a:prstGeom prst="line">
              <a:avLst/>
            </a:prstGeom>
            <a:noFill/>
            <a:ln w="34925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894" name="Object 70">
              <a:extLst>
                <a:ext uri="{FF2B5EF4-FFF2-40B4-BE49-F238E27FC236}">
                  <a16:creationId xmlns:a16="http://schemas.microsoft.com/office/drawing/2014/main" id="{96AE0E1E-B43C-481D-95E2-C30EC6251D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8" y="3036"/>
            <a:ext cx="37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2" name="公式" r:id="rId7" imgW="525883" imgH="388527" progId="Equation.3">
                    <p:embed/>
                  </p:oleObj>
                </mc:Choice>
                <mc:Fallback>
                  <p:oleObj name="公式" r:id="rId7" imgW="525883" imgH="388527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8" y="3036"/>
                          <a:ext cx="37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5" name="Line 75">
              <a:extLst>
                <a:ext uri="{FF2B5EF4-FFF2-40B4-BE49-F238E27FC236}">
                  <a16:creationId xmlns:a16="http://schemas.microsoft.com/office/drawing/2014/main" id="{4C01A420-EBA2-4996-AFE3-8B08DDF17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4" y="3506"/>
              <a:ext cx="49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Line 78">
              <a:extLst>
                <a:ext uri="{FF2B5EF4-FFF2-40B4-BE49-F238E27FC236}">
                  <a16:creationId xmlns:a16="http://schemas.microsoft.com/office/drawing/2014/main" id="{8EA5FE0B-381A-4423-A8CD-AA1821D0C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3" y="3399"/>
              <a:ext cx="45" cy="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897" name="Object 79">
              <a:extLst>
                <a:ext uri="{FF2B5EF4-FFF2-40B4-BE49-F238E27FC236}">
                  <a16:creationId xmlns:a16="http://schemas.microsoft.com/office/drawing/2014/main" id="{2FA5DB89-DD6A-47A9-B598-21FA166ABC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89" y="3263"/>
            <a:ext cx="305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3" name="公式" r:id="rId9" imgW="482391" imgH="418918" progId="Equation.3">
                    <p:embed/>
                  </p:oleObj>
                </mc:Choice>
                <mc:Fallback>
                  <p:oleObj name="公式" r:id="rId9" imgW="482391" imgH="418918" progId="Equation.3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9" y="3263"/>
                          <a:ext cx="305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496" name="Group 96">
            <a:extLst>
              <a:ext uri="{FF2B5EF4-FFF2-40B4-BE49-F238E27FC236}">
                <a16:creationId xmlns:a16="http://schemas.microsoft.com/office/drawing/2014/main" id="{8A9DFAFC-6035-42AF-88FC-6DDF398FDB2B}"/>
              </a:ext>
            </a:extLst>
          </p:cNvPr>
          <p:cNvGrpSpPr>
            <a:grpSpLocks/>
          </p:cNvGrpSpPr>
          <p:nvPr/>
        </p:nvGrpSpPr>
        <p:grpSpPr bwMode="auto">
          <a:xfrm>
            <a:off x="7362825" y="3397250"/>
            <a:ext cx="1171575" cy="1092200"/>
            <a:chOff x="4501" y="2457"/>
            <a:chExt cx="738" cy="688"/>
          </a:xfrm>
        </p:grpSpPr>
        <p:grpSp>
          <p:nvGrpSpPr>
            <p:cNvPr id="36887" name="Group 85">
              <a:extLst>
                <a:ext uri="{FF2B5EF4-FFF2-40B4-BE49-F238E27FC236}">
                  <a16:creationId xmlns:a16="http://schemas.microsoft.com/office/drawing/2014/main" id="{0316713D-3825-4A97-9B6A-26B2DD16E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1" y="2457"/>
              <a:ext cx="738" cy="688"/>
              <a:chOff x="4092" y="2387"/>
              <a:chExt cx="738" cy="688"/>
            </a:xfrm>
          </p:grpSpPr>
          <p:sp>
            <p:nvSpPr>
              <p:cNvPr id="36889" name="Line 63">
                <a:extLst>
                  <a:ext uri="{FF2B5EF4-FFF2-40B4-BE49-F238E27FC236}">
                    <a16:creationId xmlns:a16="http://schemas.microsoft.com/office/drawing/2014/main" id="{9E1DD2CC-E8B0-4C9D-8BE0-C2EB955FC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18" y="2387"/>
                <a:ext cx="59" cy="688"/>
              </a:xfrm>
              <a:prstGeom prst="line">
                <a:avLst/>
              </a:prstGeom>
              <a:noFill/>
              <a:ln w="34925">
                <a:solidFill>
                  <a:srgbClr val="80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6890" name="Object 71">
                <a:extLst>
                  <a:ext uri="{FF2B5EF4-FFF2-40B4-BE49-F238E27FC236}">
                    <a16:creationId xmlns:a16="http://schemas.microsoft.com/office/drawing/2014/main" id="{D68C4DCE-966A-4C60-830C-0C94DC38B5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92" y="2614"/>
              <a:ext cx="376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24" name="公式" r:id="rId11" imgW="525883" imgH="396364" progId="Equation.3">
                      <p:embed/>
                    </p:oleObj>
                  </mc:Choice>
                  <mc:Fallback>
                    <p:oleObj name="公式" r:id="rId11" imgW="525883" imgH="396364" progId="Equation.3">
                      <p:embed/>
                      <p:pic>
                        <p:nvPicPr>
                          <p:cNvPr id="0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92" y="2614"/>
                            <a:ext cx="376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891" name="Line 76">
                <a:extLst>
                  <a:ext uri="{FF2B5EF4-FFF2-40B4-BE49-F238E27FC236}">
                    <a16:creationId xmlns:a16="http://schemas.microsoft.com/office/drawing/2014/main" id="{02ADA030-BDFF-49EF-B8A0-E875AC08D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1" y="3067"/>
                <a:ext cx="49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6892" name="Object 80">
                <a:extLst>
                  <a:ext uri="{FF2B5EF4-FFF2-40B4-BE49-F238E27FC236}">
                    <a16:creationId xmlns:a16="http://schemas.microsoft.com/office/drawing/2014/main" id="{88431B70-E81C-4A58-8AD0-14BDE320DA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22" y="2750"/>
              <a:ext cx="305" cy="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925" name="公式" r:id="rId13" imgW="482391" imgH="431613" progId="Equation.3">
                      <p:embed/>
                    </p:oleObj>
                  </mc:Choice>
                  <mc:Fallback>
                    <p:oleObj name="公式" r:id="rId13" imgW="482391" imgH="431613" progId="Equation.3">
                      <p:embed/>
                      <p:pic>
                        <p:nvPicPr>
                          <p:cNvPr id="0" name="Object 8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2" y="2750"/>
                            <a:ext cx="305" cy="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6888" name="Freeform 82">
              <a:extLst>
                <a:ext uri="{FF2B5EF4-FFF2-40B4-BE49-F238E27FC236}">
                  <a16:creationId xmlns:a16="http://schemas.microsoft.com/office/drawing/2014/main" id="{34CFDD70-0BEC-4CA1-8FFB-34C294DA8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" y="3021"/>
              <a:ext cx="136" cy="106"/>
            </a:xfrm>
            <a:custGeom>
              <a:avLst/>
              <a:gdLst>
                <a:gd name="T0" fmla="*/ 0 w 136"/>
                <a:gd name="T1" fmla="*/ 15 h 106"/>
                <a:gd name="T2" fmla="*/ 90 w 136"/>
                <a:gd name="T3" fmla="*/ 15 h 106"/>
                <a:gd name="T4" fmla="*/ 136 w 136"/>
                <a:gd name="T5" fmla="*/ 106 h 1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6" h="106">
                  <a:moveTo>
                    <a:pt x="0" y="15"/>
                  </a:moveTo>
                  <a:cubicBezTo>
                    <a:pt x="33" y="7"/>
                    <a:pt x="67" y="0"/>
                    <a:pt x="90" y="15"/>
                  </a:cubicBezTo>
                  <a:cubicBezTo>
                    <a:pt x="113" y="30"/>
                    <a:pt x="128" y="91"/>
                    <a:pt x="136" y="10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489" name="Group 89">
            <a:extLst>
              <a:ext uri="{FF2B5EF4-FFF2-40B4-BE49-F238E27FC236}">
                <a16:creationId xmlns:a16="http://schemas.microsoft.com/office/drawing/2014/main" id="{FEC652B9-3614-4B84-BBA8-564D4BE43D59}"/>
              </a:ext>
            </a:extLst>
          </p:cNvPr>
          <p:cNvGrpSpPr>
            <a:grpSpLocks/>
          </p:cNvGrpSpPr>
          <p:nvPr/>
        </p:nvGrpSpPr>
        <p:grpSpPr bwMode="auto">
          <a:xfrm>
            <a:off x="5678488" y="3381375"/>
            <a:ext cx="2136775" cy="2028825"/>
            <a:chOff x="1973" y="2387"/>
            <a:chExt cx="1346" cy="1278"/>
          </a:xfrm>
        </p:grpSpPr>
        <p:sp>
          <p:nvSpPr>
            <p:cNvPr id="36883" name="Line 65">
              <a:extLst>
                <a:ext uri="{FF2B5EF4-FFF2-40B4-BE49-F238E27FC236}">
                  <a16:creationId xmlns:a16="http://schemas.microsoft.com/office/drawing/2014/main" id="{1826E4D2-0372-4339-8A59-064DCF47A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3" y="2387"/>
              <a:ext cx="1346" cy="1267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884" name="Object 86">
              <a:extLst>
                <a:ext uri="{FF2B5EF4-FFF2-40B4-BE49-F238E27FC236}">
                  <a16:creationId xmlns:a16="http://schemas.microsoft.com/office/drawing/2014/main" id="{C4FD1669-8F39-4D37-ACF4-56A8206ABB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9" y="2387"/>
            <a:ext cx="24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6" name="公式" r:id="rId15" imgW="312339" imgH="297273" progId="Equation.3">
                    <p:embed/>
                  </p:oleObj>
                </mc:Choice>
                <mc:Fallback>
                  <p:oleObj name="公式" r:id="rId15" imgW="312339" imgH="297273" progId="Equation.3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2387"/>
                          <a:ext cx="24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85" name="Line 87">
              <a:extLst>
                <a:ext uri="{FF2B5EF4-FFF2-40B4-BE49-F238E27FC236}">
                  <a16:creationId xmlns:a16="http://schemas.microsoft.com/office/drawing/2014/main" id="{E1724213-3802-4A89-8C7D-EC1239343F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3529"/>
              <a:ext cx="46" cy="1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886" name="Object 88">
              <a:extLst>
                <a:ext uri="{FF2B5EF4-FFF2-40B4-BE49-F238E27FC236}">
                  <a16:creationId xmlns:a16="http://schemas.microsoft.com/office/drawing/2014/main" id="{6E2092E3-3E70-4D8A-B051-22BC912A64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54" y="3454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7" name="公式" r:id="rId17" imgW="190594" imgH="228693" progId="Equation.3">
                    <p:embed/>
                  </p:oleObj>
                </mc:Choice>
                <mc:Fallback>
                  <p:oleObj name="公式" r:id="rId17" imgW="190594" imgH="228693" progId="Equation.3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3454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90" name="Text Box 90">
            <a:extLst>
              <a:ext uri="{FF2B5EF4-FFF2-40B4-BE49-F238E27FC236}">
                <a16:creationId xmlns:a16="http://schemas.microsoft.com/office/drawing/2014/main" id="{2BEB578D-EA76-42B0-B9B8-8CF338753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75" y="4652963"/>
            <a:ext cx="33242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采用旋转矢量法：           </a:t>
            </a:r>
          </a:p>
        </p:txBody>
      </p:sp>
      <p:sp>
        <p:nvSpPr>
          <p:cNvPr id="102491" name="Text Box 91">
            <a:extLst>
              <a:ext uri="{FF2B5EF4-FFF2-40B4-BE49-F238E27FC236}">
                <a16:creationId xmlns:a16="http://schemas.microsoft.com/office/drawing/2014/main" id="{CADCE86B-7EF3-442F-B9A3-6CBF0F596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5157788"/>
            <a:ext cx="434657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各分振动矢量首尾依次相接。     </a:t>
            </a:r>
          </a:p>
        </p:txBody>
      </p:sp>
      <p:grpSp>
        <p:nvGrpSpPr>
          <p:cNvPr id="102493" name="Group 93">
            <a:extLst>
              <a:ext uri="{FF2B5EF4-FFF2-40B4-BE49-F238E27FC236}">
                <a16:creationId xmlns:a16="http://schemas.microsoft.com/office/drawing/2014/main" id="{ED1F69B2-2D1E-4FDF-A057-702E840EF4BF}"/>
              </a:ext>
            </a:extLst>
          </p:cNvPr>
          <p:cNvGrpSpPr>
            <a:grpSpLocks/>
          </p:cNvGrpSpPr>
          <p:nvPr/>
        </p:nvGrpSpPr>
        <p:grpSpPr bwMode="auto">
          <a:xfrm>
            <a:off x="744538" y="836613"/>
            <a:ext cx="3467100" cy="476250"/>
            <a:chOff x="509" y="527"/>
            <a:chExt cx="2371" cy="338"/>
          </a:xfrm>
        </p:grpSpPr>
        <p:graphicFrame>
          <p:nvGraphicFramePr>
            <p:cNvPr id="36881" name="Object 40">
              <a:extLst>
                <a:ext uri="{FF2B5EF4-FFF2-40B4-BE49-F238E27FC236}">
                  <a16:creationId xmlns:a16="http://schemas.microsoft.com/office/drawing/2014/main" id="{55CBF0BC-6E4B-4BEE-BAD7-31DA429574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1" y="527"/>
            <a:ext cx="1939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8" name="公式" r:id="rId19" imgW="2895574" imgH="388527" progId="Equation.3">
                    <p:embed/>
                  </p:oleObj>
                </mc:Choice>
                <mc:Fallback>
                  <p:oleObj name="公式" r:id="rId19" imgW="2895574" imgH="388527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1" y="527"/>
                          <a:ext cx="1939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82" name="Text Box 92">
              <a:extLst>
                <a:ext uri="{FF2B5EF4-FFF2-40B4-BE49-F238E27FC236}">
                  <a16:creationId xmlns:a16="http://schemas.microsoft.com/office/drawing/2014/main" id="{110681C0-9B76-448C-9091-2D8C9EFC0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" y="541"/>
              <a:ext cx="1010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若</a:t>
              </a:r>
              <a:r>
                <a:rPr lang="zh-CN" altLang="en-US">
                  <a:solidFill>
                    <a:srgbClr val="000066"/>
                  </a:solidFill>
                </a:rPr>
                <a:t> </a:t>
              </a:r>
              <a:r>
                <a:rPr lang="zh-CN" altLang="en-US">
                  <a:solidFill>
                    <a:srgbClr val="000080"/>
                  </a:solidFill>
                </a:rPr>
                <a:t>        </a:t>
              </a:r>
            </a:p>
          </p:txBody>
        </p:sp>
      </p:grpSp>
      <p:graphicFrame>
        <p:nvGraphicFramePr>
          <p:cNvPr id="102494" name="Object 94">
            <a:extLst>
              <a:ext uri="{FF2B5EF4-FFF2-40B4-BE49-F238E27FC236}">
                <a16:creationId xmlns:a16="http://schemas.microsoft.com/office/drawing/2014/main" id="{44CA78BB-8835-4C16-B09B-DE9E41C952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4005263"/>
          <a:ext cx="36703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9" name="公式" r:id="rId21" imgW="3596657" imgH="403922" progId="Equation.3">
                  <p:embed/>
                </p:oleObj>
              </mc:Choice>
              <mc:Fallback>
                <p:oleObj name="公式" r:id="rId21" imgW="3596657" imgH="403922" progId="Equation.3">
                  <p:embed/>
                  <p:pic>
                    <p:nvPicPr>
                      <p:cNvPr id="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05263"/>
                        <a:ext cx="36703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0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0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0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0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0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0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0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10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 animBg="1"/>
      <p:bldP spid="102405" grpId="0" animBg="1"/>
      <p:bldP spid="102454" grpId="0"/>
      <p:bldP spid="102455" grpId="0"/>
      <p:bldP spid="102490" grpId="0"/>
      <p:bldP spid="1024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>
            <a:extLst>
              <a:ext uri="{FF2B5EF4-FFF2-40B4-BE49-F238E27FC236}">
                <a16:creationId xmlns:a16="http://schemas.microsoft.com/office/drawing/2014/main" id="{7C42F6FC-D7F3-4ED8-B75A-A7DF22A3C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856932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例</a:t>
            </a:r>
            <a:r>
              <a:rPr lang="en-US" altLang="zh-CN" sz="2300">
                <a:solidFill>
                  <a:srgbClr val="000066"/>
                </a:solidFill>
              </a:rPr>
              <a:t>1</a:t>
            </a:r>
            <a:r>
              <a:rPr lang="zh-CN" altLang="en-US" sz="2300">
                <a:solidFill>
                  <a:srgbClr val="000066"/>
                </a:solidFill>
              </a:rPr>
              <a:t>：有两个振动方向相同的谐振动，其振动方程分别为：</a:t>
            </a:r>
          </a:p>
        </p:txBody>
      </p:sp>
      <p:sp>
        <p:nvSpPr>
          <p:cNvPr id="138249" name="Rectangle 9">
            <a:extLst>
              <a:ext uri="{FF2B5EF4-FFF2-40B4-BE49-F238E27FC236}">
                <a16:creationId xmlns:a16="http://schemas.microsoft.com/office/drawing/2014/main" id="{7BEADA3F-7650-4745-B1C6-691F02F8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098675"/>
            <a:ext cx="79851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zh-CN" altLang="en-US" sz="2300">
                <a:solidFill>
                  <a:srgbClr val="000066"/>
                </a:solidFill>
              </a:rPr>
              <a:t>问：当</a:t>
            </a:r>
            <a:r>
              <a:rPr lang="zh-CN" altLang="en-US" sz="1500">
                <a:solidFill>
                  <a:srgbClr val="000080"/>
                </a:solidFill>
              </a:rPr>
              <a:t> </a:t>
            </a:r>
            <a:r>
              <a:rPr lang="zh-CN" altLang="en-US" sz="3000" i="1">
                <a:sym typeface="Symbol" panose="05050102010706020507" pitchFamily="18" charset="2"/>
              </a:rPr>
              <a:t></a:t>
            </a:r>
            <a:r>
              <a:rPr lang="zh-CN" altLang="en-US" sz="1500" i="1">
                <a:sym typeface="Symbol" panose="05050102010706020507" pitchFamily="18" charset="2"/>
              </a:rPr>
              <a:t> </a:t>
            </a:r>
            <a:r>
              <a:rPr lang="en-US" altLang="zh-CN" sz="3200" baseline="-25000"/>
              <a:t>3</a:t>
            </a:r>
            <a:r>
              <a:rPr lang="en-US" altLang="zh-CN" sz="2600" baseline="-25000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为何值时，</a:t>
            </a:r>
            <a:r>
              <a:rPr lang="en-US" altLang="zh-CN" sz="3200" i="1"/>
              <a:t>x</a:t>
            </a:r>
            <a:r>
              <a:rPr lang="en-US" altLang="zh-CN" sz="3200" baseline="-25000"/>
              <a:t>1</a:t>
            </a:r>
            <a:r>
              <a:rPr lang="en-US" altLang="zh-CN" sz="3200"/>
              <a:t>+</a:t>
            </a:r>
            <a:r>
              <a:rPr lang="en-US" altLang="zh-CN" sz="3200" i="1"/>
              <a:t>x</a:t>
            </a:r>
            <a:r>
              <a:rPr lang="en-US" altLang="zh-CN" sz="3200" baseline="-25000"/>
              <a:t>3</a:t>
            </a:r>
            <a:r>
              <a:rPr lang="en-US" altLang="zh-CN" sz="2800" baseline="-25000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的振动为最大值 ？当</a:t>
            </a:r>
            <a:r>
              <a:rPr lang="zh-CN" altLang="en-US" sz="1500">
                <a:solidFill>
                  <a:srgbClr val="000080"/>
                </a:solidFill>
              </a:rPr>
              <a:t> </a:t>
            </a:r>
            <a:r>
              <a:rPr lang="zh-CN" altLang="en-US" sz="2800" i="1">
                <a:sym typeface="Symbol" panose="05050102010706020507" pitchFamily="18" charset="2"/>
              </a:rPr>
              <a:t></a:t>
            </a:r>
            <a:r>
              <a:rPr lang="zh-CN" altLang="en-US" sz="1500" i="1">
                <a:sym typeface="Symbol" panose="05050102010706020507" pitchFamily="18" charset="2"/>
              </a:rPr>
              <a:t> </a:t>
            </a:r>
            <a:r>
              <a:rPr lang="en-US" altLang="zh-CN" sz="3200" baseline="-25000"/>
              <a:t>3</a:t>
            </a:r>
            <a:r>
              <a:rPr lang="en-US" altLang="zh-CN" sz="1500" baseline="-25000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为何值时，</a:t>
            </a:r>
            <a:r>
              <a:rPr lang="en-US" altLang="zh-CN" sz="3200" i="1"/>
              <a:t>x</a:t>
            </a:r>
            <a:r>
              <a:rPr lang="en-US" altLang="zh-CN" sz="3200" baseline="-25000"/>
              <a:t>1</a:t>
            </a:r>
            <a:r>
              <a:rPr lang="en-US" altLang="zh-CN" sz="3200"/>
              <a:t>+</a:t>
            </a:r>
            <a:r>
              <a:rPr lang="en-US" altLang="zh-CN" sz="3200" i="1"/>
              <a:t>x</a:t>
            </a:r>
            <a:r>
              <a:rPr lang="en-US" altLang="zh-CN" sz="3200" baseline="-25000"/>
              <a:t>3</a:t>
            </a:r>
            <a:r>
              <a:rPr lang="en-US" altLang="zh-CN" sz="2800" baseline="-25000"/>
              <a:t> </a:t>
            </a:r>
            <a:r>
              <a:rPr lang="zh-CN" altLang="en-US" sz="2300">
                <a:solidFill>
                  <a:srgbClr val="000066"/>
                </a:solidFill>
              </a:rPr>
              <a:t>的振动为最小值 ？</a:t>
            </a:r>
          </a:p>
        </p:txBody>
      </p:sp>
      <p:sp>
        <p:nvSpPr>
          <p:cNvPr id="138250" name="Rectangle 10">
            <a:extLst>
              <a:ext uri="{FF2B5EF4-FFF2-40B4-BE49-F238E27FC236}">
                <a16:creationId xmlns:a16="http://schemas.microsoft.com/office/drawing/2014/main" id="{D471AF90-4C79-4D66-BC07-69E3CB257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3284538"/>
            <a:ext cx="74898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解</a:t>
            </a:r>
            <a:r>
              <a:rPr lang="zh-CN" altLang="en-US" sz="2300">
                <a:solidFill>
                  <a:srgbClr val="000066"/>
                </a:solidFill>
                <a:sym typeface="Wingdings" panose="05000000000000000000" pitchFamily="2" charset="2"/>
              </a:rPr>
              <a:t>：</a:t>
            </a:r>
            <a:r>
              <a:rPr lang="en-US" altLang="zh-CN" sz="2300">
                <a:solidFill>
                  <a:srgbClr val="000066"/>
                </a:solidFill>
                <a:sym typeface="Wingdings" panose="05000000000000000000" pitchFamily="2" charset="2"/>
              </a:rPr>
              <a:t>(</a:t>
            </a:r>
            <a:r>
              <a:rPr lang="en-US" altLang="zh-CN" sz="2300">
                <a:solidFill>
                  <a:srgbClr val="000066"/>
                </a:solidFill>
              </a:rPr>
              <a:t>1) </a:t>
            </a:r>
            <a:r>
              <a:rPr lang="zh-CN" altLang="en-US" sz="2300">
                <a:solidFill>
                  <a:srgbClr val="000066"/>
                </a:solidFill>
              </a:rPr>
              <a:t>同振向、同频率谐振动合成后还是谐振动：</a:t>
            </a:r>
          </a:p>
        </p:txBody>
      </p:sp>
      <p:graphicFrame>
        <p:nvGraphicFramePr>
          <p:cNvPr id="138251" name="Object 11">
            <a:extLst>
              <a:ext uri="{FF2B5EF4-FFF2-40B4-BE49-F238E27FC236}">
                <a16:creationId xmlns:a16="http://schemas.microsoft.com/office/drawing/2014/main" id="{FB70584F-085A-4C63-949F-C691873137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150" y="3789363"/>
          <a:ext cx="32924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3" name="公式" r:id="rId3" imgW="3093724" imgH="396364" progId="Equation.3">
                  <p:embed/>
                </p:oleObj>
              </mc:Choice>
              <mc:Fallback>
                <p:oleObj name="公式" r:id="rId3" imgW="3093724" imgH="39636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3789363"/>
                        <a:ext cx="329247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2" name="Object 12">
            <a:extLst>
              <a:ext uri="{FF2B5EF4-FFF2-40B4-BE49-F238E27FC236}">
                <a16:creationId xmlns:a16="http://schemas.microsoft.com/office/drawing/2014/main" id="{CBC2BDF6-A728-4EB6-BF05-C5A5BF61A3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4365625"/>
          <a:ext cx="626427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4" name="公式" r:id="rId5" imgW="5440746" imgH="457107" progId="Equation.3">
                  <p:embed/>
                </p:oleObj>
              </mc:Choice>
              <mc:Fallback>
                <p:oleObj name="公式" r:id="rId5" imgW="5440746" imgH="457107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365625"/>
                        <a:ext cx="6264275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4" name="Object 14">
            <a:extLst>
              <a:ext uri="{FF2B5EF4-FFF2-40B4-BE49-F238E27FC236}">
                <a16:creationId xmlns:a16="http://schemas.microsoft.com/office/drawing/2014/main" id="{1FF14246-D43A-4ABD-83EF-AE957DF390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804863"/>
          <a:ext cx="38163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公式" r:id="rId7" imgW="3847984" imgH="342900" progId="Equation.3">
                  <p:embed/>
                </p:oleObj>
              </mc:Choice>
              <mc:Fallback>
                <p:oleObj name="公式" r:id="rId7" imgW="3847984" imgH="342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04863"/>
                        <a:ext cx="38163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5" name="Object 15">
            <a:extLst>
              <a:ext uri="{FF2B5EF4-FFF2-40B4-BE49-F238E27FC236}">
                <a16:creationId xmlns:a16="http://schemas.microsoft.com/office/drawing/2014/main" id="{F6D13A93-2553-41EA-BE70-DD783B5632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1306513"/>
          <a:ext cx="410368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公式" r:id="rId9" imgW="4213779" imgH="342900" progId="Equation.3">
                  <p:embed/>
                </p:oleObj>
              </mc:Choice>
              <mc:Fallback>
                <p:oleObj name="公式" r:id="rId9" imgW="4213779" imgH="342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06513"/>
                        <a:ext cx="4103687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8261" name="Group 21">
            <a:extLst>
              <a:ext uri="{FF2B5EF4-FFF2-40B4-BE49-F238E27FC236}">
                <a16:creationId xmlns:a16="http://schemas.microsoft.com/office/drawing/2014/main" id="{1192DF34-B541-453D-9420-B6B9EAF71C3C}"/>
              </a:ext>
            </a:extLst>
          </p:cNvPr>
          <p:cNvGrpSpPr>
            <a:grpSpLocks/>
          </p:cNvGrpSpPr>
          <p:nvPr/>
        </p:nvGrpSpPr>
        <p:grpSpPr bwMode="auto">
          <a:xfrm>
            <a:off x="965200" y="1773238"/>
            <a:ext cx="7494588" cy="474662"/>
            <a:chOff x="608" y="1171"/>
            <a:chExt cx="4857" cy="326"/>
          </a:xfrm>
        </p:grpSpPr>
        <p:sp>
          <p:nvSpPr>
            <p:cNvPr id="37901" name="Rectangle 7">
              <a:extLst>
                <a:ext uri="{FF2B5EF4-FFF2-40B4-BE49-F238E27FC236}">
                  <a16:creationId xmlns:a16="http://schemas.microsoft.com/office/drawing/2014/main" id="{26F4F830-9CBC-4519-BFD9-F56D46910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" y="1193"/>
              <a:ext cx="3360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300">
                  <a:solidFill>
                    <a:srgbClr val="000066"/>
                  </a:solidFill>
                </a:rPr>
                <a:t>(2) </a:t>
              </a:r>
              <a:r>
                <a:rPr lang="zh-CN" altLang="en-US" sz="2300">
                  <a:solidFill>
                    <a:srgbClr val="000066"/>
                  </a:solidFill>
                </a:rPr>
                <a:t>另有一同方向的谐振动</a:t>
              </a:r>
            </a:p>
          </p:txBody>
        </p:sp>
        <p:graphicFrame>
          <p:nvGraphicFramePr>
            <p:cNvPr id="37902" name="Object 17">
              <a:extLst>
                <a:ext uri="{FF2B5EF4-FFF2-40B4-BE49-F238E27FC236}">
                  <a16:creationId xmlns:a16="http://schemas.microsoft.com/office/drawing/2014/main" id="{09495FE2-30F6-4284-B84B-6F9A5A1187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0" y="1171"/>
            <a:ext cx="2495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7" name="公式" r:id="rId11" imgW="4076641" imgH="358016" progId="Equation.3">
                    <p:embed/>
                  </p:oleObj>
                </mc:Choice>
                <mc:Fallback>
                  <p:oleObj name="公式" r:id="rId11" imgW="4076641" imgH="358016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0" y="1171"/>
                          <a:ext cx="2495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8258" name="Rectangle 18">
            <a:extLst>
              <a:ext uri="{FF2B5EF4-FFF2-40B4-BE49-F238E27FC236}">
                <a16:creationId xmlns:a16="http://schemas.microsoft.com/office/drawing/2014/main" id="{B57D4112-8E59-4B1E-8032-7D50D97A9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981075"/>
            <a:ext cx="340201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300">
                <a:solidFill>
                  <a:srgbClr val="000066"/>
                </a:solidFill>
              </a:rPr>
              <a:t>(1)  </a:t>
            </a:r>
            <a:r>
              <a:rPr lang="zh-CN" altLang="en-US" sz="2300">
                <a:solidFill>
                  <a:srgbClr val="000066"/>
                </a:solidFill>
              </a:rPr>
              <a:t>求合振动方程；     </a:t>
            </a:r>
          </a:p>
        </p:txBody>
      </p:sp>
      <p:graphicFrame>
        <p:nvGraphicFramePr>
          <p:cNvPr id="138259" name="Object 19">
            <a:extLst>
              <a:ext uri="{FF2B5EF4-FFF2-40B4-BE49-F238E27FC236}">
                <a16:creationId xmlns:a16="http://schemas.microsoft.com/office/drawing/2014/main" id="{782A33CD-63D5-49CF-B1FA-B6C3CC8B7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5157788"/>
          <a:ext cx="576103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公式" r:id="rId13" imgW="5295771" imgH="457107" progId="Equation.3">
                  <p:embed/>
                </p:oleObj>
              </mc:Choice>
              <mc:Fallback>
                <p:oleObj name="公式" r:id="rId13" imgW="5295771" imgH="45710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157788"/>
                        <a:ext cx="576103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60" name="Object 20">
            <a:extLst>
              <a:ext uri="{FF2B5EF4-FFF2-40B4-BE49-F238E27FC236}">
                <a16:creationId xmlns:a16="http://schemas.microsoft.com/office/drawing/2014/main" id="{1965DF41-278D-499C-9620-9060F22B7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97738" y="5248275"/>
          <a:ext cx="15224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" name="公式" r:id="rId15" imgW="1455343" imgH="319947" progId="Equation.3">
                  <p:embed/>
                </p:oleObj>
              </mc:Choice>
              <mc:Fallback>
                <p:oleObj name="公式" r:id="rId15" imgW="1455343" imgH="31994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5248275"/>
                        <a:ext cx="15224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3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3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13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0"/>
                                        <p:tgtEl>
                                          <p:spTgt spid="13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3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3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0"/>
                                        <p:tgtEl>
                                          <p:spTgt spid="13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3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4" grpId="0"/>
      <p:bldP spid="138249" grpId="0"/>
      <p:bldP spid="138250" grpId="0"/>
      <p:bldP spid="1382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Rectangle 4">
            <a:extLst>
              <a:ext uri="{FF2B5EF4-FFF2-40B4-BE49-F238E27FC236}">
                <a16:creationId xmlns:a16="http://schemas.microsoft.com/office/drawing/2014/main" id="{DF054A82-F333-45AA-B425-D909CCCFE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76475"/>
            <a:ext cx="282575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振动方程为</a:t>
            </a:r>
          </a:p>
        </p:txBody>
      </p:sp>
      <p:graphicFrame>
        <p:nvGraphicFramePr>
          <p:cNvPr id="139269" name="Object 5">
            <a:extLst>
              <a:ext uri="{FF2B5EF4-FFF2-40B4-BE49-F238E27FC236}">
                <a16:creationId xmlns:a16="http://schemas.microsoft.com/office/drawing/2014/main" id="{66C0B019-AB3C-49EA-A004-3DE2889E42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1150" y="1622425"/>
          <a:ext cx="15049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公式" r:id="rId3" imgW="1455343" imgH="365853" progId="Equation.3">
                  <p:embed/>
                </p:oleObj>
              </mc:Choice>
              <mc:Fallback>
                <p:oleObj name="公式" r:id="rId3" imgW="1455343" imgH="36585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150" y="1622425"/>
                        <a:ext cx="150495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0" name="Object 6">
            <a:extLst>
              <a:ext uri="{FF2B5EF4-FFF2-40B4-BE49-F238E27FC236}">
                <a16:creationId xmlns:a16="http://schemas.microsoft.com/office/drawing/2014/main" id="{106993F3-F49F-4981-8CDA-B8B66E26FB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2276475"/>
          <a:ext cx="48974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公式" r:id="rId5" imgW="4472942" imgH="319947" progId="Equation.3">
                  <p:embed/>
                </p:oleObj>
              </mc:Choice>
              <mc:Fallback>
                <p:oleObj name="公式" r:id="rId5" imgW="4472942" imgH="31994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276475"/>
                        <a:ext cx="48974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1" name="Rectangle 7">
            <a:extLst>
              <a:ext uri="{FF2B5EF4-FFF2-40B4-BE49-F238E27FC236}">
                <a16:creationId xmlns:a16="http://schemas.microsoft.com/office/drawing/2014/main" id="{F9CC97CC-0DB8-4BF3-B32E-287C39A47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043238"/>
            <a:ext cx="1368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(2)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  </a:t>
            </a:r>
          </a:p>
        </p:txBody>
      </p:sp>
      <p:grpSp>
        <p:nvGrpSpPr>
          <p:cNvPr id="139297" name="Group 33">
            <a:extLst>
              <a:ext uri="{FF2B5EF4-FFF2-40B4-BE49-F238E27FC236}">
                <a16:creationId xmlns:a16="http://schemas.microsoft.com/office/drawing/2014/main" id="{CD869779-5E2C-4B28-876F-C9F1D4AF642B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3068638"/>
            <a:ext cx="7993063" cy="492125"/>
            <a:chOff x="476" y="1933"/>
            <a:chExt cx="5035" cy="310"/>
          </a:xfrm>
        </p:grpSpPr>
        <p:graphicFrame>
          <p:nvGraphicFramePr>
            <p:cNvPr id="38930" name="Object 8">
              <a:extLst>
                <a:ext uri="{FF2B5EF4-FFF2-40B4-BE49-F238E27FC236}">
                  <a16:creationId xmlns:a16="http://schemas.microsoft.com/office/drawing/2014/main" id="{8B9FF896-D2A5-445D-84DB-FF62CA1E36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9" y="1941"/>
            <a:ext cx="3467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34" name="公式" r:id="rId7" imgW="4922419" imgH="358016" progId="Equation.3">
                    <p:embed/>
                  </p:oleObj>
                </mc:Choice>
                <mc:Fallback>
                  <p:oleObj name="公式" r:id="rId7" imgW="4922419" imgH="358016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9" y="1941"/>
                          <a:ext cx="3467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31" name="Text Box 12">
              <a:extLst>
                <a:ext uri="{FF2B5EF4-FFF2-40B4-BE49-F238E27FC236}">
                  <a16:creationId xmlns:a16="http://schemas.microsoft.com/office/drawing/2014/main" id="{FE886561-B2CC-4D0F-9896-3C6500B81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1933"/>
              <a:ext cx="5035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当                                                                              时同相，  </a:t>
              </a:r>
            </a:p>
          </p:txBody>
        </p:sp>
      </p:grpSp>
      <p:grpSp>
        <p:nvGrpSpPr>
          <p:cNvPr id="139296" name="Group 32">
            <a:extLst>
              <a:ext uri="{FF2B5EF4-FFF2-40B4-BE49-F238E27FC236}">
                <a16:creationId xmlns:a16="http://schemas.microsoft.com/office/drawing/2014/main" id="{24CEF2D9-E09B-49EB-9E90-8EF7B3C0B026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3763963"/>
            <a:ext cx="7993063" cy="469900"/>
            <a:chOff x="476" y="2371"/>
            <a:chExt cx="5035" cy="296"/>
          </a:xfrm>
        </p:grpSpPr>
        <p:graphicFrame>
          <p:nvGraphicFramePr>
            <p:cNvPr id="38928" name="Object 9">
              <a:extLst>
                <a:ext uri="{FF2B5EF4-FFF2-40B4-BE49-F238E27FC236}">
                  <a16:creationId xmlns:a16="http://schemas.microsoft.com/office/drawing/2014/main" id="{AA5F4A05-6952-4D91-A31C-E817489555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9" y="2371"/>
            <a:ext cx="348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35" name="公式" r:id="rId9" imgW="5067394" imgH="358016" progId="Equation.3">
                    <p:embed/>
                  </p:oleObj>
                </mc:Choice>
                <mc:Fallback>
                  <p:oleObj name="公式" r:id="rId9" imgW="5067394" imgH="358016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" y="2371"/>
                          <a:ext cx="3488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9" name="Text Box 14">
              <a:extLst>
                <a:ext uri="{FF2B5EF4-FFF2-40B4-BE49-F238E27FC236}">
                  <a16:creationId xmlns:a16="http://schemas.microsoft.com/office/drawing/2014/main" id="{83E51AE8-7EB6-4109-BD80-A374068ED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371"/>
              <a:ext cx="5035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即                                                                              振幅最大。      </a:t>
              </a:r>
            </a:p>
          </p:txBody>
        </p:sp>
      </p:grpSp>
      <p:grpSp>
        <p:nvGrpSpPr>
          <p:cNvPr id="139294" name="Group 30">
            <a:extLst>
              <a:ext uri="{FF2B5EF4-FFF2-40B4-BE49-F238E27FC236}">
                <a16:creationId xmlns:a16="http://schemas.microsoft.com/office/drawing/2014/main" id="{7464456D-0DE8-4A14-AD57-E144FA9397E9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4437063"/>
            <a:ext cx="7920038" cy="485775"/>
            <a:chOff x="476" y="2795"/>
            <a:chExt cx="4989" cy="306"/>
          </a:xfrm>
        </p:grpSpPr>
        <p:graphicFrame>
          <p:nvGraphicFramePr>
            <p:cNvPr id="38926" name="Object 10">
              <a:extLst>
                <a:ext uri="{FF2B5EF4-FFF2-40B4-BE49-F238E27FC236}">
                  <a16:creationId xmlns:a16="http://schemas.microsoft.com/office/drawing/2014/main" id="{8F54C183-86D9-45C8-97CE-54345E6102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9" y="2804"/>
            <a:ext cx="3810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36" name="公式" r:id="rId11" imgW="5036888" imgH="319947" progId="Equation.3">
                    <p:embed/>
                  </p:oleObj>
                </mc:Choice>
                <mc:Fallback>
                  <p:oleObj name="公式" r:id="rId11" imgW="5036888" imgH="319947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2804"/>
                          <a:ext cx="3810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7" name="Text Box 15">
              <a:extLst>
                <a:ext uri="{FF2B5EF4-FFF2-40B4-BE49-F238E27FC236}">
                  <a16:creationId xmlns:a16="http://schemas.microsoft.com/office/drawing/2014/main" id="{9A6213B8-7BDC-4931-A8A9-85875340B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2795"/>
              <a:ext cx="4989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当                                                                                    时反相，  </a:t>
              </a:r>
            </a:p>
          </p:txBody>
        </p:sp>
      </p:grpSp>
      <p:grpSp>
        <p:nvGrpSpPr>
          <p:cNvPr id="139295" name="Group 31">
            <a:extLst>
              <a:ext uri="{FF2B5EF4-FFF2-40B4-BE49-F238E27FC236}">
                <a16:creationId xmlns:a16="http://schemas.microsoft.com/office/drawing/2014/main" id="{746BD62B-1873-4D91-955E-E04540D89708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5073650"/>
            <a:ext cx="8064500" cy="515938"/>
            <a:chOff x="476" y="3196"/>
            <a:chExt cx="5080" cy="325"/>
          </a:xfrm>
        </p:grpSpPr>
        <p:graphicFrame>
          <p:nvGraphicFramePr>
            <p:cNvPr id="38924" name="Object 11">
              <a:extLst>
                <a:ext uri="{FF2B5EF4-FFF2-40B4-BE49-F238E27FC236}">
                  <a16:creationId xmlns:a16="http://schemas.microsoft.com/office/drawing/2014/main" id="{AD98F002-4D2D-4604-9FD2-BD4E9287B3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3" y="3224"/>
            <a:ext cx="3328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37" name="公式" r:id="rId13" imgW="4053971" imgH="319947" progId="Equation.3">
                    <p:embed/>
                  </p:oleObj>
                </mc:Choice>
                <mc:Fallback>
                  <p:oleObj name="公式" r:id="rId13" imgW="4053971" imgH="319947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3224"/>
                          <a:ext cx="3328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5" name="Text Box 16">
              <a:extLst>
                <a:ext uri="{FF2B5EF4-FFF2-40B4-BE49-F238E27FC236}">
                  <a16:creationId xmlns:a16="http://schemas.microsoft.com/office/drawing/2014/main" id="{AE305D11-1590-40B6-83D4-A8DDC62A5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3196"/>
              <a:ext cx="5080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即                                                                      振幅最小。      </a:t>
              </a:r>
            </a:p>
          </p:txBody>
        </p:sp>
      </p:grpSp>
      <p:sp>
        <p:nvSpPr>
          <p:cNvPr id="139285" name="Text Box 21">
            <a:extLst>
              <a:ext uri="{FF2B5EF4-FFF2-40B4-BE49-F238E27FC236}">
                <a16:creationId xmlns:a16="http://schemas.microsoft.com/office/drawing/2014/main" id="{0757397F-CE5F-4F9E-A1A5-E78D7D7CB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3" y="1639888"/>
            <a:ext cx="14065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得：           </a:t>
            </a:r>
          </a:p>
        </p:txBody>
      </p:sp>
      <p:graphicFrame>
        <p:nvGraphicFramePr>
          <p:cNvPr id="139286" name="Object 22">
            <a:extLst>
              <a:ext uri="{FF2B5EF4-FFF2-40B4-BE49-F238E27FC236}">
                <a16:creationId xmlns:a16="http://schemas.microsoft.com/office/drawing/2014/main" id="{E55FEC7D-C441-4CA5-8DFB-3636447C6B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60350"/>
          <a:ext cx="6694488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name="公式" r:id="rId15" imgW="5935842" imgH="899098" progId="Equation.3">
                  <p:embed/>
                </p:oleObj>
              </mc:Choice>
              <mc:Fallback>
                <p:oleObj name="公式" r:id="rId15" imgW="5935842" imgH="899098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60350"/>
                        <a:ext cx="6694488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9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0"/>
                                        <p:tgtEl>
                                          <p:spTgt spid="13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0"/>
                                        <p:tgtEl>
                                          <p:spTgt spid="13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0"/>
                                        <p:tgtEl>
                                          <p:spTgt spid="139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3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/>
      <p:bldP spid="139271" grpId="0"/>
      <p:bldP spid="13928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Rectangle 4">
            <a:hlinkClick r:id="rId3" action="ppaction://hlinkfile"/>
            <a:extLst>
              <a:ext uri="{FF2B5EF4-FFF2-40B4-BE49-F238E27FC236}">
                <a16:creationId xmlns:a16="http://schemas.microsoft.com/office/drawing/2014/main" id="{FDD2B303-3987-4D0C-AEA9-1948E3487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0350"/>
            <a:ext cx="70580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二、同振向、不同频率谐振动的合成</a:t>
            </a:r>
            <a:r>
              <a:rPr lang="en-US" altLang="zh-CN" sz="2600">
                <a:solidFill>
                  <a:srgbClr val="000066"/>
                </a:solidFill>
                <a:latin typeface="华文中宋" panose="02010600040101010101" pitchFamily="2" charset="-122"/>
              </a:rPr>
              <a:t>— </a:t>
            </a:r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拍              </a:t>
            </a:r>
          </a:p>
        </p:txBody>
      </p:sp>
      <p:sp>
        <p:nvSpPr>
          <p:cNvPr id="128005" name="Rectangle 5">
            <a:extLst>
              <a:ext uri="{FF2B5EF4-FFF2-40B4-BE49-F238E27FC236}">
                <a16:creationId xmlns:a16="http://schemas.microsoft.com/office/drawing/2014/main" id="{5AE637EB-1876-4A56-9AA4-16F5BAC32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698750"/>
            <a:ext cx="78486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 sz="2300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相位差随时间变化；</a:t>
            </a:r>
            <a:r>
              <a:rPr lang="zh-CN" altLang="en-US" sz="2300">
                <a:latin typeface="华文中宋" panose="02010600040101010101" pitchFamily="2" charset="-122"/>
              </a:rPr>
              <a:t>合振动不再是简谐振动</a:t>
            </a:r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。</a:t>
            </a:r>
          </a:p>
        </p:txBody>
      </p:sp>
      <p:graphicFrame>
        <p:nvGraphicFramePr>
          <p:cNvPr id="128006" name="Object 6">
            <a:extLst>
              <a:ext uri="{FF2B5EF4-FFF2-40B4-BE49-F238E27FC236}">
                <a16:creationId xmlns:a16="http://schemas.microsoft.com/office/drawing/2014/main" id="{A7CF572A-ECDE-457B-A42C-1EE62BFC35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7900" y="908050"/>
          <a:ext cx="37449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2" name="公式" r:id="rId4" imgW="3215749" imgH="342900" progId="Equation.3">
                  <p:embed/>
                </p:oleObj>
              </mc:Choice>
              <mc:Fallback>
                <p:oleObj name="公式" r:id="rId4" imgW="3215749" imgH="342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908050"/>
                        <a:ext cx="37449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7" name="Object 7">
            <a:extLst>
              <a:ext uri="{FF2B5EF4-FFF2-40B4-BE49-F238E27FC236}">
                <a16:creationId xmlns:a16="http://schemas.microsoft.com/office/drawing/2014/main" id="{56A95E7C-1B04-4B98-8321-1950900006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2025" y="908050"/>
          <a:ext cx="36099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公式" r:id="rId6" imgW="3192800" imgH="342900" progId="Equation.3">
                  <p:embed/>
                </p:oleObj>
              </mc:Choice>
              <mc:Fallback>
                <p:oleObj name="公式" r:id="rId6" imgW="3192800" imgH="342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908050"/>
                        <a:ext cx="360997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8" name="Object 8">
            <a:extLst>
              <a:ext uri="{FF2B5EF4-FFF2-40B4-BE49-F238E27FC236}">
                <a16:creationId xmlns:a16="http://schemas.microsoft.com/office/drawing/2014/main" id="{0E52EFA5-DD1B-4206-92AB-8F548D6006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1557338"/>
          <a:ext cx="525621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4" name="公式" r:id="rId8" imgW="4701599" imgH="388527" progId="Equation.3">
                  <p:embed/>
                </p:oleObj>
              </mc:Choice>
              <mc:Fallback>
                <p:oleObj name="公式" r:id="rId8" imgW="4701599" imgH="38852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57338"/>
                        <a:ext cx="525621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0" name="Rectangle 10">
            <a:extLst>
              <a:ext uri="{FF2B5EF4-FFF2-40B4-BE49-F238E27FC236}">
                <a16:creationId xmlns:a16="http://schemas.microsoft.com/office/drawing/2014/main" id="{D4FCBADB-B0B1-44F2-B695-3A22B4044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141663"/>
            <a:ext cx="78565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为使讨论简便，设两振动的</a:t>
            </a:r>
            <a:r>
              <a:rPr lang="zh-CN" altLang="en-US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800" i="1"/>
              <a:t>A</a:t>
            </a:r>
            <a:r>
              <a:rPr lang="en-US" altLang="zh-CN" sz="2800" baseline="-25000"/>
              <a:t>1</a:t>
            </a:r>
            <a:r>
              <a:rPr lang="en-US" altLang="zh-CN" sz="2800"/>
              <a:t>= </a:t>
            </a:r>
            <a:r>
              <a:rPr lang="en-US" altLang="zh-CN" sz="2800" i="1"/>
              <a:t>A</a:t>
            </a:r>
            <a:r>
              <a:rPr lang="en-US" altLang="zh-CN" sz="2800" baseline="-25000"/>
              <a:t>2  </a:t>
            </a:r>
            <a:r>
              <a:rPr lang="zh-CN" altLang="en-US"/>
              <a:t>，</a:t>
            </a:r>
            <a:r>
              <a:rPr lang="zh-CN" altLang="en-US">
                <a:latin typeface="华文中宋" panose="02010600040101010101" pitchFamily="2" charset="-122"/>
              </a:rPr>
              <a:t> </a:t>
            </a:r>
            <a:r>
              <a:rPr lang="en-US" altLang="zh-CN" sz="2800" i="1"/>
              <a:t>φ</a:t>
            </a:r>
            <a:r>
              <a:rPr lang="en-US" altLang="zh-CN" sz="2800" baseline="-25000"/>
              <a:t>1 </a:t>
            </a:r>
            <a:r>
              <a:rPr lang="en-US" altLang="zh-CN" sz="2800"/>
              <a:t>= </a:t>
            </a:r>
            <a:r>
              <a:rPr lang="en-US" altLang="zh-CN" sz="2800" i="1"/>
              <a:t>φ</a:t>
            </a:r>
            <a:r>
              <a:rPr lang="en-US" altLang="zh-CN" sz="2800" baseline="-25000"/>
              <a:t>2 </a:t>
            </a:r>
            <a:r>
              <a:rPr lang="en-US" altLang="zh-CN" sz="2800">
                <a:latin typeface="华文中宋" panose="02010600040101010101" pitchFamily="2" charset="-122"/>
              </a:rPr>
              <a:t>= </a:t>
            </a:r>
            <a:r>
              <a:rPr lang="en-US" altLang="zh-CN" sz="2800"/>
              <a:t>0</a:t>
            </a:r>
            <a:r>
              <a:rPr lang="zh-CN" altLang="en-US">
                <a:latin typeface="华文中宋" panose="02010600040101010101" pitchFamily="2" charset="-122"/>
              </a:rPr>
              <a:t>。      </a:t>
            </a:r>
          </a:p>
        </p:txBody>
      </p:sp>
      <p:graphicFrame>
        <p:nvGraphicFramePr>
          <p:cNvPr id="128013" name="Object 13">
            <a:extLst>
              <a:ext uri="{FF2B5EF4-FFF2-40B4-BE49-F238E27FC236}">
                <a16:creationId xmlns:a16="http://schemas.microsoft.com/office/drawing/2014/main" id="{E5FD8DD5-70AA-47A2-8436-1B735A4BE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3716338"/>
          <a:ext cx="481488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5" name="公式" r:id="rId10" imgW="4206223" imgH="342900" progId="Equation.3">
                  <p:embed/>
                </p:oleObj>
              </mc:Choice>
              <mc:Fallback>
                <p:oleObj name="公式" r:id="rId10" imgW="4206223" imgH="342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716338"/>
                        <a:ext cx="481488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8" name="Object 18">
            <a:extLst>
              <a:ext uri="{FF2B5EF4-FFF2-40B4-BE49-F238E27FC236}">
                <a16:creationId xmlns:a16="http://schemas.microsoft.com/office/drawing/2014/main" id="{C96F5CFA-A855-42B8-BF7A-ACF2C664C6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314825"/>
          <a:ext cx="47434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" name="公式" r:id="rId12" imgW="4267235" imgH="342900" progId="Equation.3">
                  <p:embed/>
                </p:oleObj>
              </mc:Choice>
              <mc:Fallback>
                <p:oleObj name="公式" r:id="rId12" imgW="4267235" imgH="342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314825"/>
                        <a:ext cx="47434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8024" name="Group 24">
            <a:extLst>
              <a:ext uri="{FF2B5EF4-FFF2-40B4-BE49-F238E27FC236}">
                <a16:creationId xmlns:a16="http://schemas.microsoft.com/office/drawing/2014/main" id="{84B51085-5086-47E1-A9CB-3601E7E842BB}"/>
              </a:ext>
            </a:extLst>
          </p:cNvPr>
          <p:cNvGrpSpPr>
            <a:grpSpLocks/>
          </p:cNvGrpSpPr>
          <p:nvPr/>
        </p:nvGrpSpPr>
        <p:grpSpPr bwMode="auto">
          <a:xfrm>
            <a:off x="768350" y="3906838"/>
            <a:ext cx="1571625" cy="720725"/>
            <a:chOff x="484" y="2659"/>
            <a:chExt cx="990" cy="454"/>
          </a:xfrm>
        </p:grpSpPr>
        <p:sp>
          <p:nvSpPr>
            <p:cNvPr id="39950" name="Text Box 17">
              <a:extLst>
                <a:ext uri="{FF2B5EF4-FFF2-40B4-BE49-F238E27FC236}">
                  <a16:creationId xmlns:a16="http://schemas.microsoft.com/office/drawing/2014/main" id="{556EA3E1-8CBE-41E6-BC7F-A5CFB19A1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" y="2733"/>
              <a:ext cx="990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则有：       </a:t>
              </a:r>
            </a:p>
          </p:txBody>
        </p:sp>
        <p:sp>
          <p:nvSpPr>
            <p:cNvPr id="39951" name="AutoShape 19">
              <a:extLst>
                <a:ext uri="{FF2B5EF4-FFF2-40B4-BE49-F238E27FC236}">
                  <a16:creationId xmlns:a16="http://schemas.microsoft.com/office/drawing/2014/main" id="{A4806052-9B25-4796-9C46-6385C146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" y="2659"/>
              <a:ext cx="90" cy="454"/>
            </a:xfrm>
            <a:prstGeom prst="leftBrace">
              <a:avLst>
                <a:gd name="adj1" fmla="val 42037"/>
                <a:gd name="adj2" fmla="val 50000"/>
              </a:avLst>
            </a:prstGeom>
            <a:noFill/>
            <a:ln w="31750">
              <a:solidFill>
                <a:srgbClr val="80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128020" name="Object 20">
            <a:extLst>
              <a:ext uri="{FF2B5EF4-FFF2-40B4-BE49-F238E27FC236}">
                <a16:creationId xmlns:a16="http://schemas.microsoft.com/office/drawing/2014/main" id="{85323C1A-2168-4A6B-94CE-82AB0E7F92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5300663"/>
          <a:ext cx="626427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Equation" r:id="rId14" imgW="2377527" imgH="137160" progId="Equation.3">
                  <p:embed/>
                </p:oleObj>
              </mc:Choice>
              <mc:Fallback>
                <p:oleObj name="Equation" r:id="rId14" imgW="2377527" imgH="13716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300663"/>
                        <a:ext cx="6264275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1" name="Rectangle 21">
            <a:extLst>
              <a:ext uri="{FF2B5EF4-FFF2-40B4-BE49-F238E27FC236}">
                <a16:creationId xmlns:a16="http://schemas.microsoft.com/office/drawing/2014/main" id="{21E855E5-D7DE-48EC-843E-3BB9A5266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857750"/>
            <a:ext cx="34559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合振动方程为：</a:t>
            </a:r>
          </a:p>
        </p:txBody>
      </p:sp>
      <p:graphicFrame>
        <p:nvGraphicFramePr>
          <p:cNvPr id="128023" name="Object 23">
            <a:extLst>
              <a:ext uri="{FF2B5EF4-FFF2-40B4-BE49-F238E27FC236}">
                <a16:creationId xmlns:a16="http://schemas.microsoft.com/office/drawing/2014/main" id="{B9380562-1973-43AE-87B0-ABC5237B85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2133600"/>
          <a:ext cx="48244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8" name="公式" r:id="rId16" imgW="4031022" imgH="388527" progId="Equation.3">
                  <p:embed/>
                </p:oleObj>
              </mc:Choice>
              <mc:Fallback>
                <p:oleObj name="公式" r:id="rId16" imgW="4031022" imgH="38852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133600"/>
                        <a:ext cx="482441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2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28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0"/>
                                        <p:tgtEl>
                                          <p:spTgt spid="12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28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0"/>
                                        <p:tgtEl>
                                          <p:spTgt spid="128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2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28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0"/>
                                        <p:tgtEl>
                                          <p:spTgt spid="12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4" grpId="0"/>
      <p:bldP spid="128005" grpId="0"/>
      <p:bldP spid="128010" grpId="0"/>
      <p:bldP spid="1280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034" name="Object 10">
            <a:extLst>
              <a:ext uri="{FF2B5EF4-FFF2-40B4-BE49-F238E27FC236}">
                <a16:creationId xmlns:a16="http://schemas.microsoft.com/office/drawing/2014/main" id="{D5468918-8D9A-4B45-AE51-6AD55E2B83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2636838"/>
          <a:ext cx="194468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" name="公式" r:id="rId3" imgW="1722063" imgH="746822" progId="Equation.3">
                  <p:embed/>
                </p:oleObj>
              </mc:Choice>
              <mc:Fallback>
                <p:oleObj name="公式" r:id="rId3" imgW="1722063" imgH="74682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636838"/>
                        <a:ext cx="1944688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5" name="Text Box 11">
            <a:extLst>
              <a:ext uri="{FF2B5EF4-FFF2-40B4-BE49-F238E27FC236}">
                <a16:creationId xmlns:a16="http://schemas.microsoft.com/office/drawing/2014/main" id="{D1263420-398B-4641-B8A7-C62309EA9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2852738"/>
            <a:ext cx="278765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合振动频率：</a:t>
            </a:r>
          </a:p>
        </p:txBody>
      </p:sp>
      <p:graphicFrame>
        <p:nvGraphicFramePr>
          <p:cNvPr id="129036" name="Object 12">
            <a:extLst>
              <a:ext uri="{FF2B5EF4-FFF2-40B4-BE49-F238E27FC236}">
                <a16:creationId xmlns:a16="http://schemas.microsoft.com/office/drawing/2014/main" id="{AE6B4B29-90E1-4893-B3CA-0D179C224D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2875" y="3573463"/>
          <a:ext cx="426561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4" name="公式" r:id="rId5" imgW="3535645" imgH="830518" progId="Equation.3">
                  <p:embed/>
                </p:oleObj>
              </mc:Choice>
              <mc:Fallback>
                <p:oleObj name="公式" r:id="rId5" imgW="3535645" imgH="83051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75" y="3573463"/>
                        <a:ext cx="426561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7" name="Text Box 13">
            <a:extLst>
              <a:ext uri="{FF2B5EF4-FFF2-40B4-BE49-F238E27FC236}">
                <a16:creationId xmlns:a16="http://schemas.microsoft.com/office/drawing/2014/main" id="{7976E570-FB41-4F40-8D27-3C81BFBC5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790950"/>
            <a:ext cx="28082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合振动振幅：</a:t>
            </a:r>
          </a:p>
        </p:txBody>
      </p:sp>
      <p:sp>
        <p:nvSpPr>
          <p:cNvPr id="129040" name="Rectangle 16">
            <a:extLst>
              <a:ext uri="{FF2B5EF4-FFF2-40B4-BE49-F238E27FC236}">
                <a16:creationId xmlns:a16="http://schemas.microsoft.com/office/drawing/2014/main" id="{A7AD6241-845F-4CAD-9968-4E3F1F62F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652963"/>
            <a:ext cx="669766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 sz="2300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讨论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: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两频率都较大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,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而频率差很小的情况</a:t>
            </a:r>
          </a:p>
        </p:txBody>
      </p:sp>
      <p:graphicFrame>
        <p:nvGraphicFramePr>
          <p:cNvPr id="129041" name="Object 17">
            <a:extLst>
              <a:ext uri="{FF2B5EF4-FFF2-40B4-BE49-F238E27FC236}">
                <a16:creationId xmlns:a16="http://schemas.microsoft.com/office/drawing/2014/main" id="{64F32583-79A0-496B-9435-1FE7B0334E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5863" y="260350"/>
          <a:ext cx="648176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5" name="Equation" r:id="rId7" imgW="2491716" imgH="335342" progId="Equation.3">
                  <p:embed/>
                </p:oleObj>
              </mc:Choice>
              <mc:Fallback>
                <p:oleObj name="Equation" r:id="rId7" imgW="2491716" imgH="33534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60350"/>
                        <a:ext cx="6481762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5" name="Rectangle 21">
            <a:extLst>
              <a:ext uri="{FF2B5EF4-FFF2-40B4-BE49-F238E27FC236}">
                <a16:creationId xmlns:a16="http://schemas.microsoft.com/office/drawing/2014/main" id="{5E47121F-5DF9-46BF-8EAD-2D8E1BD65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157788"/>
            <a:ext cx="6480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合振幅出现时大时小的现象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800">
                <a:solidFill>
                  <a:srgbClr val="000066"/>
                </a:solidFill>
                <a:latin typeface="华文中宋" panose="02010600040101010101" pitchFamily="2" charset="-122"/>
              </a:rPr>
              <a:t>—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latin typeface="华文中宋" panose="02010600040101010101" pitchFamily="2" charset="-122"/>
              </a:rPr>
              <a:t>拍现象</a:t>
            </a:r>
            <a:r>
              <a:rPr lang="zh-CN" altLang="en-US">
                <a:latin typeface="华文中宋" panose="02010600040101010101" pitchFamily="2" charset="-122"/>
              </a:rPr>
              <a:t>。         </a:t>
            </a:r>
          </a:p>
        </p:txBody>
      </p:sp>
      <p:grpSp>
        <p:nvGrpSpPr>
          <p:cNvPr id="129047" name="Group 23">
            <a:extLst>
              <a:ext uri="{FF2B5EF4-FFF2-40B4-BE49-F238E27FC236}">
                <a16:creationId xmlns:a16="http://schemas.microsoft.com/office/drawing/2014/main" id="{ADC9367F-8867-4B0C-A75A-764B1D3E05E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835150" y="1270000"/>
            <a:ext cx="3168650" cy="71438"/>
            <a:chOff x="906" y="554"/>
            <a:chExt cx="3898" cy="286"/>
          </a:xfrm>
        </p:grpSpPr>
        <p:sp>
          <p:nvSpPr>
            <p:cNvPr id="41011" name="AutoShape 24">
              <a:extLst>
                <a:ext uri="{FF2B5EF4-FFF2-40B4-BE49-F238E27FC236}">
                  <a16:creationId xmlns:a16="http://schemas.microsoft.com/office/drawing/2014/main" id="{D21715FA-B64E-4630-BFEC-B716B8F8B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" y="563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12" name="AutoShape 25">
              <a:extLst>
                <a:ext uri="{FF2B5EF4-FFF2-40B4-BE49-F238E27FC236}">
                  <a16:creationId xmlns:a16="http://schemas.microsoft.com/office/drawing/2014/main" id="{2F4AE52B-FCD0-4037-9DF8-2A2D04065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" y="702"/>
              <a:ext cx="93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13" name="AutoShape 26">
              <a:extLst>
                <a:ext uri="{FF2B5EF4-FFF2-40B4-BE49-F238E27FC236}">
                  <a16:creationId xmlns:a16="http://schemas.microsoft.com/office/drawing/2014/main" id="{935841EE-D8EB-441B-900D-0103271FB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" y="566"/>
              <a:ext cx="8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14" name="AutoShape 27">
              <a:extLst>
                <a:ext uri="{FF2B5EF4-FFF2-40B4-BE49-F238E27FC236}">
                  <a16:creationId xmlns:a16="http://schemas.microsoft.com/office/drawing/2014/main" id="{FF5D38DD-7819-4098-B15C-215C73F4C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" y="701"/>
              <a:ext cx="93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15" name="AutoShape 28">
              <a:extLst>
                <a:ext uri="{FF2B5EF4-FFF2-40B4-BE49-F238E27FC236}">
                  <a16:creationId xmlns:a16="http://schemas.microsoft.com/office/drawing/2014/main" id="{2B83F71B-CF2C-42A9-99BE-EFEF01CF6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" y="560"/>
              <a:ext cx="88" cy="14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16" name="AutoShape 29">
              <a:extLst>
                <a:ext uri="{FF2B5EF4-FFF2-40B4-BE49-F238E27FC236}">
                  <a16:creationId xmlns:a16="http://schemas.microsoft.com/office/drawing/2014/main" id="{CEACD8CB-103B-4045-89B0-1EB367839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" y="698"/>
              <a:ext cx="93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17" name="AutoShape 30">
              <a:extLst>
                <a:ext uri="{FF2B5EF4-FFF2-40B4-BE49-F238E27FC236}">
                  <a16:creationId xmlns:a16="http://schemas.microsoft.com/office/drawing/2014/main" id="{9AB7D5C2-E6EC-4746-A845-31F5EA3F7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" y="563"/>
              <a:ext cx="88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18" name="AutoShape 31">
              <a:extLst>
                <a:ext uri="{FF2B5EF4-FFF2-40B4-BE49-F238E27FC236}">
                  <a16:creationId xmlns:a16="http://schemas.microsoft.com/office/drawing/2014/main" id="{F8CD01E5-15B5-4EEE-AED4-D79378D9A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" y="697"/>
              <a:ext cx="93" cy="13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19" name="AutoShape 32">
              <a:extLst>
                <a:ext uri="{FF2B5EF4-FFF2-40B4-BE49-F238E27FC236}">
                  <a16:creationId xmlns:a16="http://schemas.microsoft.com/office/drawing/2014/main" id="{FDF79530-8B74-447D-BB02-D28199B0A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559"/>
              <a:ext cx="87" cy="14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0" name="AutoShape 33">
              <a:extLst>
                <a:ext uri="{FF2B5EF4-FFF2-40B4-BE49-F238E27FC236}">
                  <a16:creationId xmlns:a16="http://schemas.microsoft.com/office/drawing/2014/main" id="{FA96F39A-8951-4C8B-AFD3-3ACA42426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" y="696"/>
              <a:ext cx="93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1" name="AutoShape 34">
              <a:extLst>
                <a:ext uri="{FF2B5EF4-FFF2-40B4-BE49-F238E27FC236}">
                  <a16:creationId xmlns:a16="http://schemas.microsoft.com/office/drawing/2014/main" id="{A0944824-01D0-4945-8D2D-C2A5B7E92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" y="563"/>
              <a:ext cx="87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2" name="AutoShape 35">
              <a:extLst>
                <a:ext uri="{FF2B5EF4-FFF2-40B4-BE49-F238E27FC236}">
                  <a16:creationId xmlns:a16="http://schemas.microsoft.com/office/drawing/2014/main" id="{94BE4254-843A-4302-AA87-AFCDDDC17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" y="698"/>
              <a:ext cx="94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3" name="AutoShape 36">
              <a:extLst>
                <a:ext uri="{FF2B5EF4-FFF2-40B4-BE49-F238E27FC236}">
                  <a16:creationId xmlns:a16="http://schemas.microsoft.com/office/drawing/2014/main" id="{5427BFCB-481E-4D93-94B5-F6A347DC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561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4" name="AutoShape 37">
              <a:extLst>
                <a:ext uri="{FF2B5EF4-FFF2-40B4-BE49-F238E27FC236}">
                  <a16:creationId xmlns:a16="http://schemas.microsoft.com/office/drawing/2014/main" id="{5776AC62-25E8-495F-BFD2-8221A7CCA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691"/>
              <a:ext cx="93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5" name="AutoShape 38">
              <a:extLst>
                <a:ext uri="{FF2B5EF4-FFF2-40B4-BE49-F238E27FC236}">
                  <a16:creationId xmlns:a16="http://schemas.microsoft.com/office/drawing/2014/main" id="{E4B898EC-1080-4A23-A169-911201295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563"/>
              <a:ext cx="87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6" name="AutoShape 39">
              <a:extLst>
                <a:ext uri="{FF2B5EF4-FFF2-40B4-BE49-F238E27FC236}">
                  <a16:creationId xmlns:a16="http://schemas.microsoft.com/office/drawing/2014/main" id="{41849569-DCFB-4910-B1AF-8BFFE29CB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697"/>
              <a:ext cx="93" cy="13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7" name="AutoShape 40">
              <a:extLst>
                <a:ext uri="{FF2B5EF4-FFF2-40B4-BE49-F238E27FC236}">
                  <a16:creationId xmlns:a16="http://schemas.microsoft.com/office/drawing/2014/main" id="{4493BC6F-E741-4F8E-A6A4-A114A8BB4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" y="554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8" name="AutoShape 41">
              <a:extLst>
                <a:ext uri="{FF2B5EF4-FFF2-40B4-BE49-F238E27FC236}">
                  <a16:creationId xmlns:a16="http://schemas.microsoft.com/office/drawing/2014/main" id="{87A3F835-91A4-4D79-8B05-CAEA9FA6A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" y="692"/>
              <a:ext cx="93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29" name="AutoShape 42">
              <a:extLst>
                <a:ext uri="{FF2B5EF4-FFF2-40B4-BE49-F238E27FC236}">
                  <a16:creationId xmlns:a16="http://schemas.microsoft.com/office/drawing/2014/main" id="{324028C2-1865-4A7B-8071-9CC01B3B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565"/>
              <a:ext cx="8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0" name="AutoShape 43">
              <a:extLst>
                <a:ext uri="{FF2B5EF4-FFF2-40B4-BE49-F238E27FC236}">
                  <a16:creationId xmlns:a16="http://schemas.microsoft.com/office/drawing/2014/main" id="{5832A72A-818B-4DC1-A7F1-6074D34F2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3" y="691"/>
              <a:ext cx="93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1" name="AutoShape 44">
              <a:extLst>
                <a:ext uri="{FF2B5EF4-FFF2-40B4-BE49-F238E27FC236}">
                  <a16:creationId xmlns:a16="http://schemas.microsoft.com/office/drawing/2014/main" id="{255E73F9-3961-48E9-94CC-E1643BAF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558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2" name="AutoShape 45">
              <a:extLst>
                <a:ext uri="{FF2B5EF4-FFF2-40B4-BE49-F238E27FC236}">
                  <a16:creationId xmlns:a16="http://schemas.microsoft.com/office/drawing/2014/main" id="{921E574D-ED10-4E36-A89E-A31FCE34A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" y="689"/>
              <a:ext cx="93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3" name="AutoShape 46">
              <a:extLst>
                <a:ext uri="{FF2B5EF4-FFF2-40B4-BE49-F238E27FC236}">
                  <a16:creationId xmlns:a16="http://schemas.microsoft.com/office/drawing/2014/main" id="{7A14CDC2-46D4-478D-971D-B40095F56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561"/>
              <a:ext cx="8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4" name="AutoShape 47">
              <a:extLst>
                <a:ext uri="{FF2B5EF4-FFF2-40B4-BE49-F238E27FC236}">
                  <a16:creationId xmlns:a16="http://schemas.microsoft.com/office/drawing/2014/main" id="{EB466111-7D11-4244-8F5B-54B506FD8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688"/>
              <a:ext cx="94" cy="13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5" name="AutoShape 48">
              <a:extLst>
                <a:ext uri="{FF2B5EF4-FFF2-40B4-BE49-F238E27FC236}">
                  <a16:creationId xmlns:a16="http://schemas.microsoft.com/office/drawing/2014/main" id="{A69E7C8A-E43D-47DF-8E99-19772BBDC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" y="554"/>
              <a:ext cx="87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6" name="AutoShape 49">
              <a:extLst>
                <a:ext uri="{FF2B5EF4-FFF2-40B4-BE49-F238E27FC236}">
                  <a16:creationId xmlns:a16="http://schemas.microsoft.com/office/drawing/2014/main" id="{155F9E8F-8FD5-4C81-9B47-203EDF9C6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692"/>
              <a:ext cx="93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7" name="AutoShape 50">
              <a:extLst>
                <a:ext uri="{FF2B5EF4-FFF2-40B4-BE49-F238E27FC236}">
                  <a16:creationId xmlns:a16="http://schemas.microsoft.com/office/drawing/2014/main" id="{4046ADC1-7C70-4BE7-802F-DC1DC47BB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565"/>
              <a:ext cx="88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8" name="AutoShape 51">
              <a:extLst>
                <a:ext uri="{FF2B5EF4-FFF2-40B4-BE49-F238E27FC236}">
                  <a16:creationId xmlns:a16="http://schemas.microsoft.com/office/drawing/2014/main" id="{52E0319A-581F-471E-8615-DC2DD122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691"/>
              <a:ext cx="93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39" name="AutoShape 52">
              <a:extLst>
                <a:ext uri="{FF2B5EF4-FFF2-40B4-BE49-F238E27FC236}">
                  <a16:creationId xmlns:a16="http://schemas.microsoft.com/office/drawing/2014/main" id="{E1716BF5-D6A8-4028-9BE4-98EED0EF6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0" y="558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0" name="AutoShape 53">
              <a:extLst>
                <a:ext uri="{FF2B5EF4-FFF2-40B4-BE49-F238E27FC236}">
                  <a16:creationId xmlns:a16="http://schemas.microsoft.com/office/drawing/2014/main" id="{4E2A193F-74BB-4695-AB85-8E65E838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" y="689"/>
              <a:ext cx="93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1" name="AutoShape 54">
              <a:extLst>
                <a:ext uri="{FF2B5EF4-FFF2-40B4-BE49-F238E27FC236}">
                  <a16:creationId xmlns:a16="http://schemas.microsoft.com/office/drawing/2014/main" id="{A6D82232-938B-4BE8-9B38-7356BEF6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" y="561"/>
              <a:ext cx="8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2" name="AutoShape 55">
              <a:extLst>
                <a:ext uri="{FF2B5EF4-FFF2-40B4-BE49-F238E27FC236}">
                  <a16:creationId xmlns:a16="http://schemas.microsoft.com/office/drawing/2014/main" id="{48E8970A-82CB-4F17-8FFE-F1E2C2EAD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9" y="688"/>
              <a:ext cx="93" cy="13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3" name="AutoShape 56">
              <a:extLst>
                <a:ext uri="{FF2B5EF4-FFF2-40B4-BE49-F238E27FC236}">
                  <a16:creationId xmlns:a16="http://schemas.microsoft.com/office/drawing/2014/main" id="{190C7803-43FC-4C8E-B24A-5E064C77B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565"/>
              <a:ext cx="96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4" name="AutoShape 57">
              <a:extLst>
                <a:ext uri="{FF2B5EF4-FFF2-40B4-BE49-F238E27FC236}">
                  <a16:creationId xmlns:a16="http://schemas.microsoft.com/office/drawing/2014/main" id="{36FBD49A-199C-458F-94E8-0FED351EE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" y="690"/>
              <a:ext cx="103" cy="13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16"/>
                  </a:lnTo>
                  <a:lnTo>
                    <a:pt x="347" y="1232"/>
                  </a:lnTo>
                  <a:lnTo>
                    <a:pt x="462" y="1905"/>
                  </a:lnTo>
                  <a:lnTo>
                    <a:pt x="809" y="2521"/>
                  </a:lnTo>
                  <a:lnTo>
                    <a:pt x="925" y="3137"/>
                  </a:lnTo>
                  <a:lnTo>
                    <a:pt x="1156" y="3697"/>
                  </a:lnTo>
                  <a:lnTo>
                    <a:pt x="1387" y="4314"/>
                  </a:lnTo>
                  <a:lnTo>
                    <a:pt x="1503" y="4986"/>
                  </a:lnTo>
                  <a:lnTo>
                    <a:pt x="1734" y="5602"/>
                  </a:lnTo>
                  <a:lnTo>
                    <a:pt x="2081" y="6162"/>
                  </a:lnTo>
                  <a:lnTo>
                    <a:pt x="2197" y="6779"/>
                  </a:lnTo>
                  <a:lnTo>
                    <a:pt x="2543" y="7283"/>
                  </a:lnTo>
                  <a:lnTo>
                    <a:pt x="2543" y="7899"/>
                  </a:lnTo>
                  <a:lnTo>
                    <a:pt x="2775" y="8515"/>
                  </a:lnTo>
                  <a:lnTo>
                    <a:pt x="3006" y="9020"/>
                  </a:lnTo>
                  <a:lnTo>
                    <a:pt x="3237" y="9636"/>
                  </a:lnTo>
                  <a:lnTo>
                    <a:pt x="3353" y="10140"/>
                  </a:lnTo>
                  <a:lnTo>
                    <a:pt x="3468" y="10644"/>
                  </a:lnTo>
                  <a:lnTo>
                    <a:pt x="3815" y="11204"/>
                  </a:lnTo>
                  <a:lnTo>
                    <a:pt x="3931" y="11765"/>
                  </a:lnTo>
                  <a:lnTo>
                    <a:pt x="4162" y="12213"/>
                  </a:lnTo>
                  <a:lnTo>
                    <a:pt x="4393" y="12773"/>
                  </a:lnTo>
                  <a:lnTo>
                    <a:pt x="4509" y="13165"/>
                  </a:lnTo>
                  <a:lnTo>
                    <a:pt x="4624" y="13669"/>
                  </a:lnTo>
                  <a:lnTo>
                    <a:pt x="4971" y="14118"/>
                  </a:lnTo>
                  <a:lnTo>
                    <a:pt x="5202" y="14510"/>
                  </a:lnTo>
                  <a:lnTo>
                    <a:pt x="5434" y="15014"/>
                  </a:lnTo>
                  <a:lnTo>
                    <a:pt x="5549" y="15462"/>
                  </a:lnTo>
                  <a:lnTo>
                    <a:pt x="5665" y="15854"/>
                  </a:lnTo>
                  <a:lnTo>
                    <a:pt x="6127" y="16190"/>
                  </a:lnTo>
                  <a:lnTo>
                    <a:pt x="6243" y="16639"/>
                  </a:lnTo>
                  <a:lnTo>
                    <a:pt x="6474" y="16919"/>
                  </a:lnTo>
                  <a:lnTo>
                    <a:pt x="6590" y="17255"/>
                  </a:lnTo>
                  <a:lnTo>
                    <a:pt x="6705" y="17591"/>
                  </a:lnTo>
                  <a:lnTo>
                    <a:pt x="6936" y="17927"/>
                  </a:lnTo>
                  <a:lnTo>
                    <a:pt x="7283" y="18095"/>
                  </a:lnTo>
                  <a:lnTo>
                    <a:pt x="7514" y="18487"/>
                  </a:lnTo>
                  <a:lnTo>
                    <a:pt x="7514" y="18711"/>
                  </a:lnTo>
                  <a:lnTo>
                    <a:pt x="7861" y="18992"/>
                  </a:lnTo>
                  <a:lnTo>
                    <a:pt x="7977" y="19160"/>
                  </a:lnTo>
                  <a:lnTo>
                    <a:pt x="8208" y="19328"/>
                  </a:lnTo>
                  <a:lnTo>
                    <a:pt x="8439" y="19440"/>
                  </a:lnTo>
                  <a:lnTo>
                    <a:pt x="8555" y="19664"/>
                  </a:lnTo>
                  <a:lnTo>
                    <a:pt x="8902" y="19720"/>
                  </a:lnTo>
                  <a:lnTo>
                    <a:pt x="9017" y="19888"/>
                  </a:lnTo>
                  <a:lnTo>
                    <a:pt x="9249" y="19888"/>
                  </a:lnTo>
                  <a:lnTo>
                    <a:pt x="9480" y="19944"/>
                  </a:lnTo>
                  <a:lnTo>
                    <a:pt x="9595" y="19944"/>
                  </a:lnTo>
                  <a:lnTo>
                    <a:pt x="9827" y="19944"/>
                  </a:lnTo>
                  <a:lnTo>
                    <a:pt x="10173" y="19888"/>
                  </a:lnTo>
                  <a:lnTo>
                    <a:pt x="10405" y="19888"/>
                  </a:lnTo>
                  <a:lnTo>
                    <a:pt x="10520" y="19664"/>
                  </a:lnTo>
                  <a:lnTo>
                    <a:pt x="10751" y="19496"/>
                  </a:lnTo>
                  <a:lnTo>
                    <a:pt x="11098" y="19328"/>
                  </a:lnTo>
                  <a:lnTo>
                    <a:pt x="11329" y="19104"/>
                  </a:lnTo>
                  <a:lnTo>
                    <a:pt x="11445" y="18936"/>
                  </a:lnTo>
                  <a:lnTo>
                    <a:pt x="11792" y="18543"/>
                  </a:lnTo>
                  <a:lnTo>
                    <a:pt x="11908" y="18263"/>
                  </a:lnTo>
                  <a:lnTo>
                    <a:pt x="12139" y="17871"/>
                  </a:lnTo>
                  <a:lnTo>
                    <a:pt x="12486" y="17479"/>
                  </a:lnTo>
                  <a:lnTo>
                    <a:pt x="12601" y="17087"/>
                  </a:lnTo>
                  <a:lnTo>
                    <a:pt x="12832" y="16751"/>
                  </a:lnTo>
                  <a:lnTo>
                    <a:pt x="13295" y="16303"/>
                  </a:lnTo>
                  <a:lnTo>
                    <a:pt x="13410" y="15798"/>
                  </a:lnTo>
                  <a:lnTo>
                    <a:pt x="13642" y="15350"/>
                  </a:lnTo>
                  <a:lnTo>
                    <a:pt x="13873" y="14846"/>
                  </a:lnTo>
                  <a:lnTo>
                    <a:pt x="14220" y="14342"/>
                  </a:lnTo>
                  <a:lnTo>
                    <a:pt x="14451" y="13838"/>
                  </a:lnTo>
                  <a:lnTo>
                    <a:pt x="14682" y="13277"/>
                  </a:lnTo>
                  <a:lnTo>
                    <a:pt x="14913" y="12829"/>
                  </a:lnTo>
                  <a:lnTo>
                    <a:pt x="15260" y="12213"/>
                  </a:lnTo>
                  <a:lnTo>
                    <a:pt x="15491" y="11709"/>
                  </a:lnTo>
                  <a:lnTo>
                    <a:pt x="15607" y="11036"/>
                  </a:lnTo>
                  <a:lnTo>
                    <a:pt x="15954" y="10588"/>
                  </a:lnTo>
                  <a:lnTo>
                    <a:pt x="16069" y="10028"/>
                  </a:lnTo>
                  <a:lnTo>
                    <a:pt x="16416" y="9412"/>
                  </a:lnTo>
                  <a:lnTo>
                    <a:pt x="16532" y="8964"/>
                  </a:lnTo>
                  <a:lnTo>
                    <a:pt x="16763" y="8403"/>
                  </a:lnTo>
                  <a:lnTo>
                    <a:pt x="16994" y="7787"/>
                  </a:lnTo>
                  <a:lnTo>
                    <a:pt x="17225" y="7227"/>
                  </a:lnTo>
                  <a:lnTo>
                    <a:pt x="17457" y="6835"/>
                  </a:lnTo>
                  <a:lnTo>
                    <a:pt x="17572" y="6218"/>
                  </a:lnTo>
                  <a:lnTo>
                    <a:pt x="17803" y="5714"/>
                  </a:lnTo>
                  <a:lnTo>
                    <a:pt x="18266" y="5210"/>
                  </a:lnTo>
                  <a:lnTo>
                    <a:pt x="18266" y="4762"/>
                  </a:lnTo>
                  <a:lnTo>
                    <a:pt x="18497" y="4314"/>
                  </a:lnTo>
                  <a:lnTo>
                    <a:pt x="18728" y="3866"/>
                  </a:lnTo>
                  <a:lnTo>
                    <a:pt x="18960" y="3361"/>
                  </a:lnTo>
                  <a:lnTo>
                    <a:pt x="19075" y="3025"/>
                  </a:lnTo>
                  <a:lnTo>
                    <a:pt x="19191" y="2689"/>
                  </a:lnTo>
                  <a:lnTo>
                    <a:pt x="19306" y="2241"/>
                  </a:lnTo>
                  <a:lnTo>
                    <a:pt x="19538" y="1905"/>
                  </a:lnTo>
                  <a:lnTo>
                    <a:pt x="19538" y="1625"/>
                  </a:lnTo>
                  <a:lnTo>
                    <a:pt x="19653" y="1289"/>
                  </a:lnTo>
                  <a:lnTo>
                    <a:pt x="19769" y="1008"/>
                  </a:lnTo>
                  <a:lnTo>
                    <a:pt x="19884" y="84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5" name="AutoShape 58">
              <a:extLst>
                <a:ext uri="{FF2B5EF4-FFF2-40B4-BE49-F238E27FC236}">
                  <a16:creationId xmlns:a16="http://schemas.microsoft.com/office/drawing/2014/main" id="{A2DEEB5A-25FD-472C-906D-C6E333884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" y="568"/>
              <a:ext cx="96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111"/>
                  </a:moveTo>
                  <a:lnTo>
                    <a:pt x="247" y="18500"/>
                  </a:lnTo>
                  <a:lnTo>
                    <a:pt x="494" y="17889"/>
                  </a:lnTo>
                  <a:lnTo>
                    <a:pt x="617" y="17278"/>
                  </a:lnTo>
                  <a:lnTo>
                    <a:pt x="864" y="16722"/>
                  </a:lnTo>
                  <a:lnTo>
                    <a:pt x="1111" y="16111"/>
                  </a:lnTo>
                  <a:lnTo>
                    <a:pt x="1358" y="15500"/>
                  </a:lnTo>
                  <a:lnTo>
                    <a:pt x="1605" y="14889"/>
                  </a:lnTo>
                  <a:lnTo>
                    <a:pt x="1728" y="14333"/>
                  </a:lnTo>
                  <a:lnTo>
                    <a:pt x="1852" y="13667"/>
                  </a:lnTo>
                  <a:lnTo>
                    <a:pt x="2222" y="13111"/>
                  </a:lnTo>
                  <a:lnTo>
                    <a:pt x="2593" y="12611"/>
                  </a:lnTo>
                  <a:lnTo>
                    <a:pt x="2593" y="12056"/>
                  </a:lnTo>
                  <a:lnTo>
                    <a:pt x="2963" y="11389"/>
                  </a:lnTo>
                  <a:lnTo>
                    <a:pt x="3086" y="10889"/>
                  </a:lnTo>
                  <a:lnTo>
                    <a:pt x="3333" y="10389"/>
                  </a:lnTo>
                  <a:lnTo>
                    <a:pt x="3580" y="9778"/>
                  </a:lnTo>
                  <a:lnTo>
                    <a:pt x="3704" y="9333"/>
                  </a:lnTo>
                  <a:lnTo>
                    <a:pt x="4074" y="8833"/>
                  </a:lnTo>
                  <a:lnTo>
                    <a:pt x="4198" y="8222"/>
                  </a:lnTo>
                  <a:lnTo>
                    <a:pt x="4444" y="7722"/>
                  </a:lnTo>
                  <a:lnTo>
                    <a:pt x="4691" y="7222"/>
                  </a:lnTo>
                  <a:lnTo>
                    <a:pt x="4815" y="6833"/>
                  </a:lnTo>
                  <a:lnTo>
                    <a:pt x="5062" y="6333"/>
                  </a:lnTo>
                  <a:lnTo>
                    <a:pt x="5309" y="5889"/>
                  </a:lnTo>
                  <a:lnTo>
                    <a:pt x="5556" y="5444"/>
                  </a:lnTo>
                  <a:lnTo>
                    <a:pt x="5802" y="5056"/>
                  </a:lnTo>
                  <a:lnTo>
                    <a:pt x="5802" y="4556"/>
                  </a:lnTo>
                  <a:lnTo>
                    <a:pt x="6296" y="4167"/>
                  </a:lnTo>
                  <a:lnTo>
                    <a:pt x="6420" y="3778"/>
                  </a:lnTo>
                  <a:lnTo>
                    <a:pt x="6667" y="3389"/>
                  </a:lnTo>
                  <a:lnTo>
                    <a:pt x="6914" y="3056"/>
                  </a:lnTo>
                  <a:lnTo>
                    <a:pt x="7037" y="2722"/>
                  </a:lnTo>
                  <a:lnTo>
                    <a:pt x="7284" y="2444"/>
                  </a:lnTo>
                  <a:lnTo>
                    <a:pt x="7531" y="2111"/>
                  </a:lnTo>
                  <a:lnTo>
                    <a:pt x="7778" y="1889"/>
                  </a:lnTo>
                  <a:lnTo>
                    <a:pt x="7901" y="1556"/>
                  </a:lnTo>
                  <a:lnTo>
                    <a:pt x="8148" y="1278"/>
                  </a:lnTo>
                  <a:lnTo>
                    <a:pt x="8395" y="1056"/>
                  </a:lnTo>
                  <a:lnTo>
                    <a:pt x="8519" y="833"/>
                  </a:lnTo>
                  <a:lnTo>
                    <a:pt x="8765" y="667"/>
                  </a:lnTo>
                  <a:lnTo>
                    <a:pt x="8889" y="500"/>
                  </a:lnTo>
                  <a:lnTo>
                    <a:pt x="9136" y="389"/>
                  </a:lnTo>
                  <a:lnTo>
                    <a:pt x="9383" y="278"/>
                  </a:lnTo>
                  <a:lnTo>
                    <a:pt x="9506" y="111"/>
                  </a:lnTo>
                  <a:lnTo>
                    <a:pt x="9877" y="111"/>
                  </a:lnTo>
                  <a:lnTo>
                    <a:pt x="10000" y="56"/>
                  </a:lnTo>
                  <a:lnTo>
                    <a:pt x="10247" y="0"/>
                  </a:lnTo>
                  <a:lnTo>
                    <a:pt x="10617" y="56"/>
                  </a:lnTo>
                  <a:lnTo>
                    <a:pt x="10741" y="56"/>
                  </a:lnTo>
                  <a:lnTo>
                    <a:pt x="10864" y="111"/>
                  </a:lnTo>
                  <a:lnTo>
                    <a:pt x="11111" y="222"/>
                  </a:lnTo>
                  <a:lnTo>
                    <a:pt x="11358" y="333"/>
                  </a:lnTo>
                  <a:lnTo>
                    <a:pt x="11481" y="556"/>
                  </a:lnTo>
                  <a:lnTo>
                    <a:pt x="11852" y="722"/>
                  </a:lnTo>
                  <a:lnTo>
                    <a:pt x="12099" y="1000"/>
                  </a:lnTo>
                  <a:lnTo>
                    <a:pt x="12222" y="1278"/>
                  </a:lnTo>
                  <a:lnTo>
                    <a:pt x="12346" y="1556"/>
                  </a:lnTo>
                  <a:lnTo>
                    <a:pt x="12716" y="1889"/>
                  </a:lnTo>
                  <a:lnTo>
                    <a:pt x="12963" y="2278"/>
                  </a:lnTo>
                  <a:lnTo>
                    <a:pt x="13086" y="2722"/>
                  </a:lnTo>
                  <a:lnTo>
                    <a:pt x="13333" y="3111"/>
                  </a:lnTo>
                  <a:lnTo>
                    <a:pt x="13580" y="3500"/>
                  </a:lnTo>
                  <a:lnTo>
                    <a:pt x="13704" y="4000"/>
                  </a:lnTo>
                  <a:lnTo>
                    <a:pt x="14198" y="4444"/>
                  </a:lnTo>
                  <a:lnTo>
                    <a:pt x="14321" y="4944"/>
                  </a:lnTo>
                  <a:lnTo>
                    <a:pt x="14444" y="5500"/>
                  </a:lnTo>
                  <a:lnTo>
                    <a:pt x="14815" y="6000"/>
                  </a:lnTo>
                  <a:lnTo>
                    <a:pt x="15062" y="6556"/>
                  </a:lnTo>
                  <a:lnTo>
                    <a:pt x="15185" y="7000"/>
                  </a:lnTo>
                  <a:lnTo>
                    <a:pt x="15309" y="7611"/>
                  </a:lnTo>
                  <a:lnTo>
                    <a:pt x="15679" y="8167"/>
                  </a:lnTo>
                  <a:lnTo>
                    <a:pt x="15926" y="8833"/>
                  </a:lnTo>
                  <a:lnTo>
                    <a:pt x="16173" y="9333"/>
                  </a:lnTo>
                  <a:lnTo>
                    <a:pt x="16296" y="9889"/>
                  </a:lnTo>
                  <a:lnTo>
                    <a:pt x="16543" y="10444"/>
                  </a:lnTo>
                  <a:lnTo>
                    <a:pt x="16667" y="11000"/>
                  </a:lnTo>
                  <a:lnTo>
                    <a:pt x="16914" y="11611"/>
                  </a:lnTo>
                  <a:lnTo>
                    <a:pt x="17160" y="12167"/>
                  </a:lnTo>
                  <a:lnTo>
                    <a:pt x="17407" y="12778"/>
                  </a:lnTo>
                  <a:lnTo>
                    <a:pt x="17407" y="13278"/>
                  </a:lnTo>
                  <a:lnTo>
                    <a:pt x="17654" y="13833"/>
                  </a:lnTo>
                  <a:lnTo>
                    <a:pt x="17901" y="14389"/>
                  </a:lnTo>
                  <a:lnTo>
                    <a:pt x="18148" y="14944"/>
                  </a:lnTo>
                  <a:lnTo>
                    <a:pt x="18395" y="15444"/>
                  </a:lnTo>
                  <a:lnTo>
                    <a:pt x="18395" y="15944"/>
                  </a:lnTo>
                  <a:lnTo>
                    <a:pt x="18642" y="16444"/>
                  </a:lnTo>
                  <a:lnTo>
                    <a:pt x="18889" y="16889"/>
                  </a:lnTo>
                  <a:lnTo>
                    <a:pt x="19012" y="17278"/>
                  </a:lnTo>
                  <a:lnTo>
                    <a:pt x="19136" y="17722"/>
                  </a:lnTo>
                  <a:lnTo>
                    <a:pt x="19259" y="18111"/>
                  </a:lnTo>
                  <a:lnTo>
                    <a:pt x="19506" y="18500"/>
                  </a:lnTo>
                  <a:lnTo>
                    <a:pt x="19506" y="18944"/>
                  </a:lnTo>
                  <a:lnTo>
                    <a:pt x="19630" y="19222"/>
                  </a:lnTo>
                  <a:lnTo>
                    <a:pt x="19753" y="19500"/>
                  </a:lnTo>
                  <a:lnTo>
                    <a:pt x="19877" y="19722"/>
                  </a:lnTo>
                  <a:lnTo>
                    <a:pt x="19877" y="19944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6" name="AutoShape 59">
              <a:extLst>
                <a:ext uri="{FF2B5EF4-FFF2-40B4-BE49-F238E27FC236}">
                  <a16:creationId xmlns:a16="http://schemas.microsoft.com/office/drawing/2014/main" id="{A7F50960-F36D-4A51-87B1-91CF9B4EF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" y="689"/>
              <a:ext cx="103" cy="13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34"/>
                  </a:lnTo>
                  <a:lnTo>
                    <a:pt x="347" y="1268"/>
                  </a:lnTo>
                  <a:lnTo>
                    <a:pt x="462" y="1960"/>
                  </a:lnTo>
                  <a:lnTo>
                    <a:pt x="809" y="2536"/>
                  </a:lnTo>
                  <a:lnTo>
                    <a:pt x="925" y="3170"/>
                  </a:lnTo>
                  <a:lnTo>
                    <a:pt x="1156" y="3689"/>
                  </a:lnTo>
                  <a:lnTo>
                    <a:pt x="1387" y="4380"/>
                  </a:lnTo>
                  <a:lnTo>
                    <a:pt x="1503" y="4957"/>
                  </a:lnTo>
                  <a:lnTo>
                    <a:pt x="1734" y="5591"/>
                  </a:lnTo>
                  <a:lnTo>
                    <a:pt x="2081" y="6167"/>
                  </a:lnTo>
                  <a:lnTo>
                    <a:pt x="2197" y="6801"/>
                  </a:lnTo>
                  <a:lnTo>
                    <a:pt x="2543" y="7262"/>
                  </a:lnTo>
                  <a:lnTo>
                    <a:pt x="2543" y="7839"/>
                  </a:lnTo>
                  <a:lnTo>
                    <a:pt x="2775" y="8473"/>
                  </a:lnTo>
                  <a:lnTo>
                    <a:pt x="3006" y="8991"/>
                  </a:lnTo>
                  <a:lnTo>
                    <a:pt x="3237" y="9625"/>
                  </a:lnTo>
                  <a:lnTo>
                    <a:pt x="3353" y="10144"/>
                  </a:lnTo>
                  <a:lnTo>
                    <a:pt x="3468" y="10663"/>
                  </a:lnTo>
                  <a:lnTo>
                    <a:pt x="3815" y="11182"/>
                  </a:lnTo>
                  <a:lnTo>
                    <a:pt x="3931" y="11758"/>
                  </a:lnTo>
                  <a:lnTo>
                    <a:pt x="4162" y="12219"/>
                  </a:lnTo>
                  <a:lnTo>
                    <a:pt x="4393" y="12738"/>
                  </a:lnTo>
                  <a:lnTo>
                    <a:pt x="4509" y="13199"/>
                  </a:lnTo>
                  <a:lnTo>
                    <a:pt x="4624" y="13660"/>
                  </a:lnTo>
                  <a:lnTo>
                    <a:pt x="4971" y="14121"/>
                  </a:lnTo>
                  <a:lnTo>
                    <a:pt x="5202" y="14582"/>
                  </a:lnTo>
                  <a:lnTo>
                    <a:pt x="5434" y="15043"/>
                  </a:lnTo>
                  <a:lnTo>
                    <a:pt x="5549" y="15389"/>
                  </a:lnTo>
                  <a:lnTo>
                    <a:pt x="5665" y="15850"/>
                  </a:lnTo>
                  <a:lnTo>
                    <a:pt x="6127" y="16254"/>
                  </a:lnTo>
                  <a:lnTo>
                    <a:pt x="6243" y="16599"/>
                  </a:lnTo>
                  <a:lnTo>
                    <a:pt x="6474" y="17003"/>
                  </a:lnTo>
                  <a:lnTo>
                    <a:pt x="6590" y="17233"/>
                  </a:lnTo>
                  <a:lnTo>
                    <a:pt x="6705" y="17579"/>
                  </a:lnTo>
                  <a:lnTo>
                    <a:pt x="6936" y="17925"/>
                  </a:lnTo>
                  <a:lnTo>
                    <a:pt x="7283" y="18156"/>
                  </a:lnTo>
                  <a:lnTo>
                    <a:pt x="7514" y="18444"/>
                  </a:lnTo>
                  <a:lnTo>
                    <a:pt x="7514" y="18732"/>
                  </a:lnTo>
                  <a:lnTo>
                    <a:pt x="7861" y="18963"/>
                  </a:lnTo>
                  <a:lnTo>
                    <a:pt x="7977" y="19193"/>
                  </a:lnTo>
                  <a:lnTo>
                    <a:pt x="8208" y="19308"/>
                  </a:lnTo>
                  <a:lnTo>
                    <a:pt x="8439" y="19481"/>
                  </a:lnTo>
                  <a:lnTo>
                    <a:pt x="8555" y="19654"/>
                  </a:lnTo>
                  <a:lnTo>
                    <a:pt x="8902" y="19712"/>
                  </a:lnTo>
                  <a:lnTo>
                    <a:pt x="9017" y="19885"/>
                  </a:lnTo>
                  <a:lnTo>
                    <a:pt x="9249" y="19885"/>
                  </a:lnTo>
                  <a:lnTo>
                    <a:pt x="9480" y="19942"/>
                  </a:lnTo>
                  <a:lnTo>
                    <a:pt x="9595" y="19942"/>
                  </a:lnTo>
                  <a:lnTo>
                    <a:pt x="9827" y="19942"/>
                  </a:lnTo>
                  <a:lnTo>
                    <a:pt x="10173" y="19885"/>
                  </a:lnTo>
                  <a:lnTo>
                    <a:pt x="10405" y="19885"/>
                  </a:lnTo>
                  <a:lnTo>
                    <a:pt x="10520" y="19712"/>
                  </a:lnTo>
                  <a:lnTo>
                    <a:pt x="10751" y="19481"/>
                  </a:lnTo>
                  <a:lnTo>
                    <a:pt x="11098" y="19308"/>
                  </a:lnTo>
                  <a:lnTo>
                    <a:pt x="11329" y="19135"/>
                  </a:lnTo>
                  <a:lnTo>
                    <a:pt x="11445" y="18905"/>
                  </a:lnTo>
                  <a:lnTo>
                    <a:pt x="11792" y="18559"/>
                  </a:lnTo>
                  <a:lnTo>
                    <a:pt x="11908" y="18213"/>
                  </a:lnTo>
                  <a:lnTo>
                    <a:pt x="12139" y="17925"/>
                  </a:lnTo>
                  <a:lnTo>
                    <a:pt x="12486" y="17522"/>
                  </a:lnTo>
                  <a:lnTo>
                    <a:pt x="12601" y="17118"/>
                  </a:lnTo>
                  <a:lnTo>
                    <a:pt x="12832" y="16715"/>
                  </a:lnTo>
                  <a:lnTo>
                    <a:pt x="13295" y="16311"/>
                  </a:lnTo>
                  <a:lnTo>
                    <a:pt x="13410" y="15850"/>
                  </a:lnTo>
                  <a:lnTo>
                    <a:pt x="13642" y="15331"/>
                  </a:lnTo>
                  <a:lnTo>
                    <a:pt x="13873" y="14870"/>
                  </a:lnTo>
                  <a:lnTo>
                    <a:pt x="14220" y="14352"/>
                  </a:lnTo>
                  <a:lnTo>
                    <a:pt x="14451" y="13833"/>
                  </a:lnTo>
                  <a:lnTo>
                    <a:pt x="14682" y="13314"/>
                  </a:lnTo>
                  <a:lnTo>
                    <a:pt x="14913" y="12738"/>
                  </a:lnTo>
                  <a:lnTo>
                    <a:pt x="15260" y="12219"/>
                  </a:lnTo>
                  <a:lnTo>
                    <a:pt x="15491" y="11585"/>
                  </a:lnTo>
                  <a:lnTo>
                    <a:pt x="15607" y="11066"/>
                  </a:lnTo>
                  <a:lnTo>
                    <a:pt x="15954" y="10548"/>
                  </a:lnTo>
                  <a:lnTo>
                    <a:pt x="16069" y="10029"/>
                  </a:lnTo>
                  <a:lnTo>
                    <a:pt x="16416" y="9452"/>
                  </a:lnTo>
                  <a:lnTo>
                    <a:pt x="16532" y="8934"/>
                  </a:lnTo>
                  <a:lnTo>
                    <a:pt x="16763" y="8473"/>
                  </a:lnTo>
                  <a:lnTo>
                    <a:pt x="16994" y="7781"/>
                  </a:lnTo>
                  <a:lnTo>
                    <a:pt x="17225" y="7262"/>
                  </a:lnTo>
                  <a:lnTo>
                    <a:pt x="17457" y="6801"/>
                  </a:lnTo>
                  <a:lnTo>
                    <a:pt x="17572" y="6225"/>
                  </a:lnTo>
                  <a:lnTo>
                    <a:pt x="17803" y="5764"/>
                  </a:lnTo>
                  <a:lnTo>
                    <a:pt x="18266" y="5187"/>
                  </a:lnTo>
                  <a:lnTo>
                    <a:pt x="18266" y="4726"/>
                  </a:lnTo>
                  <a:lnTo>
                    <a:pt x="18497" y="4265"/>
                  </a:lnTo>
                  <a:lnTo>
                    <a:pt x="18728" y="3862"/>
                  </a:lnTo>
                  <a:lnTo>
                    <a:pt x="18960" y="3401"/>
                  </a:lnTo>
                  <a:lnTo>
                    <a:pt x="19075" y="2997"/>
                  </a:lnTo>
                  <a:lnTo>
                    <a:pt x="19191" y="2594"/>
                  </a:lnTo>
                  <a:lnTo>
                    <a:pt x="19306" y="2248"/>
                  </a:lnTo>
                  <a:lnTo>
                    <a:pt x="19538" y="1960"/>
                  </a:lnTo>
                  <a:lnTo>
                    <a:pt x="19538" y="1556"/>
                  </a:lnTo>
                  <a:lnTo>
                    <a:pt x="19653" y="1326"/>
                  </a:lnTo>
                  <a:lnTo>
                    <a:pt x="19769" y="1037"/>
                  </a:lnTo>
                  <a:lnTo>
                    <a:pt x="19884" y="807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7" name="AutoShape 60">
              <a:extLst>
                <a:ext uri="{FF2B5EF4-FFF2-40B4-BE49-F238E27FC236}">
                  <a16:creationId xmlns:a16="http://schemas.microsoft.com/office/drawing/2014/main" id="{F957BE6A-B7AB-44A5-AB76-802629ED2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" y="561"/>
              <a:ext cx="96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8" name="AutoShape 61">
              <a:extLst>
                <a:ext uri="{FF2B5EF4-FFF2-40B4-BE49-F238E27FC236}">
                  <a16:creationId xmlns:a16="http://schemas.microsoft.com/office/drawing/2014/main" id="{EA9F4141-19A2-4BF5-9F74-7BDAE8B13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" y="686"/>
              <a:ext cx="103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16"/>
                  </a:lnTo>
                  <a:lnTo>
                    <a:pt x="347" y="1232"/>
                  </a:lnTo>
                  <a:lnTo>
                    <a:pt x="462" y="1905"/>
                  </a:lnTo>
                  <a:lnTo>
                    <a:pt x="809" y="2521"/>
                  </a:lnTo>
                  <a:lnTo>
                    <a:pt x="925" y="3137"/>
                  </a:lnTo>
                  <a:lnTo>
                    <a:pt x="1156" y="3697"/>
                  </a:lnTo>
                  <a:lnTo>
                    <a:pt x="1387" y="4314"/>
                  </a:lnTo>
                  <a:lnTo>
                    <a:pt x="1503" y="4986"/>
                  </a:lnTo>
                  <a:lnTo>
                    <a:pt x="1734" y="5602"/>
                  </a:lnTo>
                  <a:lnTo>
                    <a:pt x="2081" y="6162"/>
                  </a:lnTo>
                  <a:lnTo>
                    <a:pt x="2197" y="6779"/>
                  </a:lnTo>
                  <a:lnTo>
                    <a:pt x="2543" y="7283"/>
                  </a:lnTo>
                  <a:lnTo>
                    <a:pt x="2543" y="7899"/>
                  </a:lnTo>
                  <a:lnTo>
                    <a:pt x="2775" y="8515"/>
                  </a:lnTo>
                  <a:lnTo>
                    <a:pt x="3006" y="9020"/>
                  </a:lnTo>
                  <a:lnTo>
                    <a:pt x="3237" y="9636"/>
                  </a:lnTo>
                  <a:lnTo>
                    <a:pt x="3353" y="10140"/>
                  </a:lnTo>
                  <a:lnTo>
                    <a:pt x="3468" y="10644"/>
                  </a:lnTo>
                  <a:lnTo>
                    <a:pt x="3815" y="11204"/>
                  </a:lnTo>
                  <a:lnTo>
                    <a:pt x="3931" y="11765"/>
                  </a:lnTo>
                  <a:lnTo>
                    <a:pt x="4162" y="12213"/>
                  </a:lnTo>
                  <a:lnTo>
                    <a:pt x="4393" y="12773"/>
                  </a:lnTo>
                  <a:lnTo>
                    <a:pt x="4509" y="13165"/>
                  </a:lnTo>
                  <a:lnTo>
                    <a:pt x="4624" y="13669"/>
                  </a:lnTo>
                  <a:lnTo>
                    <a:pt x="4971" y="14118"/>
                  </a:lnTo>
                  <a:lnTo>
                    <a:pt x="5202" y="14510"/>
                  </a:lnTo>
                  <a:lnTo>
                    <a:pt x="5434" y="15014"/>
                  </a:lnTo>
                  <a:lnTo>
                    <a:pt x="5549" y="15462"/>
                  </a:lnTo>
                  <a:lnTo>
                    <a:pt x="5665" y="15854"/>
                  </a:lnTo>
                  <a:lnTo>
                    <a:pt x="6127" y="16190"/>
                  </a:lnTo>
                  <a:lnTo>
                    <a:pt x="6243" y="16639"/>
                  </a:lnTo>
                  <a:lnTo>
                    <a:pt x="6474" y="16919"/>
                  </a:lnTo>
                  <a:lnTo>
                    <a:pt x="6590" y="17255"/>
                  </a:lnTo>
                  <a:lnTo>
                    <a:pt x="6705" y="17591"/>
                  </a:lnTo>
                  <a:lnTo>
                    <a:pt x="6936" y="17927"/>
                  </a:lnTo>
                  <a:lnTo>
                    <a:pt x="7283" y="18095"/>
                  </a:lnTo>
                  <a:lnTo>
                    <a:pt x="7514" y="18487"/>
                  </a:lnTo>
                  <a:lnTo>
                    <a:pt x="7514" y="18711"/>
                  </a:lnTo>
                  <a:lnTo>
                    <a:pt x="7861" y="18992"/>
                  </a:lnTo>
                  <a:lnTo>
                    <a:pt x="7977" y="19160"/>
                  </a:lnTo>
                  <a:lnTo>
                    <a:pt x="8208" y="19328"/>
                  </a:lnTo>
                  <a:lnTo>
                    <a:pt x="8439" y="19440"/>
                  </a:lnTo>
                  <a:lnTo>
                    <a:pt x="8555" y="19664"/>
                  </a:lnTo>
                  <a:lnTo>
                    <a:pt x="8902" y="19720"/>
                  </a:lnTo>
                  <a:lnTo>
                    <a:pt x="9017" y="19888"/>
                  </a:lnTo>
                  <a:lnTo>
                    <a:pt x="9249" y="19888"/>
                  </a:lnTo>
                  <a:lnTo>
                    <a:pt x="9480" y="19944"/>
                  </a:lnTo>
                  <a:lnTo>
                    <a:pt x="9595" y="19944"/>
                  </a:lnTo>
                  <a:lnTo>
                    <a:pt x="9827" y="19944"/>
                  </a:lnTo>
                  <a:lnTo>
                    <a:pt x="10173" y="19888"/>
                  </a:lnTo>
                  <a:lnTo>
                    <a:pt x="10405" y="19888"/>
                  </a:lnTo>
                  <a:lnTo>
                    <a:pt x="10520" y="19664"/>
                  </a:lnTo>
                  <a:lnTo>
                    <a:pt x="10751" y="19496"/>
                  </a:lnTo>
                  <a:lnTo>
                    <a:pt x="11098" y="19328"/>
                  </a:lnTo>
                  <a:lnTo>
                    <a:pt x="11329" y="19104"/>
                  </a:lnTo>
                  <a:lnTo>
                    <a:pt x="11445" y="18936"/>
                  </a:lnTo>
                  <a:lnTo>
                    <a:pt x="11792" y="18543"/>
                  </a:lnTo>
                  <a:lnTo>
                    <a:pt x="11908" y="18263"/>
                  </a:lnTo>
                  <a:lnTo>
                    <a:pt x="12139" y="17871"/>
                  </a:lnTo>
                  <a:lnTo>
                    <a:pt x="12486" y="17479"/>
                  </a:lnTo>
                  <a:lnTo>
                    <a:pt x="12601" y="17087"/>
                  </a:lnTo>
                  <a:lnTo>
                    <a:pt x="12832" y="16751"/>
                  </a:lnTo>
                  <a:lnTo>
                    <a:pt x="13295" y="16303"/>
                  </a:lnTo>
                  <a:lnTo>
                    <a:pt x="13410" y="15798"/>
                  </a:lnTo>
                  <a:lnTo>
                    <a:pt x="13642" y="15350"/>
                  </a:lnTo>
                  <a:lnTo>
                    <a:pt x="13873" y="14846"/>
                  </a:lnTo>
                  <a:lnTo>
                    <a:pt x="14220" y="14342"/>
                  </a:lnTo>
                  <a:lnTo>
                    <a:pt x="14451" y="13838"/>
                  </a:lnTo>
                  <a:lnTo>
                    <a:pt x="14682" y="13277"/>
                  </a:lnTo>
                  <a:lnTo>
                    <a:pt x="14913" y="12829"/>
                  </a:lnTo>
                  <a:lnTo>
                    <a:pt x="15260" y="12213"/>
                  </a:lnTo>
                  <a:lnTo>
                    <a:pt x="15491" y="11709"/>
                  </a:lnTo>
                  <a:lnTo>
                    <a:pt x="15607" y="11036"/>
                  </a:lnTo>
                  <a:lnTo>
                    <a:pt x="15954" y="10588"/>
                  </a:lnTo>
                  <a:lnTo>
                    <a:pt x="16069" y="10028"/>
                  </a:lnTo>
                  <a:lnTo>
                    <a:pt x="16416" y="9412"/>
                  </a:lnTo>
                  <a:lnTo>
                    <a:pt x="16532" y="8964"/>
                  </a:lnTo>
                  <a:lnTo>
                    <a:pt x="16763" y="8403"/>
                  </a:lnTo>
                  <a:lnTo>
                    <a:pt x="16994" y="7787"/>
                  </a:lnTo>
                  <a:lnTo>
                    <a:pt x="17225" y="7227"/>
                  </a:lnTo>
                  <a:lnTo>
                    <a:pt x="17457" y="6835"/>
                  </a:lnTo>
                  <a:lnTo>
                    <a:pt x="17572" y="6218"/>
                  </a:lnTo>
                  <a:lnTo>
                    <a:pt x="17803" y="5714"/>
                  </a:lnTo>
                  <a:lnTo>
                    <a:pt x="18266" y="5210"/>
                  </a:lnTo>
                  <a:lnTo>
                    <a:pt x="18266" y="4762"/>
                  </a:lnTo>
                  <a:lnTo>
                    <a:pt x="18497" y="4314"/>
                  </a:lnTo>
                  <a:lnTo>
                    <a:pt x="18728" y="3866"/>
                  </a:lnTo>
                  <a:lnTo>
                    <a:pt x="18960" y="3361"/>
                  </a:lnTo>
                  <a:lnTo>
                    <a:pt x="19075" y="3025"/>
                  </a:lnTo>
                  <a:lnTo>
                    <a:pt x="19191" y="2689"/>
                  </a:lnTo>
                  <a:lnTo>
                    <a:pt x="19306" y="2241"/>
                  </a:lnTo>
                  <a:lnTo>
                    <a:pt x="19538" y="1905"/>
                  </a:lnTo>
                  <a:lnTo>
                    <a:pt x="19538" y="1625"/>
                  </a:lnTo>
                  <a:lnTo>
                    <a:pt x="19653" y="1289"/>
                  </a:lnTo>
                  <a:lnTo>
                    <a:pt x="19769" y="1008"/>
                  </a:lnTo>
                  <a:lnTo>
                    <a:pt x="19884" y="84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49" name="AutoShape 62">
              <a:extLst>
                <a:ext uri="{FF2B5EF4-FFF2-40B4-BE49-F238E27FC236}">
                  <a16:creationId xmlns:a16="http://schemas.microsoft.com/office/drawing/2014/main" id="{0486CED9-8F66-4B88-90F5-6CCA06A85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564"/>
              <a:ext cx="97" cy="13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111"/>
                  </a:moveTo>
                  <a:lnTo>
                    <a:pt x="247" y="18500"/>
                  </a:lnTo>
                  <a:lnTo>
                    <a:pt x="494" y="17889"/>
                  </a:lnTo>
                  <a:lnTo>
                    <a:pt x="617" y="17278"/>
                  </a:lnTo>
                  <a:lnTo>
                    <a:pt x="864" y="16722"/>
                  </a:lnTo>
                  <a:lnTo>
                    <a:pt x="1111" y="16111"/>
                  </a:lnTo>
                  <a:lnTo>
                    <a:pt x="1358" y="15500"/>
                  </a:lnTo>
                  <a:lnTo>
                    <a:pt x="1605" y="14889"/>
                  </a:lnTo>
                  <a:lnTo>
                    <a:pt x="1728" y="14333"/>
                  </a:lnTo>
                  <a:lnTo>
                    <a:pt x="1852" y="13667"/>
                  </a:lnTo>
                  <a:lnTo>
                    <a:pt x="2222" y="13111"/>
                  </a:lnTo>
                  <a:lnTo>
                    <a:pt x="2593" y="12611"/>
                  </a:lnTo>
                  <a:lnTo>
                    <a:pt x="2593" y="12056"/>
                  </a:lnTo>
                  <a:lnTo>
                    <a:pt x="2963" y="11389"/>
                  </a:lnTo>
                  <a:lnTo>
                    <a:pt x="3086" y="10889"/>
                  </a:lnTo>
                  <a:lnTo>
                    <a:pt x="3333" y="10389"/>
                  </a:lnTo>
                  <a:lnTo>
                    <a:pt x="3580" y="9778"/>
                  </a:lnTo>
                  <a:lnTo>
                    <a:pt x="3704" y="9333"/>
                  </a:lnTo>
                  <a:lnTo>
                    <a:pt x="4074" y="8833"/>
                  </a:lnTo>
                  <a:lnTo>
                    <a:pt x="4198" y="8222"/>
                  </a:lnTo>
                  <a:lnTo>
                    <a:pt x="4444" y="7722"/>
                  </a:lnTo>
                  <a:lnTo>
                    <a:pt x="4691" y="7222"/>
                  </a:lnTo>
                  <a:lnTo>
                    <a:pt x="4815" y="6833"/>
                  </a:lnTo>
                  <a:lnTo>
                    <a:pt x="5062" y="6333"/>
                  </a:lnTo>
                  <a:lnTo>
                    <a:pt x="5309" y="5889"/>
                  </a:lnTo>
                  <a:lnTo>
                    <a:pt x="5556" y="5444"/>
                  </a:lnTo>
                  <a:lnTo>
                    <a:pt x="5802" y="5056"/>
                  </a:lnTo>
                  <a:lnTo>
                    <a:pt x="5802" y="4556"/>
                  </a:lnTo>
                  <a:lnTo>
                    <a:pt x="6296" y="4167"/>
                  </a:lnTo>
                  <a:lnTo>
                    <a:pt x="6420" y="3778"/>
                  </a:lnTo>
                  <a:lnTo>
                    <a:pt x="6667" y="3389"/>
                  </a:lnTo>
                  <a:lnTo>
                    <a:pt x="6914" y="3056"/>
                  </a:lnTo>
                  <a:lnTo>
                    <a:pt x="7037" y="2722"/>
                  </a:lnTo>
                  <a:lnTo>
                    <a:pt x="7284" y="2444"/>
                  </a:lnTo>
                  <a:lnTo>
                    <a:pt x="7531" y="2111"/>
                  </a:lnTo>
                  <a:lnTo>
                    <a:pt x="7778" y="1889"/>
                  </a:lnTo>
                  <a:lnTo>
                    <a:pt x="7901" y="1556"/>
                  </a:lnTo>
                  <a:lnTo>
                    <a:pt x="8148" y="1278"/>
                  </a:lnTo>
                  <a:lnTo>
                    <a:pt x="8395" y="1056"/>
                  </a:lnTo>
                  <a:lnTo>
                    <a:pt x="8519" y="833"/>
                  </a:lnTo>
                  <a:lnTo>
                    <a:pt x="8765" y="667"/>
                  </a:lnTo>
                  <a:lnTo>
                    <a:pt x="8889" y="500"/>
                  </a:lnTo>
                  <a:lnTo>
                    <a:pt x="9136" y="389"/>
                  </a:lnTo>
                  <a:lnTo>
                    <a:pt x="9383" y="278"/>
                  </a:lnTo>
                  <a:lnTo>
                    <a:pt x="9506" y="111"/>
                  </a:lnTo>
                  <a:lnTo>
                    <a:pt x="9877" y="111"/>
                  </a:lnTo>
                  <a:lnTo>
                    <a:pt x="10000" y="56"/>
                  </a:lnTo>
                  <a:lnTo>
                    <a:pt x="10247" y="0"/>
                  </a:lnTo>
                  <a:lnTo>
                    <a:pt x="10617" y="56"/>
                  </a:lnTo>
                  <a:lnTo>
                    <a:pt x="10741" y="56"/>
                  </a:lnTo>
                  <a:lnTo>
                    <a:pt x="10864" y="111"/>
                  </a:lnTo>
                  <a:lnTo>
                    <a:pt x="11111" y="222"/>
                  </a:lnTo>
                  <a:lnTo>
                    <a:pt x="11358" y="333"/>
                  </a:lnTo>
                  <a:lnTo>
                    <a:pt x="11481" y="556"/>
                  </a:lnTo>
                  <a:lnTo>
                    <a:pt x="11852" y="722"/>
                  </a:lnTo>
                  <a:lnTo>
                    <a:pt x="12099" y="1000"/>
                  </a:lnTo>
                  <a:lnTo>
                    <a:pt x="12222" y="1278"/>
                  </a:lnTo>
                  <a:lnTo>
                    <a:pt x="12346" y="1556"/>
                  </a:lnTo>
                  <a:lnTo>
                    <a:pt x="12716" y="1889"/>
                  </a:lnTo>
                  <a:lnTo>
                    <a:pt x="12963" y="2278"/>
                  </a:lnTo>
                  <a:lnTo>
                    <a:pt x="13086" y="2722"/>
                  </a:lnTo>
                  <a:lnTo>
                    <a:pt x="13333" y="3111"/>
                  </a:lnTo>
                  <a:lnTo>
                    <a:pt x="13580" y="3500"/>
                  </a:lnTo>
                  <a:lnTo>
                    <a:pt x="13704" y="4000"/>
                  </a:lnTo>
                  <a:lnTo>
                    <a:pt x="14198" y="4444"/>
                  </a:lnTo>
                  <a:lnTo>
                    <a:pt x="14321" y="4944"/>
                  </a:lnTo>
                  <a:lnTo>
                    <a:pt x="14444" y="5500"/>
                  </a:lnTo>
                  <a:lnTo>
                    <a:pt x="14815" y="6000"/>
                  </a:lnTo>
                  <a:lnTo>
                    <a:pt x="15062" y="6556"/>
                  </a:lnTo>
                  <a:lnTo>
                    <a:pt x="15185" y="7000"/>
                  </a:lnTo>
                  <a:lnTo>
                    <a:pt x="15309" y="7611"/>
                  </a:lnTo>
                  <a:lnTo>
                    <a:pt x="15679" y="8167"/>
                  </a:lnTo>
                  <a:lnTo>
                    <a:pt x="15926" y="8833"/>
                  </a:lnTo>
                  <a:lnTo>
                    <a:pt x="16173" y="9333"/>
                  </a:lnTo>
                  <a:lnTo>
                    <a:pt x="16296" y="9889"/>
                  </a:lnTo>
                  <a:lnTo>
                    <a:pt x="16543" y="10444"/>
                  </a:lnTo>
                  <a:lnTo>
                    <a:pt x="16667" y="11000"/>
                  </a:lnTo>
                  <a:lnTo>
                    <a:pt x="16914" y="11611"/>
                  </a:lnTo>
                  <a:lnTo>
                    <a:pt x="17160" y="12167"/>
                  </a:lnTo>
                  <a:lnTo>
                    <a:pt x="17407" y="12778"/>
                  </a:lnTo>
                  <a:lnTo>
                    <a:pt x="17407" y="13278"/>
                  </a:lnTo>
                  <a:lnTo>
                    <a:pt x="17654" y="13833"/>
                  </a:lnTo>
                  <a:lnTo>
                    <a:pt x="17901" y="14389"/>
                  </a:lnTo>
                  <a:lnTo>
                    <a:pt x="18148" y="14944"/>
                  </a:lnTo>
                  <a:lnTo>
                    <a:pt x="18395" y="15444"/>
                  </a:lnTo>
                  <a:lnTo>
                    <a:pt x="18395" y="15944"/>
                  </a:lnTo>
                  <a:lnTo>
                    <a:pt x="18642" y="16444"/>
                  </a:lnTo>
                  <a:lnTo>
                    <a:pt x="18889" y="16889"/>
                  </a:lnTo>
                  <a:lnTo>
                    <a:pt x="19012" y="17278"/>
                  </a:lnTo>
                  <a:lnTo>
                    <a:pt x="19136" y="17722"/>
                  </a:lnTo>
                  <a:lnTo>
                    <a:pt x="19259" y="18111"/>
                  </a:lnTo>
                  <a:lnTo>
                    <a:pt x="19506" y="18500"/>
                  </a:lnTo>
                  <a:lnTo>
                    <a:pt x="19506" y="18944"/>
                  </a:lnTo>
                  <a:lnTo>
                    <a:pt x="19630" y="19222"/>
                  </a:lnTo>
                  <a:lnTo>
                    <a:pt x="19753" y="19500"/>
                  </a:lnTo>
                  <a:lnTo>
                    <a:pt x="19877" y="19722"/>
                  </a:lnTo>
                  <a:lnTo>
                    <a:pt x="19877" y="19944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50" name="AutoShape 63">
              <a:extLst>
                <a:ext uri="{FF2B5EF4-FFF2-40B4-BE49-F238E27FC236}">
                  <a16:creationId xmlns:a16="http://schemas.microsoft.com/office/drawing/2014/main" id="{72B3FBC2-158A-499D-BCDB-97FD6932B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" y="686"/>
              <a:ext cx="104" cy="12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34"/>
                  </a:lnTo>
                  <a:lnTo>
                    <a:pt x="347" y="1268"/>
                  </a:lnTo>
                  <a:lnTo>
                    <a:pt x="462" y="1960"/>
                  </a:lnTo>
                  <a:lnTo>
                    <a:pt x="809" y="2536"/>
                  </a:lnTo>
                  <a:lnTo>
                    <a:pt x="925" y="3170"/>
                  </a:lnTo>
                  <a:lnTo>
                    <a:pt x="1156" y="3689"/>
                  </a:lnTo>
                  <a:lnTo>
                    <a:pt x="1387" y="4380"/>
                  </a:lnTo>
                  <a:lnTo>
                    <a:pt x="1503" y="4957"/>
                  </a:lnTo>
                  <a:lnTo>
                    <a:pt x="1734" y="5591"/>
                  </a:lnTo>
                  <a:lnTo>
                    <a:pt x="2081" y="6167"/>
                  </a:lnTo>
                  <a:lnTo>
                    <a:pt x="2197" y="6801"/>
                  </a:lnTo>
                  <a:lnTo>
                    <a:pt x="2543" y="7262"/>
                  </a:lnTo>
                  <a:lnTo>
                    <a:pt x="2543" y="7839"/>
                  </a:lnTo>
                  <a:lnTo>
                    <a:pt x="2775" y="8473"/>
                  </a:lnTo>
                  <a:lnTo>
                    <a:pt x="3006" y="8991"/>
                  </a:lnTo>
                  <a:lnTo>
                    <a:pt x="3237" y="9625"/>
                  </a:lnTo>
                  <a:lnTo>
                    <a:pt x="3353" y="10144"/>
                  </a:lnTo>
                  <a:lnTo>
                    <a:pt x="3468" y="10663"/>
                  </a:lnTo>
                  <a:lnTo>
                    <a:pt x="3815" y="11182"/>
                  </a:lnTo>
                  <a:lnTo>
                    <a:pt x="3931" y="11758"/>
                  </a:lnTo>
                  <a:lnTo>
                    <a:pt x="4162" y="12219"/>
                  </a:lnTo>
                  <a:lnTo>
                    <a:pt x="4393" y="12738"/>
                  </a:lnTo>
                  <a:lnTo>
                    <a:pt x="4509" y="13199"/>
                  </a:lnTo>
                  <a:lnTo>
                    <a:pt x="4624" y="13660"/>
                  </a:lnTo>
                  <a:lnTo>
                    <a:pt x="4971" y="14121"/>
                  </a:lnTo>
                  <a:lnTo>
                    <a:pt x="5202" y="14582"/>
                  </a:lnTo>
                  <a:lnTo>
                    <a:pt x="5434" y="15043"/>
                  </a:lnTo>
                  <a:lnTo>
                    <a:pt x="5549" y="15389"/>
                  </a:lnTo>
                  <a:lnTo>
                    <a:pt x="5665" y="15850"/>
                  </a:lnTo>
                  <a:lnTo>
                    <a:pt x="6127" y="16254"/>
                  </a:lnTo>
                  <a:lnTo>
                    <a:pt x="6243" y="16599"/>
                  </a:lnTo>
                  <a:lnTo>
                    <a:pt x="6474" y="17003"/>
                  </a:lnTo>
                  <a:lnTo>
                    <a:pt x="6590" y="17233"/>
                  </a:lnTo>
                  <a:lnTo>
                    <a:pt x="6705" y="17579"/>
                  </a:lnTo>
                  <a:lnTo>
                    <a:pt x="6936" y="17925"/>
                  </a:lnTo>
                  <a:lnTo>
                    <a:pt x="7283" y="18156"/>
                  </a:lnTo>
                  <a:lnTo>
                    <a:pt x="7514" y="18444"/>
                  </a:lnTo>
                  <a:lnTo>
                    <a:pt x="7514" y="18732"/>
                  </a:lnTo>
                  <a:lnTo>
                    <a:pt x="7861" y="18963"/>
                  </a:lnTo>
                  <a:lnTo>
                    <a:pt x="7977" y="19193"/>
                  </a:lnTo>
                  <a:lnTo>
                    <a:pt x="8208" y="19308"/>
                  </a:lnTo>
                  <a:lnTo>
                    <a:pt x="8439" y="19481"/>
                  </a:lnTo>
                  <a:lnTo>
                    <a:pt x="8555" y="19654"/>
                  </a:lnTo>
                  <a:lnTo>
                    <a:pt x="8902" y="19712"/>
                  </a:lnTo>
                  <a:lnTo>
                    <a:pt x="9017" y="19885"/>
                  </a:lnTo>
                  <a:lnTo>
                    <a:pt x="9249" y="19885"/>
                  </a:lnTo>
                  <a:lnTo>
                    <a:pt x="9480" y="19942"/>
                  </a:lnTo>
                  <a:lnTo>
                    <a:pt x="9595" y="19942"/>
                  </a:lnTo>
                  <a:lnTo>
                    <a:pt x="9827" y="19942"/>
                  </a:lnTo>
                  <a:lnTo>
                    <a:pt x="10173" y="19885"/>
                  </a:lnTo>
                  <a:lnTo>
                    <a:pt x="10405" y="19885"/>
                  </a:lnTo>
                  <a:lnTo>
                    <a:pt x="10520" y="19712"/>
                  </a:lnTo>
                  <a:lnTo>
                    <a:pt x="10751" y="19481"/>
                  </a:lnTo>
                  <a:lnTo>
                    <a:pt x="11098" y="19308"/>
                  </a:lnTo>
                  <a:lnTo>
                    <a:pt x="11329" y="19135"/>
                  </a:lnTo>
                  <a:lnTo>
                    <a:pt x="11445" y="18905"/>
                  </a:lnTo>
                  <a:lnTo>
                    <a:pt x="11792" y="18559"/>
                  </a:lnTo>
                  <a:lnTo>
                    <a:pt x="11908" y="18213"/>
                  </a:lnTo>
                  <a:lnTo>
                    <a:pt x="12139" y="17925"/>
                  </a:lnTo>
                  <a:lnTo>
                    <a:pt x="12486" y="17522"/>
                  </a:lnTo>
                  <a:lnTo>
                    <a:pt x="12601" y="17118"/>
                  </a:lnTo>
                  <a:lnTo>
                    <a:pt x="12832" y="16715"/>
                  </a:lnTo>
                  <a:lnTo>
                    <a:pt x="13295" y="16311"/>
                  </a:lnTo>
                  <a:lnTo>
                    <a:pt x="13410" y="15850"/>
                  </a:lnTo>
                  <a:lnTo>
                    <a:pt x="13642" y="15331"/>
                  </a:lnTo>
                  <a:lnTo>
                    <a:pt x="13873" y="14870"/>
                  </a:lnTo>
                  <a:lnTo>
                    <a:pt x="14220" y="14352"/>
                  </a:lnTo>
                  <a:lnTo>
                    <a:pt x="14451" y="13833"/>
                  </a:lnTo>
                  <a:lnTo>
                    <a:pt x="14682" y="13314"/>
                  </a:lnTo>
                  <a:lnTo>
                    <a:pt x="14913" y="12738"/>
                  </a:lnTo>
                  <a:lnTo>
                    <a:pt x="15260" y="12219"/>
                  </a:lnTo>
                  <a:lnTo>
                    <a:pt x="15491" y="11585"/>
                  </a:lnTo>
                  <a:lnTo>
                    <a:pt x="15607" y="11066"/>
                  </a:lnTo>
                  <a:lnTo>
                    <a:pt x="15954" y="10548"/>
                  </a:lnTo>
                  <a:lnTo>
                    <a:pt x="16069" y="10029"/>
                  </a:lnTo>
                  <a:lnTo>
                    <a:pt x="16416" y="9452"/>
                  </a:lnTo>
                  <a:lnTo>
                    <a:pt x="16532" y="8934"/>
                  </a:lnTo>
                  <a:lnTo>
                    <a:pt x="16763" y="8473"/>
                  </a:lnTo>
                  <a:lnTo>
                    <a:pt x="16994" y="7781"/>
                  </a:lnTo>
                  <a:lnTo>
                    <a:pt x="17225" y="7262"/>
                  </a:lnTo>
                  <a:lnTo>
                    <a:pt x="17457" y="6801"/>
                  </a:lnTo>
                  <a:lnTo>
                    <a:pt x="17572" y="6225"/>
                  </a:lnTo>
                  <a:lnTo>
                    <a:pt x="17803" y="5764"/>
                  </a:lnTo>
                  <a:lnTo>
                    <a:pt x="18266" y="5187"/>
                  </a:lnTo>
                  <a:lnTo>
                    <a:pt x="18266" y="4726"/>
                  </a:lnTo>
                  <a:lnTo>
                    <a:pt x="18497" y="4265"/>
                  </a:lnTo>
                  <a:lnTo>
                    <a:pt x="18728" y="3862"/>
                  </a:lnTo>
                  <a:lnTo>
                    <a:pt x="18960" y="3401"/>
                  </a:lnTo>
                  <a:lnTo>
                    <a:pt x="19075" y="2997"/>
                  </a:lnTo>
                  <a:lnTo>
                    <a:pt x="19191" y="2594"/>
                  </a:lnTo>
                  <a:lnTo>
                    <a:pt x="19306" y="2248"/>
                  </a:lnTo>
                  <a:lnTo>
                    <a:pt x="19538" y="1960"/>
                  </a:lnTo>
                  <a:lnTo>
                    <a:pt x="19538" y="1556"/>
                  </a:lnTo>
                  <a:lnTo>
                    <a:pt x="19653" y="1326"/>
                  </a:lnTo>
                  <a:lnTo>
                    <a:pt x="19769" y="1037"/>
                  </a:lnTo>
                  <a:lnTo>
                    <a:pt x="19884" y="807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51" name="AutoShape 64">
              <a:extLst>
                <a:ext uri="{FF2B5EF4-FFF2-40B4-BE49-F238E27FC236}">
                  <a16:creationId xmlns:a16="http://schemas.microsoft.com/office/drawing/2014/main" id="{CF4250A5-4B14-4358-8BA1-44244F8E3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" y="556"/>
              <a:ext cx="9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52" name="AutoShape 65">
              <a:extLst>
                <a:ext uri="{FF2B5EF4-FFF2-40B4-BE49-F238E27FC236}">
                  <a16:creationId xmlns:a16="http://schemas.microsoft.com/office/drawing/2014/main" id="{32190314-F854-4367-B6B3-A191A6EC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" y="681"/>
              <a:ext cx="102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16"/>
                  </a:lnTo>
                  <a:lnTo>
                    <a:pt x="347" y="1232"/>
                  </a:lnTo>
                  <a:lnTo>
                    <a:pt x="462" y="1905"/>
                  </a:lnTo>
                  <a:lnTo>
                    <a:pt x="809" y="2521"/>
                  </a:lnTo>
                  <a:lnTo>
                    <a:pt x="925" y="3137"/>
                  </a:lnTo>
                  <a:lnTo>
                    <a:pt x="1156" y="3697"/>
                  </a:lnTo>
                  <a:lnTo>
                    <a:pt x="1387" y="4314"/>
                  </a:lnTo>
                  <a:lnTo>
                    <a:pt x="1503" y="4986"/>
                  </a:lnTo>
                  <a:lnTo>
                    <a:pt x="1734" y="5602"/>
                  </a:lnTo>
                  <a:lnTo>
                    <a:pt x="2081" y="6162"/>
                  </a:lnTo>
                  <a:lnTo>
                    <a:pt x="2197" y="6779"/>
                  </a:lnTo>
                  <a:lnTo>
                    <a:pt x="2543" y="7283"/>
                  </a:lnTo>
                  <a:lnTo>
                    <a:pt x="2543" y="7899"/>
                  </a:lnTo>
                  <a:lnTo>
                    <a:pt x="2775" y="8515"/>
                  </a:lnTo>
                  <a:lnTo>
                    <a:pt x="3006" y="9020"/>
                  </a:lnTo>
                  <a:lnTo>
                    <a:pt x="3237" y="9636"/>
                  </a:lnTo>
                  <a:lnTo>
                    <a:pt x="3353" y="10140"/>
                  </a:lnTo>
                  <a:lnTo>
                    <a:pt x="3468" y="10644"/>
                  </a:lnTo>
                  <a:lnTo>
                    <a:pt x="3815" y="11204"/>
                  </a:lnTo>
                  <a:lnTo>
                    <a:pt x="3931" y="11765"/>
                  </a:lnTo>
                  <a:lnTo>
                    <a:pt x="4162" y="12213"/>
                  </a:lnTo>
                  <a:lnTo>
                    <a:pt x="4393" y="12773"/>
                  </a:lnTo>
                  <a:lnTo>
                    <a:pt x="4509" y="13165"/>
                  </a:lnTo>
                  <a:lnTo>
                    <a:pt x="4624" y="13669"/>
                  </a:lnTo>
                  <a:lnTo>
                    <a:pt x="4971" y="14118"/>
                  </a:lnTo>
                  <a:lnTo>
                    <a:pt x="5202" y="14510"/>
                  </a:lnTo>
                  <a:lnTo>
                    <a:pt x="5434" y="15014"/>
                  </a:lnTo>
                  <a:lnTo>
                    <a:pt x="5549" y="15462"/>
                  </a:lnTo>
                  <a:lnTo>
                    <a:pt x="5665" y="15854"/>
                  </a:lnTo>
                  <a:lnTo>
                    <a:pt x="6127" y="16190"/>
                  </a:lnTo>
                  <a:lnTo>
                    <a:pt x="6243" y="16639"/>
                  </a:lnTo>
                  <a:lnTo>
                    <a:pt x="6474" y="16919"/>
                  </a:lnTo>
                  <a:lnTo>
                    <a:pt x="6590" y="17255"/>
                  </a:lnTo>
                  <a:lnTo>
                    <a:pt x="6705" y="17591"/>
                  </a:lnTo>
                  <a:lnTo>
                    <a:pt x="6936" y="17927"/>
                  </a:lnTo>
                  <a:lnTo>
                    <a:pt x="7283" y="18095"/>
                  </a:lnTo>
                  <a:lnTo>
                    <a:pt x="7514" y="18487"/>
                  </a:lnTo>
                  <a:lnTo>
                    <a:pt x="7514" y="18711"/>
                  </a:lnTo>
                  <a:lnTo>
                    <a:pt x="7861" y="18992"/>
                  </a:lnTo>
                  <a:lnTo>
                    <a:pt x="7977" y="19160"/>
                  </a:lnTo>
                  <a:lnTo>
                    <a:pt x="8208" y="19328"/>
                  </a:lnTo>
                  <a:lnTo>
                    <a:pt x="8439" y="19440"/>
                  </a:lnTo>
                  <a:lnTo>
                    <a:pt x="8555" y="19664"/>
                  </a:lnTo>
                  <a:lnTo>
                    <a:pt x="8902" y="19720"/>
                  </a:lnTo>
                  <a:lnTo>
                    <a:pt x="9017" y="19888"/>
                  </a:lnTo>
                  <a:lnTo>
                    <a:pt x="9249" y="19888"/>
                  </a:lnTo>
                  <a:lnTo>
                    <a:pt x="9480" y="19944"/>
                  </a:lnTo>
                  <a:lnTo>
                    <a:pt x="9595" y="19944"/>
                  </a:lnTo>
                  <a:lnTo>
                    <a:pt x="9827" y="19944"/>
                  </a:lnTo>
                  <a:lnTo>
                    <a:pt x="10173" y="19888"/>
                  </a:lnTo>
                  <a:lnTo>
                    <a:pt x="10405" y="19888"/>
                  </a:lnTo>
                  <a:lnTo>
                    <a:pt x="10520" y="19664"/>
                  </a:lnTo>
                  <a:lnTo>
                    <a:pt x="10751" y="19496"/>
                  </a:lnTo>
                  <a:lnTo>
                    <a:pt x="11098" y="19328"/>
                  </a:lnTo>
                  <a:lnTo>
                    <a:pt x="11329" y="19104"/>
                  </a:lnTo>
                  <a:lnTo>
                    <a:pt x="11445" y="18936"/>
                  </a:lnTo>
                  <a:lnTo>
                    <a:pt x="11792" y="18543"/>
                  </a:lnTo>
                  <a:lnTo>
                    <a:pt x="11908" y="18263"/>
                  </a:lnTo>
                  <a:lnTo>
                    <a:pt x="12139" y="17871"/>
                  </a:lnTo>
                  <a:lnTo>
                    <a:pt x="12486" y="17479"/>
                  </a:lnTo>
                  <a:lnTo>
                    <a:pt x="12601" y="17087"/>
                  </a:lnTo>
                  <a:lnTo>
                    <a:pt x="12832" y="16751"/>
                  </a:lnTo>
                  <a:lnTo>
                    <a:pt x="13295" y="16303"/>
                  </a:lnTo>
                  <a:lnTo>
                    <a:pt x="13410" y="15798"/>
                  </a:lnTo>
                  <a:lnTo>
                    <a:pt x="13642" y="15350"/>
                  </a:lnTo>
                  <a:lnTo>
                    <a:pt x="13873" y="14846"/>
                  </a:lnTo>
                  <a:lnTo>
                    <a:pt x="14220" y="14342"/>
                  </a:lnTo>
                  <a:lnTo>
                    <a:pt x="14451" y="13838"/>
                  </a:lnTo>
                  <a:lnTo>
                    <a:pt x="14682" y="13277"/>
                  </a:lnTo>
                  <a:lnTo>
                    <a:pt x="14913" y="12829"/>
                  </a:lnTo>
                  <a:lnTo>
                    <a:pt x="15260" y="12213"/>
                  </a:lnTo>
                  <a:lnTo>
                    <a:pt x="15491" y="11709"/>
                  </a:lnTo>
                  <a:lnTo>
                    <a:pt x="15607" y="11036"/>
                  </a:lnTo>
                  <a:lnTo>
                    <a:pt x="15954" y="10588"/>
                  </a:lnTo>
                  <a:lnTo>
                    <a:pt x="16069" y="10028"/>
                  </a:lnTo>
                  <a:lnTo>
                    <a:pt x="16416" y="9412"/>
                  </a:lnTo>
                  <a:lnTo>
                    <a:pt x="16532" y="8964"/>
                  </a:lnTo>
                  <a:lnTo>
                    <a:pt x="16763" y="8403"/>
                  </a:lnTo>
                  <a:lnTo>
                    <a:pt x="16994" y="7787"/>
                  </a:lnTo>
                  <a:lnTo>
                    <a:pt x="17225" y="7227"/>
                  </a:lnTo>
                  <a:lnTo>
                    <a:pt x="17457" y="6835"/>
                  </a:lnTo>
                  <a:lnTo>
                    <a:pt x="17572" y="6218"/>
                  </a:lnTo>
                  <a:lnTo>
                    <a:pt x="17803" y="5714"/>
                  </a:lnTo>
                  <a:lnTo>
                    <a:pt x="18266" y="5210"/>
                  </a:lnTo>
                  <a:lnTo>
                    <a:pt x="18266" y="4762"/>
                  </a:lnTo>
                  <a:lnTo>
                    <a:pt x="18497" y="4314"/>
                  </a:lnTo>
                  <a:lnTo>
                    <a:pt x="18728" y="3866"/>
                  </a:lnTo>
                  <a:lnTo>
                    <a:pt x="18960" y="3361"/>
                  </a:lnTo>
                  <a:lnTo>
                    <a:pt x="19075" y="3025"/>
                  </a:lnTo>
                  <a:lnTo>
                    <a:pt x="19191" y="2689"/>
                  </a:lnTo>
                  <a:lnTo>
                    <a:pt x="19306" y="2241"/>
                  </a:lnTo>
                  <a:lnTo>
                    <a:pt x="19538" y="1905"/>
                  </a:lnTo>
                  <a:lnTo>
                    <a:pt x="19538" y="1625"/>
                  </a:lnTo>
                  <a:lnTo>
                    <a:pt x="19653" y="1289"/>
                  </a:lnTo>
                  <a:lnTo>
                    <a:pt x="19769" y="1008"/>
                  </a:lnTo>
                  <a:lnTo>
                    <a:pt x="19884" y="84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29156" name="Group 132">
            <a:extLst>
              <a:ext uri="{FF2B5EF4-FFF2-40B4-BE49-F238E27FC236}">
                <a16:creationId xmlns:a16="http://schemas.microsoft.com/office/drawing/2014/main" id="{7F694E5B-1CDF-4D90-AD85-427D927AD7BC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1268413"/>
            <a:ext cx="2592388" cy="73025"/>
            <a:chOff x="3243" y="1797"/>
            <a:chExt cx="1633" cy="46"/>
          </a:xfrm>
        </p:grpSpPr>
        <p:sp>
          <p:nvSpPr>
            <p:cNvPr id="40978" name="AutoShape 89">
              <a:extLst>
                <a:ext uri="{FF2B5EF4-FFF2-40B4-BE49-F238E27FC236}">
                  <a16:creationId xmlns:a16="http://schemas.microsoft.com/office/drawing/2014/main" id="{197BB00D-E772-4C9A-AF2E-CF7C25F62A2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43" y="1818"/>
              <a:ext cx="48" cy="2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79" name="AutoShape 90">
              <a:extLst>
                <a:ext uri="{FF2B5EF4-FFF2-40B4-BE49-F238E27FC236}">
                  <a16:creationId xmlns:a16="http://schemas.microsoft.com/office/drawing/2014/main" id="{A000816F-DD93-47BA-A56E-994CFDEEC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91" y="1797"/>
              <a:ext cx="50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0" name="AutoShape 91">
              <a:extLst>
                <a:ext uri="{FF2B5EF4-FFF2-40B4-BE49-F238E27FC236}">
                  <a16:creationId xmlns:a16="http://schemas.microsoft.com/office/drawing/2014/main" id="{B3AD18D9-ED98-4EA3-9B80-B66BE461D25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343" y="1818"/>
              <a:ext cx="47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1" name="AutoShape 92">
              <a:extLst>
                <a:ext uri="{FF2B5EF4-FFF2-40B4-BE49-F238E27FC236}">
                  <a16:creationId xmlns:a16="http://schemas.microsoft.com/office/drawing/2014/main" id="{9180AEAA-D678-4DE2-B206-2DEA666AD1F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390" y="1798"/>
              <a:ext cx="50" cy="2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2" name="AutoShape 93">
              <a:extLst>
                <a:ext uri="{FF2B5EF4-FFF2-40B4-BE49-F238E27FC236}">
                  <a16:creationId xmlns:a16="http://schemas.microsoft.com/office/drawing/2014/main" id="{25F0570C-0926-401F-95A9-77A8CE88BEA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40" y="1819"/>
              <a:ext cx="47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3" name="AutoShape 94">
              <a:extLst>
                <a:ext uri="{FF2B5EF4-FFF2-40B4-BE49-F238E27FC236}">
                  <a16:creationId xmlns:a16="http://schemas.microsoft.com/office/drawing/2014/main" id="{569486FA-7CA7-42C5-9DC6-6604A7FA02D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87" y="1798"/>
              <a:ext cx="51" cy="2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4" name="AutoShape 95">
              <a:extLst>
                <a:ext uri="{FF2B5EF4-FFF2-40B4-BE49-F238E27FC236}">
                  <a16:creationId xmlns:a16="http://schemas.microsoft.com/office/drawing/2014/main" id="{A98347F3-2C9E-4BAD-9E6C-21E44B8AB23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39" y="1819"/>
              <a:ext cx="48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5" name="AutoShape 96">
              <a:extLst>
                <a:ext uri="{FF2B5EF4-FFF2-40B4-BE49-F238E27FC236}">
                  <a16:creationId xmlns:a16="http://schemas.microsoft.com/office/drawing/2014/main" id="{540D2C5A-D128-4C70-B6B8-D5954040B88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87" y="1798"/>
              <a:ext cx="50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6" name="AutoShape 97">
              <a:extLst>
                <a:ext uri="{FF2B5EF4-FFF2-40B4-BE49-F238E27FC236}">
                  <a16:creationId xmlns:a16="http://schemas.microsoft.com/office/drawing/2014/main" id="{56B2114F-0C60-417A-B53A-02B742345E2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39" y="1819"/>
              <a:ext cx="47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7" name="AutoShape 98">
              <a:extLst>
                <a:ext uri="{FF2B5EF4-FFF2-40B4-BE49-F238E27FC236}">
                  <a16:creationId xmlns:a16="http://schemas.microsoft.com/office/drawing/2014/main" id="{2EF52AC0-D9C6-4E9A-B791-228B0429F3B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86" y="1798"/>
              <a:ext cx="50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8" name="AutoShape 99">
              <a:extLst>
                <a:ext uri="{FF2B5EF4-FFF2-40B4-BE49-F238E27FC236}">
                  <a16:creationId xmlns:a16="http://schemas.microsoft.com/office/drawing/2014/main" id="{957C9207-CBCF-42F0-B715-1FE0941C6F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38" y="1819"/>
              <a:ext cx="48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89" name="AutoShape 100">
              <a:extLst>
                <a:ext uri="{FF2B5EF4-FFF2-40B4-BE49-F238E27FC236}">
                  <a16:creationId xmlns:a16="http://schemas.microsoft.com/office/drawing/2014/main" id="{5170E0FA-D477-4AEE-8306-569000973B6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85" y="1798"/>
              <a:ext cx="51" cy="2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0" name="AutoShape 101">
              <a:extLst>
                <a:ext uri="{FF2B5EF4-FFF2-40B4-BE49-F238E27FC236}">
                  <a16:creationId xmlns:a16="http://schemas.microsoft.com/office/drawing/2014/main" id="{BE416040-125F-4157-91BC-F9450D32162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35" y="1818"/>
              <a:ext cx="48" cy="2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1" name="AutoShape 102">
              <a:extLst>
                <a:ext uri="{FF2B5EF4-FFF2-40B4-BE49-F238E27FC236}">
                  <a16:creationId xmlns:a16="http://schemas.microsoft.com/office/drawing/2014/main" id="{F95A8CB5-0310-4A9C-8F1A-56AA93340CD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880" y="1799"/>
              <a:ext cx="50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2" name="AutoShape 103">
              <a:extLst>
                <a:ext uri="{FF2B5EF4-FFF2-40B4-BE49-F238E27FC236}">
                  <a16:creationId xmlns:a16="http://schemas.microsoft.com/office/drawing/2014/main" id="{AF302ABF-BD59-4970-88F0-6B321B188F0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31" y="1819"/>
              <a:ext cx="48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3" name="AutoShape 104">
              <a:extLst>
                <a:ext uri="{FF2B5EF4-FFF2-40B4-BE49-F238E27FC236}">
                  <a16:creationId xmlns:a16="http://schemas.microsoft.com/office/drawing/2014/main" id="{53CFACCF-02EC-464C-900B-D62576E2D20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80" y="1798"/>
              <a:ext cx="51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4" name="AutoShape 105">
              <a:extLst>
                <a:ext uri="{FF2B5EF4-FFF2-40B4-BE49-F238E27FC236}">
                  <a16:creationId xmlns:a16="http://schemas.microsoft.com/office/drawing/2014/main" id="{3E02898F-452B-40E3-B92A-FF6A4AFD44C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33" y="1819"/>
              <a:ext cx="48" cy="2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5" name="AutoShape 106">
              <a:extLst>
                <a:ext uri="{FF2B5EF4-FFF2-40B4-BE49-F238E27FC236}">
                  <a16:creationId xmlns:a16="http://schemas.microsoft.com/office/drawing/2014/main" id="{05A6FBDB-4443-47B6-9390-26EA6C578E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83" y="1798"/>
              <a:ext cx="51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6" name="AutoShape 107">
              <a:extLst>
                <a:ext uri="{FF2B5EF4-FFF2-40B4-BE49-F238E27FC236}">
                  <a16:creationId xmlns:a16="http://schemas.microsoft.com/office/drawing/2014/main" id="{EF636D1C-317D-4771-AC67-492135B509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35" y="1818"/>
              <a:ext cx="48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7" name="AutoShape 108">
              <a:extLst>
                <a:ext uri="{FF2B5EF4-FFF2-40B4-BE49-F238E27FC236}">
                  <a16:creationId xmlns:a16="http://schemas.microsoft.com/office/drawing/2014/main" id="{4F1FCCBA-11D8-4B77-B714-38483EE97C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82" y="1799"/>
              <a:ext cx="51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8" name="AutoShape 109">
              <a:extLst>
                <a:ext uri="{FF2B5EF4-FFF2-40B4-BE49-F238E27FC236}">
                  <a16:creationId xmlns:a16="http://schemas.microsoft.com/office/drawing/2014/main" id="{E8A46301-9389-47E1-B02F-BBBDA498FAF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32" y="1819"/>
              <a:ext cx="48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0999" name="AutoShape 110">
              <a:extLst>
                <a:ext uri="{FF2B5EF4-FFF2-40B4-BE49-F238E27FC236}">
                  <a16:creationId xmlns:a16="http://schemas.microsoft.com/office/drawing/2014/main" id="{4FF1E180-7B57-4D4E-BE9F-78562B3BB0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80" y="1799"/>
              <a:ext cx="51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0" name="AutoShape 111">
              <a:extLst>
                <a:ext uri="{FF2B5EF4-FFF2-40B4-BE49-F238E27FC236}">
                  <a16:creationId xmlns:a16="http://schemas.microsoft.com/office/drawing/2014/main" id="{DD8006AE-3203-4690-AD81-12035A4D531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32" y="1819"/>
              <a:ext cx="48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1" name="AutoShape 112">
              <a:extLst>
                <a:ext uri="{FF2B5EF4-FFF2-40B4-BE49-F238E27FC236}">
                  <a16:creationId xmlns:a16="http://schemas.microsoft.com/office/drawing/2014/main" id="{7C1DFB4B-EE1E-4842-A821-388B73A8B89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80" y="1800"/>
              <a:ext cx="51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2" name="AutoShape 113">
              <a:extLst>
                <a:ext uri="{FF2B5EF4-FFF2-40B4-BE49-F238E27FC236}">
                  <a16:creationId xmlns:a16="http://schemas.microsoft.com/office/drawing/2014/main" id="{5E7B2547-31AA-4687-B57F-D0BE0FBFC23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30" y="1819"/>
              <a:ext cx="48" cy="2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3" name="AutoShape 114">
              <a:extLst>
                <a:ext uri="{FF2B5EF4-FFF2-40B4-BE49-F238E27FC236}">
                  <a16:creationId xmlns:a16="http://schemas.microsoft.com/office/drawing/2014/main" id="{012640E2-AC1F-44F1-9374-26606B0C40B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77" y="1798"/>
              <a:ext cx="51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4" name="AutoShape 115">
              <a:extLst>
                <a:ext uri="{FF2B5EF4-FFF2-40B4-BE49-F238E27FC236}">
                  <a16:creationId xmlns:a16="http://schemas.microsoft.com/office/drawing/2014/main" id="{24249F8B-D473-4690-9A8E-665E171499F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530" y="1818"/>
              <a:ext cx="47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5" name="AutoShape 116">
              <a:extLst>
                <a:ext uri="{FF2B5EF4-FFF2-40B4-BE49-F238E27FC236}">
                  <a16:creationId xmlns:a16="http://schemas.microsoft.com/office/drawing/2014/main" id="{B8C0695D-50A3-4584-A531-EC5DDA21475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577" y="1799"/>
              <a:ext cx="50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6" name="AutoShape 117">
              <a:extLst>
                <a:ext uri="{FF2B5EF4-FFF2-40B4-BE49-F238E27FC236}">
                  <a16:creationId xmlns:a16="http://schemas.microsoft.com/office/drawing/2014/main" id="{A032B611-683A-407D-900D-43445FCACBF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27" y="1819"/>
              <a:ext cx="48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7" name="AutoShape 118">
              <a:extLst>
                <a:ext uri="{FF2B5EF4-FFF2-40B4-BE49-F238E27FC236}">
                  <a16:creationId xmlns:a16="http://schemas.microsoft.com/office/drawing/2014/main" id="{06D48191-BA18-4E8D-8B38-68682902E2F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74" y="1799"/>
              <a:ext cx="51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8" name="AutoShape 119">
              <a:extLst>
                <a:ext uri="{FF2B5EF4-FFF2-40B4-BE49-F238E27FC236}">
                  <a16:creationId xmlns:a16="http://schemas.microsoft.com/office/drawing/2014/main" id="{A5D8C4C8-3042-4EA3-AAF4-F4B92A343FA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26" y="1819"/>
              <a:ext cx="48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09" name="AutoShape 120">
              <a:extLst>
                <a:ext uri="{FF2B5EF4-FFF2-40B4-BE49-F238E27FC236}">
                  <a16:creationId xmlns:a16="http://schemas.microsoft.com/office/drawing/2014/main" id="{962726D9-D8BE-4B4F-9F6A-7FE34B4EF2A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73" y="1800"/>
              <a:ext cx="51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1010" name="AutoShape 121">
              <a:extLst>
                <a:ext uri="{FF2B5EF4-FFF2-40B4-BE49-F238E27FC236}">
                  <a16:creationId xmlns:a16="http://schemas.microsoft.com/office/drawing/2014/main" id="{FBA87D0F-B9B2-46F9-9185-469EB670413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24" y="1819"/>
              <a:ext cx="52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29159" name="Group 135">
            <a:extLst>
              <a:ext uri="{FF2B5EF4-FFF2-40B4-BE49-F238E27FC236}">
                <a16:creationId xmlns:a16="http://schemas.microsoft.com/office/drawing/2014/main" id="{50A979E9-BFA3-435F-99FC-0D226B9EAF0F}"/>
              </a:ext>
            </a:extLst>
          </p:cNvPr>
          <p:cNvGrpSpPr>
            <a:grpSpLocks/>
          </p:cNvGrpSpPr>
          <p:nvPr/>
        </p:nvGrpSpPr>
        <p:grpSpPr bwMode="auto">
          <a:xfrm>
            <a:off x="2771775" y="1341438"/>
            <a:ext cx="2190750" cy="647700"/>
            <a:chOff x="1746" y="1888"/>
            <a:chExt cx="1380" cy="408"/>
          </a:xfrm>
        </p:grpSpPr>
        <p:sp>
          <p:nvSpPr>
            <p:cNvPr id="40976" name="Text Box 7">
              <a:extLst>
                <a:ext uri="{FF2B5EF4-FFF2-40B4-BE49-F238E27FC236}">
                  <a16:creationId xmlns:a16="http://schemas.microsoft.com/office/drawing/2014/main" id="{D0EFB392-02E2-40DA-8BEB-9E6B661A7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6" y="2008"/>
              <a:ext cx="13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华文中宋" panose="02010600040101010101" pitchFamily="2" charset="-122"/>
                </a:rPr>
                <a:t>低频振动        </a:t>
              </a:r>
            </a:p>
          </p:txBody>
        </p:sp>
        <p:sp>
          <p:nvSpPr>
            <p:cNvPr id="40977" name="Line 133">
              <a:extLst>
                <a:ext uri="{FF2B5EF4-FFF2-40B4-BE49-F238E27FC236}">
                  <a16:creationId xmlns:a16="http://schemas.microsoft.com/office/drawing/2014/main" id="{5449FAD6-91E1-4537-B4CB-7DE657719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888"/>
              <a:ext cx="0" cy="18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9160" name="Group 136">
            <a:extLst>
              <a:ext uri="{FF2B5EF4-FFF2-40B4-BE49-F238E27FC236}">
                <a16:creationId xmlns:a16="http://schemas.microsoft.com/office/drawing/2014/main" id="{754E1DB8-69B7-4465-A4DD-AD499FB6D4D4}"/>
              </a:ext>
            </a:extLst>
          </p:cNvPr>
          <p:cNvGrpSpPr>
            <a:grpSpLocks/>
          </p:cNvGrpSpPr>
          <p:nvPr/>
        </p:nvGrpSpPr>
        <p:grpSpPr bwMode="auto">
          <a:xfrm>
            <a:off x="5724525" y="1341438"/>
            <a:ext cx="1993900" cy="647700"/>
            <a:chOff x="3606" y="1888"/>
            <a:chExt cx="1256" cy="408"/>
          </a:xfrm>
        </p:grpSpPr>
        <p:sp>
          <p:nvSpPr>
            <p:cNvPr id="40974" name="Text Box 8">
              <a:extLst>
                <a:ext uri="{FF2B5EF4-FFF2-40B4-BE49-F238E27FC236}">
                  <a16:creationId xmlns:a16="http://schemas.microsoft.com/office/drawing/2014/main" id="{66403BF6-2144-4554-81CA-5871C2CD3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2008"/>
              <a:ext cx="12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chemeClr val="accent2"/>
                  </a:solidFill>
                  <a:latin typeface="华文中宋" panose="02010600040101010101" pitchFamily="2" charset="-122"/>
                </a:rPr>
                <a:t>高频振动      </a:t>
              </a:r>
            </a:p>
          </p:txBody>
        </p:sp>
        <p:sp>
          <p:nvSpPr>
            <p:cNvPr id="40975" name="Line 134">
              <a:extLst>
                <a:ext uri="{FF2B5EF4-FFF2-40B4-BE49-F238E27FC236}">
                  <a16:creationId xmlns:a16="http://schemas.microsoft.com/office/drawing/2014/main" id="{B1CD9DED-7C71-4DCE-BC06-874B9F9473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1888"/>
              <a:ext cx="0" cy="18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29161" name="Object 137">
            <a:extLst>
              <a:ext uri="{FF2B5EF4-FFF2-40B4-BE49-F238E27FC236}">
                <a16:creationId xmlns:a16="http://schemas.microsoft.com/office/drawing/2014/main" id="{35081B42-F5DB-4B78-8BEA-37512E7F39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7500" y="2139950"/>
          <a:ext cx="33448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6" name="公式" r:id="rId9" imgW="2895574" imgH="335342" progId="Equation.3">
                  <p:embed/>
                </p:oleObj>
              </mc:Choice>
              <mc:Fallback>
                <p:oleObj name="公式" r:id="rId9" imgW="2895574" imgH="335342" progId="Equation.3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0" y="2139950"/>
                        <a:ext cx="334486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29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2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2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2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2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2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2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2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2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0"/>
                                        <p:tgtEl>
                                          <p:spTgt spid="12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0"/>
                                        <p:tgtEl>
                                          <p:spTgt spid="12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5" grpId="0"/>
      <p:bldP spid="129037" grpId="0"/>
      <p:bldP spid="129040" grpId="0"/>
      <p:bldP spid="1290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1">
            <a:extLst>
              <a:ext uri="{FF2B5EF4-FFF2-40B4-BE49-F238E27FC236}">
                <a16:creationId xmlns:a16="http://schemas.microsoft.com/office/drawing/2014/main" id="{1E415B34-A65D-4F87-9AE8-C76676E787FD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2005013"/>
            <a:ext cx="1428750" cy="533400"/>
            <a:chOff x="3989" y="1568"/>
            <a:chExt cx="772" cy="336"/>
          </a:xfrm>
        </p:grpSpPr>
        <p:sp>
          <p:nvSpPr>
            <p:cNvPr id="5160" name="Line 20">
              <a:extLst>
                <a:ext uri="{FF2B5EF4-FFF2-40B4-BE49-F238E27FC236}">
                  <a16:creationId xmlns:a16="http://schemas.microsoft.com/office/drawing/2014/main" id="{E097BB4F-6820-44EB-95AB-9353BA818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3" y="1604"/>
              <a:ext cx="0" cy="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1" name="Line 21">
              <a:extLst>
                <a:ext uri="{FF2B5EF4-FFF2-40B4-BE49-F238E27FC236}">
                  <a16:creationId xmlns:a16="http://schemas.microsoft.com/office/drawing/2014/main" id="{E16FCDFF-2D6B-45BB-B390-0DAC5F588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61" y="1604"/>
              <a:ext cx="0" cy="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2" name="Line 22">
              <a:extLst>
                <a:ext uri="{FF2B5EF4-FFF2-40B4-BE49-F238E27FC236}">
                  <a16:creationId xmlns:a16="http://schemas.microsoft.com/office/drawing/2014/main" id="{15F3D3A9-AB0C-4C53-AD0F-3A087C424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0" y="1752"/>
              <a:ext cx="263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3" name="Line 23">
              <a:extLst>
                <a:ext uri="{FF2B5EF4-FFF2-40B4-BE49-F238E27FC236}">
                  <a16:creationId xmlns:a16="http://schemas.microsoft.com/office/drawing/2014/main" id="{7BA89378-887A-4FE2-801B-AC8946988B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9" y="1752"/>
              <a:ext cx="263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4" name="Text Box 24">
              <a:extLst>
                <a:ext uri="{FF2B5EF4-FFF2-40B4-BE49-F238E27FC236}">
                  <a16:creationId xmlns:a16="http://schemas.microsoft.com/office/drawing/2014/main" id="{EF60455C-0EC2-4E5A-AC1B-E7EE0F36F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" y="1568"/>
              <a:ext cx="25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900" i="1">
                  <a:ea typeface="宋体" panose="02010600030101010101" pitchFamily="2" charset="-122"/>
                </a:rPr>
                <a:t>x</a:t>
              </a:r>
            </a:p>
          </p:txBody>
        </p:sp>
      </p:grpSp>
      <p:grpSp>
        <p:nvGrpSpPr>
          <p:cNvPr id="5123" name="Group 61">
            <a:extLst>
              <a:ext uri="{FF2B5EF4-FFF2-40B4-BE49-F238E27FC236}">
                <a16:creationId xmlns:a16="http://schemas.microsoft.com/office/drawing/2014/main" id="{0E32A8C8-4CC6-4711-9E1A-52A65AA5B83A}"/>
              </a:ext>
            </a:extLst>
          </p:cNvPr>
          <p:cNvGrpSpPr>
            <a:grpSpLocks/>
          </p:cNvGrpSpPr>
          <p:nvPr/>
        </p:nvGrpSpPr>
        <p:grpSpPr bwMode="auto">
          <a:xfrm>
            <a:off x="6977063" y="1276350"/>
            <a:ext cx="1125537" cy="728663"/>
            <a:chOff x="4395" y="804"/>
            <a:chExt cx="709" cy="459"/>
          </a:xfrm>
        </p:grpSpPr>
        <p:sp>
          <p:nvSpPr>
            <p:cNvPr id="5157" name="Oval 27">
              <a:extLst>
                <a:ext uri="{FF2B5EF4-FFF2-40B4-BE49-F238E27FC236}">
                  <a16:creationId xmlns:a16="http://schemas.microsoft.com/office/drawing/2014/main" id="{46F86F73-5BA5-46B7-985D-2312D5BF7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867"/>
              <a:ext cx="384" cy="39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66FFCC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008000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8" name="Line 30">
              <a:extLst>
                <a:ext uri="{FF2B5EF4-FFF2-40B4-BE49-F238E27FC236}">
                  <a16:creationId xmlns:a16="http://schemas.microsoft.com/office/drawing/2014/main" id="{F209223A-AF14-41C5-BD35-97D3B34861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95" y="1081"/>
              <a:ext cx="31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59" name="Object 31">
              <a:extLst>
                <a:ext uri="{FF2B5EF4-FFF2-40B4-BE49-F238E27FC236}">
                  <a16:creationId xmlns:a16="http://schemas.microsoft.com/office/drawing/2014/main" id="{56E5F8ED-D12F-4676-B456-9E5E1010F1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7" y="804"/>
            <a:ext cx="20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5" name="公式" r:id="rId3" imgW="243770" imgH="297273" progId="Equation.3">
                    <p:embed/>
                  </p:oleObj>
                </mc:Choice>
                <mc:Fallback>
                  <p:oleObj name="公式" r:id="rId3" imgW="243770" imgH="297273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7" y="804"/>
                          <a:ext cx="20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24" name="Group 63">
            <a:extLst>
              <a:ext uri="{FF2B5EF4-FFF2-40B4-BE49-F238E27FC236}">
                <a16:creationId xmlns:a16="http://schemas.microsoft.com/office/drawing/2014/main" id="{733F43C1-5272-49BA-8360-FC01C3479EB8}"/>
              </a:ext>
            </a:extLst>
          </p:cNvPr>
          <p:cNvGrpSpPr>
            <a:grpSpLocks/>
          </p:cNvGrpSpPr>
          <p:nvPr/>
        </p:nvGrpSpPr>
        <p:grpSpPr bwMode="auto">
          <a:xfrm>
            <a:off x="4559300" y="887413"/>
            <a:ext cx="3254375" cy="1893887"/>
            <a:chOff x="2872" y="559"/>
            <a:chExt cx="2050" cy="1193"/>
          </a:xfrm>
        </p:grpSpPr>
        <p:sp>
          <p:nvSpPr>
            <p:cNvPr id="5142" name="Text Box 8">
              <a:extLst>
                <a:ext uri="{FF2B5EF4-FFF2-40B4-BE49-F238E27FC236}">
                  <a16:creationId xmlns:a16="http://schemas.microsoft.com/office/drawing/2014/main" id="{ED192B48-2AB3-4D92-9791-ABF9D7C7E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483"/>
              <a:ext cx="123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200"/>
                <a:t>平衡位置</a:t>
              </a:r>
            </a:p>
          </p:txBody>
        </p:sp>
        <p:sp>
          <p:nvSpPr>
            <p:cNvPr id="5143" name="Freeform 15">
              <a:extLst>
                <a:ext uri="{FF2B5EF4-FFF2-40B4-BE49-F238E27FC236}">
                  <a16:creationId xmlns:a16="http://schemas.microsoft.com/office/drawing/2014/main" id="{93ED9BC6-4BF2-4A23-BB25-EB2F19702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" y="913"/>
              <a:ext cx="818" cy="261"/>
            </a:xfrm>
            <a:custGeom>
              <a:avLst/>
              <a:gdLst>
                <a:gd name="T0" fmla="*/ 0 w 1057"/>
                <a:gd name="T1" fmla="*/ 80 h 285"/>
                <a:gd name="T2" fmla="*/ 8 w 1057"/>
                <a:gd name="T3" fmla="*/ 6 h 285"/>
                <a:gd name="T4" fmla="*/ 17 w 1057"/>
                <a:gd name="T5" fmla="*/ 122 h 285"/>
                <a:gd name="T6" fmla="*/ 28 w 1057"/>
                <a:gd name="T7" fmla="*/ 6 h 285"/>
                <a:gd name="T8" fmla="*/ 39 w 1057"/>
                <a:gd name="T9" fmla="*/ 119 h 285"/>
                <a:gd name="T10" fmla="*/ 49 w 1057"/>
                <a:gd name="T11" fmla="*/ 6 h 285"/>
                <a:gd name="T12" fmla="*/ 60 w 1057"/>
                <a:gd name="T13" fmla="*/ 119 h 285"/>
                <a:gd name="T14" fmla="*/ 69 w 1057"/>
                <a:gd name="T15" fmla="*/ 6 h 285"/>
                <a:gd name="T16" fmla="*/ 79 w 1057"/>
                <a:gd name="T17" fmla="*/ 122 h 285"/>
                <a:gd name="T18" fmla="*/ 89 w 1057"/>
                <a:gd name="T19" fmla="*/ 6 h 285"/>
                <a:gd name="T20" fmla="*/ 98 w 1057"/>
                <a:gd name="T21" fmla="*/ 122 h 285"/>
                <a:gd name="T22" fmla="*/ 105 w 1057"/>
                <a:gd name="T23" fmla="*/ 55 h 2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57" h="285">
                  <a:moveTo>
                    <a:pt x="0" y="177"/>
                  </a:moveTo>
                  <a:cubicBezTo>
                    <a:pt x="14" y="151"/>
                    <a:pt x="53" y="0"/>
                    <a:pt x="82" y="15"/>
                  </a:cubicBezTo>
                  <a:cubicBezTo>
                    <a:pt x="111" y="30"/>
                    <a:pt x="140" y="267"/>
                    <a:pt x="174" y="267"/>
                  </a:cubicBezTo>
                  <a:cubicBezTo>
                    <a:pt x="208" y="267"/>
                    <a:pt x="250" y="16"/>
                    <a:pt x="285" y="15"/>
                  </a:cubicBezTo>
                  <a:cubicBezTo>
                    <a:pt x="320" y="14"/>
                    <a:pt x="350" y="261"/>
                    <a:pt x="384" y="261"/>
                  </a:cubicBezTo>
                  <a:cubicBezTo>
                    <a:pt x="418" y="261"/>
                    <a:pt x="453" y="15"/>
                    <a:pt x="488" y="15"/>
                  </a:cubicBezTo>
                  <a:cubicBezTo>
                    <a:pt x="523" y="15"/>
                    <a:pt x="560" y="261"/>
                    <a:pt x="594" y="261"/>
                  </a:cubicBezTo>
                  <a:cubicBezTo>
                    <a:pt x="628" y="261"/>
                    <a:pt x="658" y="14"/>
                    <a:pt x="691" y="15"/>
                  </a:cubicBezTo>
                  <a:cubicBezTo>
                    <a:pt x="724" y="16"/>
                    <a:pt x="758" y="267"/>
                    <a:pt x="792" y="267"/>
                  </a:cubicBezTo>
                  <a:cubicBezTo>
                    <a:pt x="826" y="267"/>
                    <a:pt x="864" y="15"/>
                    <a:pt x="895" y="15"/>
                  </a:cubicBezTo>
                  <a:cubicBezTo>
                    <a:pt x="926" y="15"/>
                    <a:pt x="949" y="249"/>
                    <a:pt x="976" y="267"/>
                  </a:cubicBezTo>
                  <a:cubicBezTo>
                    <a:pt x="1003" y="285"/>
                    <a:pt x="1043" y="147"/>
                    <a:pt x="1057" y="123"/>
                  </a:cubicBezTo>
                </a:path>
              </a:pathLst>
            </a:custGeom>
            <a:noFill/>
            <a:ln w="38100">
              <a:solidFill>
                <a:srgbClr val="A75D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4" name="Line 17">
              <a:extLst>
                <a:ext uri="{FF2B5EF4-FFF2-40B4-BE49-F238E27FC236}">
                  <a16:creationId xmlns:a16="http://schemas.microsoft.com/office/drawing/2014/main" id="{0409F80E-E4B3-4BC8-AF45-F49A49108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559"/>
              <a:ext cx="0" cy="703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5" name="Text Box 18">
              <a:extLst>
                <a:ext uri="{FF2B5EF4-FFF2-40B4-BE49-F238E27FC236}">
                  <a16:creationId xmlns:a16="http://schemas.microsoft.com/office/drawing/2014/main" id="{396DD36D-4EAC-47A9-88DA-EE3DBBBBE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622"/>
              <a:ext cx="2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rgbClr val="000092"/>
                  </a:solidFill>
                  <a:ea typeface="宋体" panose="02010600030101010101" pitchFamily="2" charset="-122"/>
                </a:rPr>
                <a:t>k</a:t>
              </a:r>
            </a:p>
          </p:txBody>
        </p:sp>
        <p:sp>
          <p:nvSpPr>
            <p:cNvPr id="47129" name="Oval 25">
              <a:extLst>
                <a:ext uri="{FF2B5EF4-FFF2-40B4-BE49-F238E27FC236}">
                  <a16:creationId xmlns:a16="http://schemas.microsoft.com/office/drawing/2014/main" id="{3C43FCBC-BA5B-4FF0-A63F-BDD6A1A15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861"/>
              <a:ext cx="385" cy="396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47" name="Text Box 26">
              <a:extLst>
                <a:ext uri="{FF2B5EF4-FFF2-40B4-BE49-F238E27FC236}">
                  <a16:creationId xmlns:a16="http://schemas.microsoft.com/office/drawing/2014/main" id="{DC03188C-6FE0-474E-9C5C-A309B8A85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6" y="572"/>
              <a:ext cx="38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600" i="1">
                  <a:solidFill>
                    <a:srgbClr val="000092"/>
                  </a:solidFill>
                  <a:ea typeface="宋体" panose="02010600030101010101" pitchFamily="2" charset="-122"/>
                </a:rPr>
                <a:t>m</a:t>
              </a:r>
            </a:p>
          </p:txBody>
        </p:sp>
        <p:sp>
          <p:nvSpPr>
            <p:cNvPr id="5148" name="Line 32">
              <a:extLst>
                <a:ext uri="{FF2B5EF4-FFF2-40B4-BE49-F238E27FC236}">
                  <a16:creationId xmlns:a16="http://schemas.microsoft.com/office/drawing/2014/main" id="{51DE3AAA-43CF-4DBE-98DA-EDBA34DA01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2" y="582"/>
              <a:ext cx="91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9" name="Line 33">
              <a:extLst>
                <a:ext uri="{FF2B5EF4-FFF2-40B4-BE49-F238E27FC236}">
                  <a16:creationId xmlns:a16="http://schemas.microsoft.com/office/drawing/2014/main" id="{E61EAEA5-1D9A-4762-A174-D95F145DA4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1" y="667"/>
              <a:ext cx="91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" name="Line 34">
              <a:extLst>
                <a:ext uri="{FF2B5EF4-FFF2-40B4-BE49-F238E27FC236}">
                  <a16:creationId xmlns:a16="http://schemas.microsoft.com/office/drawing/2014/main" id="{7C89689D-38B2-4984-B3EB-237CF5B021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1" y="758"/>
              <a:ext cx="91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" name="Line 35">
              <a:extLst>
                <a:ext uri="{FF2B5EF4-FFF2-40B4-BE49-F238E27FC236}">
                  <a16:creationId xmlns:a16="http://schemas.microsoft.com/office/drawing/2014/main" id="{DFC75A1C-1797-4BDC-8479-731E6DA27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1" y="849"/>
              <a:ext cx="91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Line 36">
              <a:extLst>
                <a:ext uri="{FF2B5EF4-FFF2-40B4-BE49-F238E27FC236}">
                  <a16:creationId xmlns:a16="http://schemas.microsoft.com/office/drawing/2014/main" id="{42E44251-98CD-4C4A-8122-E3BABF4DFA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1" y="940"/>
              <a:ext cx="91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Line 37">
              <a:extLst>
                <a:ext uri="{FF2B5EF4-FFF2-40B4-BE49-F238E27FC236}">
                  <a16:creationId xmlns:a16="http://schemas.microsoft.com/office/drawing/2014/main" id="{C939E724-9B74-4D3B-8139-607A86C95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1" y="1030"/>
              <a:ext cx="91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Line 38">
              <a:extLst>
                <a:ext uri="{FF2B5EF4-FFF2-40B4-BE49-F238E27FC236}">
                  <a16:creationId xmlns:a16="http://schemas.microsoft.com/office/drawing/2014/main" id="{D41D3531-5422-4DBB-AC56-5642589915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1" y="1121"/>
              <a:ext cx="91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Line 39">
              <a:extLst>
                <a:ext uri="{FF2B5EF4-FFF2-40B4-BE49-F238E27FC236}">
                  <a16:creationId xmlns:a16="http://schemas.microsoft.com/office/drawing/2014/main" id="{74D0E873-F837-4832-9891-3C1A578996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1" y="1212"/>
              <a:ext cx="91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Line 42">
              <a:extLst>
                <a:ext uri="{FF2B5EF4-FFF2-40B4-BE49-F238E27FC236}">
                  <a16:creationId xmlns:a16="http://schemas.microsoft.com/office/drawing/2014/main" id="{083AAC7E-0328-4398-9009-D0F8186DE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1265"/>
              <a:ext cx="1950" cy="0"/>
            </a:xfrm>
            <a:prstGeom prst="line">
              <a:avLst/>
            </a:prstGeom>
            <a:noFill/>
            <a:ln w="19050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25" name="Group 46">
            <a:extLst>
              <a:ext uri="{FF2B5EF4-FFF2-40B4-BE49-F238E27FC236}">
                <a16:creationId xmlns:a16="http://schemas.microsoft.com/office/drawing/2014/main" id="{335F246B-EA34-4EB3-B7DF-07027D16F245}"/>
              </a:ext>
            </a:extLst>
          </p:cNvPr>
          <p:cNvGrpSpPr>
            <a:grpSpLocks/>
          </p:cNvGrpSpPr>
          <p:nvPr/>
        </p:nvGrpSpPr>
        <p:grpSpPr bwMode="auto">
          <a:xfrm>
            <a:off x="6011863" y="1917700"/>
            <a:ext cx="2706687" cy="519113"/>
            <a:chOff x="3760" y="1561"/>
            <a:chExt cx="1705" cy="327"/>
          </a:xfrm>
        </p:grpSpPr>
        <p:sp>
          <p:nvSpPr>
            <p:cNvPr id="5138" name="Line 10">
              <a:extLst>
                <a:ext uri="{FF2B5EF4-FFF2-40B4-BE49-F238E27FC236}">
                  <a16:creationId xmlns:a16="http://schemas.microsoft.com/office/drawing/2014/main" id="{42F6E479-0238-46B2-B04F-16C708FBBD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8" y="1621"/>
              <a:ext cx="1368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9" name="Text Box 11">
              <a:extLst>
                <a:ext uri="{FF2B5EF4-FFF2-40B4-BE49-F238E27FC236}">
                  <a16:creationId xmlns:a16="http://schemas.microsoft.com/office/drawing/2014/main" id="{9A8E91F7-A333-4C4A-884E-A23E223D6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" y="1570"/>
              <a:ext cx="299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600" i="1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5140" name="Text Box 12">
              <a:extLst>
                <a:ext uri="{FF2B5EF4-FFF2-40B4-BE49-F238E27FC236}">
                  <a16:creationId xmlns:a16="http://schemas.microsoft.com/office/drawing/2014/main" id="{CB21482B-CE23-4C7B-B1DB-77C0A32FA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1" y="1561"/>
              <a:ext cx="31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5141" name="Line 44">
              <a:extLst>
                <a:ext uri="{FF2B5EF4-FFF2-40B4-BE49-F238E27FC236}">
                  <a16:creationId xmlns:a16="http://schemas.microsoft.com/office/drawing/2014/main" id="{FFE6AD52-51F9-4676-A72A-D239002CD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1623"/>
              <a:ext cx="1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6" name="Text Box 47">
            <a:extLst>
              <a:ext uri="{FF2B5EF4-FFF2-40B4-BE49-F238E27FC236}">
                <a16:creationId xmlns:a16="http://schemas.microsoft.com/office/drawing/2014/main" id="{0BD206E5-6C53-4FBB-B7D4-6FB731014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8" y="2133600"/>
            <a:ext cx="39814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66"/>
                </a:solidFill>
              </a:rPr>
              <a:t>一、简谐振动方程              </a:t>
            </a:r>
          </a:p>
        </p:txBody>
      </p:sp>
      <p:sp>
        <p:nvSpPr>
          <p:cNvPr id="5127" name="Text Box 48">
            <a:extLst>
              <a:ext uri="{FF2B5EF4-FFF2-40B4-BE49-F238E27FC236}">
                <a16:creationId xmlns:a16="http://schemas.microsoft.com/office/drawing/2014/main" id="{CCF700DE-ABB6-4E3B-BF5E-A54FE4BD6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636838"/>
            <a:ext cx="2851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1. </a:t>
            </a:r>
            <a:r>
              <a:rPr lang="zh-CN" altLang="en-US">
                <a:solidFill>
                  <a:srgbClr val="000066"/>
                </a:solidFill>
              </a:rPr>
              <a:t>动力学特征           </a:t>
            </a:r>
          </a:p>
        </p:txBody>
      </p:sp>
      <p:sp>
        <p:nvSpPr>
          <p:cNvPr id="5128" name="Text Box 49">
            <a:extLst>
              <a:ext uri="{FF2B5EF4-FFF2-40B4-BE49-F238E27FC236}">
                <a16:creationId xmlns:a16="http://schemas.microsoft.com/office/drawing/2014/main" id="{CDAA742D-2E39-4A4E-BE38-494E299E6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3" y="3141663"/>
            <a:ext cx="8269287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系统受力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:</a:t>
            </a:r>
            <a:r>
              <a:rPr lang="zh-CN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力的大小与位移成正比，方向与位移方向相反。</a:t>
            </a:r>
            <a:endParaRPr lang="en-US" altLang="zh-CN" sz="2300">
              <a:solidFill>
                <a:srgbClr val="000066"/>
              </a:solidFill>
              <a:latin typeface="华文中宋" panose="02010600040101010101" pitchFamily="2" charset="-122"/>
            </a:endParaRPr>
          </a:p>
        </p:txBody>
      </p:sp>
      <p:graphicFrame>
        <p:nvGraphicFramePr>
          <p:cNvPr id="5129" name="Object 50">
            <a:extLst>
              <a:ext uri="{FF2B5EF4-FFF2-40B4-BE49-F238E27FC236}">
                <a16:creationId xmlns:a16="http://schemas.microsoft.com/office/drawing/2014/main" id="{3DCC057C-E5DE-4D4B-B7B6-B85A4476A5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9738" y="3716338"/>
          <a:ext cx="15192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公式" r:id="rId5" imgW="1561975" imgH="243809" progId="Equation.3">
                  <p:embed/>
                </p:oleObj>
              </mc:Choice>
              <mc:Fallback>
                <p:oleObj name="公式" r:id="rId5" imgW="1561975" imgH="243809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3716338"/>
                        <a:ext cx="15192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52">
            <a:extLst>
              <a:ext uri="{FF2B5EF4-FFF2-40B4-BE49-F238E27FC236}">
                <a16:creationId xmlns:a16="http://schemas.microsoft.com/office/drawing/2014/main" id="{07CC3A8A-7A1E-4D66-A333-328132450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260350"/>
            <a:ext cx="4822825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300">
                <a:solidFill>
                  <a:srgbClr val="00008A"/>
                </a:solidFill>
                <a:latin typeface="华文中宋" panose="02010600040101010101" pitchFamily="2" charset="-122"/>
              </a:rPr>
              <a:t>     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物体在平衡位置的两侧，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在</a:t>
            </a:r>
            <a:r>
              <a:rPr lang="zh-CN" altLang="en-US" sz="2300">
                <a:latin typeface="华文中宋" panose="02010600040101010101" pitchFamily="2" charset="-122"/>
              </a:rPr>
              <a:t>弹性恢复力</a:t>
            </a:r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和</a:t>
            </a:r>
            <a:r>
              <a:rPr lang="zh-CN" altLang="en-US" sz="2300">
                <a:latin typeface="华文中宋" panose="02010600040101010101" pitchFamily="2" charset="-122"/>
              </a:rPr>
              <a:t>惯性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两个因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素互相制约下，不断重复相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同的运动过程。</a:t>
            </a:r>
          </a:p>
        </p:txBody>
      </p:sp>
      <p:sp>
        <p:nvSpPr>
          <p:cNvPr id="5131" name="Text Box 53">
            <a:extLst>
              <a:ext uri="{FF2B5EF4-FFF2-40B4-BE49-F238E27FC236}">
                <a16:creationId xmlns:a16="http://schemas.microsoft.com/office/drawing/2014/main" id="{BFE46391-9895-413D-92D5-8ED565266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4329113"/>
            <a:ext cx="439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2.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运动学特征</a:t>
            </a:r>
          </a:p>
        </p:txBody>
      </p:sp>
      <p:sp>
        <p:nvSpPr>
          <p:cNvPr id="5132" name="Rectangle 54">
            <a:extLst>
              <a:ext uri="{FF2B5EF4-FFF2-40B4-BE49-F238E27FC236}">
                <a16:creationId xmlns:a16="http://schemas.microsoft.com/office/drawing/2014/main" id="{23F0B37B-E0E7-47CD-B11F-5C4EBEEEC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5" y="4878388"/>
            <a:ext cx="33194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428750" indent="-1428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由牛顿定律：　</a:t>
            </a:r>
          </a:p>
        </p:txBody>
      </p:sp>
      <p:graphicFrame>
        <p:nvGraphicFramePr>
          <p:cNvPr id="5133" name="Object 55">
            <a:extLst>
              <a:ext uri="{FF2B5EF4-FFF2-40B4-BE49-F238E27FC236}">
                <a16:creationId xmlns:a16="http://schemas.microsoft.com/office/drawing/2014/main" id="{1031CEC7-5772-41B4-9C6E-A036BA789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0050" y="4591050"/>
          <a:ext cx="216058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公式" r:id="rId7" imgW="792602" imgH="342900" progId="Equation.3">
                  <p:embed/>
                </p:oleObj>
              </mc:Choice>
              <mc:Fallback>
                <p:oleObj name="公式" r:id="rId7" imgW="792602" imgH="34290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050" y="4591050"/>
                        <a:ext cx="2160588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56">
            <a:extLst>
              <a:ext uri="{FF2B5EF4-FFF2-40B4-BE49-F238E27FC236}">
                <a16:creationId xmlns:a16="http://schemas.microsoft.com/office/drawing/2014/main" id="{10C00EF3-A97A-442B-ADC9-B45C7985D9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6488" y="4591050"/>
          <a:ext cx="2225675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公式" r:id="rId9" imgW="2095415" imgH="845913" progId="Equation.3">
                  <p:embed/>
                </p:oleObj>
              </mc:Choice>
              <mc:Fallback>
                <p:oleObj name="公式" r:id="rId9" imgW="2095415" imgH="845913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4591050"/>
                        <a:ext cx="2225675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Text Box 57">
            <a:extLst>
              <a:ext uri="{FF2B5EF4-FFF2-40B4-BE49-F238E27FC236}">
                <a16:creationId xmlns:a16="http://schemas.microsoft.com/office/drawing/2014/main" id="{49F13028-225A-4DF2-9D23-097160BC0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6538" y="4878388"/>
            <a:ext cx="132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得：       </a:t>
            </a:r>
          </a:p>
        </p:txBody>
      </p:sp>
      <p:sp>
        <p:nvSpPr>
          <p:cNvPr id="5136" name="Text Box 58">
            <a:extLst>
              <a:ext uri="{FF2B5EF4-FFF2-40B4-BE49-F238E27FC236}">
                <a16:creationId xmlns:a16="http://schemas.microsoft.com/office/drawing/2014/main" id="{6676214D-A0C3-44DA-9B33-7FAA94B8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5959475"/>
            <a:ext cx="11334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令：     </a:t>
            </a:r>
          </a:p>
        </p:txBody>
      </p:sp>
      <p:graphicFrame>
        <p:nvGraphicFramePr>
          <p:cNvPr id="5137" name="Object 59">
            <a:extLst>
              <a:ext uri="{FF2B5EF4-FFF2-40B4-BE49-F238E27FC236}">
                <a16:creationId xmlns:a16="http://schemas.microsoft.com/office/drawing/2014/main" id="{70522EA2-37B3-480C-8578-83E4954A3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0363" y="5743575"/>
          <a:ext cx="147955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公式" r:id="rId11" imgW="1424837" imgH="853471" progId="Equation.3">
                  <p:embed/>
                </p:oleObj>
              </mc:Choice>
              <mc:Fallback>
                <p:oleObj name="公式" r:id="rId11" imgW="1424837" imgH="853471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363" y="5743575"/>
                        <a:ext cx="1479550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4" name="Text Box 6">
            <a:extLst>
              <a:ext uri="{FF2B5EF4-FFF2-40B4-BE49-F238E27FC236}">
                <a16:creationId xmlns:a16="http://schemas.microsoft.com/office/drawing/2014/main" id="{3286E780-EA85-451E-9025-B0321F3F5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860800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拍频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800">
                <a:solidFill>
                  <a:srgbClr val="000066"/>
                </a:solidFill>
                <a:latin typeface="华文中宋" panose="02010600040101010101" pitchFamily="2" charset="-122"/>
              </a:rPr>
              <a:t>—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单位时间内合振幅极大出现的次数。</a:t>
            </a:r>
            <a:r>
              <a:rPr lang="zh-CN" altLang="en-US">
                <a:solidFill>
                  <a:srgbClr val="800000"/>
                </a:solidFill>
                <a:latin typeface="华文中宋" panose="02010600040101010101" pitchFamily="2" charset="-122"/>
              </a:rPr>
              <a:t>         </a:t>
            </a:r>
          </a:p>
        </p:txBody>
      </p:sp>
      <p:graphicFrame>
        <p:nvGraphicFramePr>
          <p:cNvPr id="130055" name="Object 7">
            <a:extLst>
              <a:ext uri="{FF2B5EF4-FFF2-40B4-BE49-F238E27FC236}">
                <a16:creationId xmlns:a16="http://schemas.microsoft.com/office/drawing/2014/main" id="{A5EBFB6F-2A93-4585-B0E8-92D8484183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4437063"/>
          <a:ext cx="244792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3" name="公式" r:id="rId3" imgW="2339465" imgH="396364" progId="Equation.3">
                  <p:embed/>
                </p:oleObj>
              </mc:Choice>
              <mc:Fallback>
                <p:oleObj name="公式" r:id="rId3" imgW="2339465" imgH="39636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437063"/>
                        <a:ext cx="2447925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0197" name="Group 149">
            <a:extLst>
              <a:ext uri="{FF2B5EF4-FFF2-40B4-BE49-F238E27FC236}">
                <a16:creationId xmlns:a16="http://schemas.microsoft.com/office/drawing/2014/main" id="{AFDE02B3-E1A1-4D55-8EB8-D368DE16672A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341438"/>
            <a:ext cx="7359650" cy="1403350"/>
            <a:chOff x="567" y="845"/>
            <a:chExt cx="4636" cy="884"/>
          </a:xfrm>
        </p:grpSpPr>
        <p:sp>
          <p:nvSpPr>
            <p:cNvPr id="42087" name="AutoShape 49">
              <a:extLst>
                <a:ext uri="{FF2B5EF4-FFF2-40B4-BE49-F238E27FC236}">
                  <a16:creationId xmlns:a16="http://schemas.microsoft.com/office/drawing/2014/main" id="{7D262F42-A19F-45A9-B748-5CAC65F24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" y="1242"/>
              <a:ext cx="120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6"/>
                  </a:moveTo>
                  <a:lnTo>
                    <a:pt x="199" y="18457"/>
                  </a:lnTo>
                  <a:lnTo>
                    <a:pt x="498" y="17872"/>
                  </a:lnTo>
                  <a:lnTo>
                    <a:pt x="697" y="17287"/>
                  </a:lnTo>
                  <a:lnTo>
                    <a:pt x="697" y="16649"/>
                  </a:lnTo>
                  <a:lnTo>
                    <a:pt x="995" y="16064"/>
                  </a:lnTo>
                  <a:lnTo>
                    <a:pt x="1294" y="15479"/>
                  </a:lnTo>
                  <a:lnTo>
                    <a:pt x="1493" y="14894"/>
                  </a:lnTo>
                  <a:lnTo>
                    <a:pt x="1891" y="14255"/>
                  </a:lnTo>
                  <a:lnTo>
                    <a:pt x="2090" y="13670"/>
                  </a:lnTo>
                  <a:lnTo>
                    <a:pt x="2488" y="13138"/>
                  </a:lnTo>
                  <a:lnTo>
                    <a:pt x="2488" y="12553"/>
                  </a:lnTo>
                  <a:lnTo>
                    <a:pt x="2587" y="12021"/>
                  </a:lnTo>
                  <a:lnTo>
                    <a:pt x="2886" y="11489"/>
                  </a:lnTo>
                  <a:lnTo>
                    <a:pt x="2985" y="10904"/>
                  </a:lnTo>
                  <a:lnTo>
                    <a:pt x="3284" y="10372"/>
                  </a:lnTo>
                  <a:lnTo>
                    <a:pt x="3284" y="9840"/>
                  </a:lnTo>
                  <a:lnTo>
                    <a:pt x="3682" y="9255"/>
                  </a:lnTo>
                  <a:lnTo>
                    <a:pt x="4080" y="8723"/>
                  </a:lnTo>
                  <a:lnTo>
                    <a:pt x="4279" y="8191"/>
                  </a:lnTo>
                  <a:lnTo>
                    <a:pt x="4378" y="7766"/>
                  </a:lnTo>
                  <a:lnTo>
                    <a:pt x="4677" y="7234"/>
                  </a:lnTo>
                  <a:lnTo>
                    <a:pt x="4876" y="6755"/>
                  </a:lnTo>
                  <a:lnTo>
                    <a:pt x="5075" y="6330"/>
                  </a:lnTo>
                  <a:lnTo>
                    <a:pt x="5373" y="5904"/>
                  </a:lnTo>
                  <a:lnTo>
                    <a:pt x="5473" y="5426"/>
                  </a:lnTo>
                  <a:lnTo>
                    <a:pt x="5871" y="5000"/>
                  </a:lnTo>
                  <a:lnTo>
                    <a:pt x="5871" y="4521"/>
                  </a:lnTo>
                  <a:lnTo>
                    <a:pt x="6368" y="4149"/>
                  </a:lnTo>
                  <a:lnTo>
                    <a:pt x="6567" y="3777"/>
                  </a:lnTo>
                  <a:lnTo>
                    <a:pt x="6567" y="3404"/>
                  </a:lnTo>
                  <a:lnTo>
                    <a:pt x="7065" y="3032"/>
                  </a:lnTo>
                  <a:lnTo>
                    <a:pt x="7065" y="2713"/>
                  </a:lnTo>
                  <a:lnTo>
                    <a:pt x="7463" y="2447"/>
                  </a:lnTo>
                  <a:lnTo>
                    <a:pt x="7562" y="2128"/>
                  </a:lnTo>
                  <a:lnTo>
                    <a:pt x="7562" y="1809"/>
                  </a:lnTo>
                  <a:lnTo>
                    <a:pt x="7861" y="1543"/>
                  </a:lnTo>
                  <a:lnTo>
                    <a:pt x="7960" y="1330"/>
                  </a:lnTo>
                  <a:lnTo>
                    <a:pt x="8458" y="1064"/>
                  </a:lnTo>
                  <a:lnTo>
                    <a:pt x="8458" y="851"/>
                  </a:lnTo>
                  <a:lnTo>
                    <a:pt x="8856" y="691"/>
                  </a:lnTo>
                  <a:lnTo>
                    <a:pt x="8955" y="479"/>
                  </a:lnTo>
                  <a:lnTo>
                    <a:pt x="9154" y="372"/>
                  </a:lnTo>
                  <a:lnTo>
                    <a:pt x="9353" y="266"/>
                  </a:lnTo>
                  <a:lnTo>
                    <a:pt x="9353" y="106"/>
                  </a:lnTo>
                  <a:lnTo>
                    <a:pt x="9751" y="106"/>
                  </a:lnTo>
                  <a:lnTo>
                    <a:pt x="10149" y="53"/>
                  </a:lnTo>
                  <a:lnTo>
                    <a:pt x="10348" y="0"/>
                  </a:lnTo>
                  <a:lnTo>
                    <a:pt x="10647" y="53"/>
                  </a:lnTo>
                  <a:lnTo>
                    <a:pt x="10746" y="53"/>
                  </a:lnTo>
                  <a:lnTo>
                    <a:pt x="10846" y="106"/>
                  </a:lnTo>
                  <a:lnTo>
                    <a:pt x="11045" y="213"/>
                  </a:lnTo>
                  <a:lnTo>
                    <a:pt x="11443" y="319"/>
                  </a:lnTo>
                  <a:lnTo>
                    <a:pt x="11542" y="479"/>
                  </a:lnTo>
                  <a:lnTo>
                    <a:pt x="12040" y="745"/>
                  </a:lnTo>
                  <a:lnTo>
                    <a:pt x="12139" y="1011"/>
                  </a:lnTo>
                  <a:lnTo>
                    <a:pt x="12438" y="1277"/>
                  </a:lnTo>
                  <a:lnTo>
                    <a:pt x="12438" y="1543"/>
                  </a:lnTo>
                  <a:lnTo>
                    <a:pt x="12537" y="1915"/>
                  </a:lnTo>
                  <a:lnTo>
                    <a:pt x="12935" y="2287"/>
                  </a:lnTo>
                  <a:lnTo>
                    <a:pt x="12935" y="2713"/>
                  </a:lnTo>
                  <a:lnTo>
                    <a:pt x="13433" y="3138"/>
                  </a:lnTo>
                  <a:lnTo>
                    <a:pt x="13433" y="3564"/>
                  </a:lnTo>
                  <a:lnTo>
                    <a:pt x="13632" y="3989"/>
                  </a:lnTo>
                  <a:lnTo>
                    <a:pt x="14129" y="4415"/>
                  </a:lnTo>
                  <a:lnTo>
                    <a:pt x="14229" y="4947"/>
                  </a:lnTo>
                  <a:lnTo>
                    <a:pt x="14527" y="5479"/>
                  </a:lnTo>
                  <a:lnTo>
                    <a:pt x="14826" y="5957"/>
                  </a:lnTo>
                  <a:lnTo>
                    <a:pt x="15025" y="6489"/>
                  </a:lnTo>
                  <a:lnTo>
                    <a:pt x="15124" y="7074"/>
                  </a:lnTo>
                  <a:lnTo>
                    <a:pt x="15323" y="7606"/>
                  </a:lnTo>
                  <a:lnTo>
                    <a:pt x="15622" y="8191"/>
                  </a:lnTo>
                  <a:lnTo>
                    <a:pt x="15821" y="8777"/>
                  </a:lnTo>
                  <a:lnTo>
                    <a:pt x="16020" y="9362"/>
                  </a:lnTo>
                  <a:lnTo>
                    <a:pt x="16318" y="9894"/>
                  </a:lnTo>
                  <a:lnTo>
                    <a:pt x="16716" y="10426"/>
                  </a:lnTo>
                  <a:lnTo>
                    <a:pt x="16716" y="11011"/>
                  </a:lnTo>
                  <a:lnTo>
                    <a:pt x="17015" y="11649"/>
                  </a:lnTo>
                  <a:lnTo>
                    <a:pt x="17214" y="12181"/>
                  </a:lnTo>
                  <a:lnTo>
                    <a:pt x="17413" y="12766"/>
                  </a:lnTo>
                  <a:lnTo>
                    <a:pt x="17512" y="13298"/>
                  </a:lnTo>
                  <a:lnTo>
                    <a:pt x="17512" y="13830"/>
                  </a:lnTo>
                  <a:lnTo>
                    <a:pt x="17910" y="14415"/>
                  </a:lnTo>
                  <a:lnTo>
                    <a:pt x="17910" y="14947"/>
                  </a:lnTo>
                  <a:lnTo>
                    <a:pt x="18408" y="15479"/>
                  </a:lnTo>
                  <a:lnTo>
                    <a:pt x="18507" y="15904"/>
                  </a:lnTo>
                  <a:lnTo>
                    <a:pt x="18706" y="16436"/>
                  </a:lnTo>
                  <a:lnTo>
                    <a:pt x="18905" y="16862"/>
                  </a:lnTo>
                  <a:lnTo>
                    <a:pt x="19005" y="17340"/>
                  </a:lnTo>
                  <a:lnTo>
                    <a:pt x="19303" y="17713"/>
                  </a:lnTo>
                  <a:lnTo>
                    <a:pt x="19303" y="18138"/>
                  </a:lnTo>
                  <a:lnTo>
                    <a:pt x="19403" y="18511"/>
                  </a:lnTo>
                  <a:lnTo>
                    <a:pt x="19502" y="18883"/>
                  </a:lnTo>
                  <a:lnTo>
                    <a:pt x="19602" y="19149"/>
                  </a:lnTo>
                  <a:lnTo>
                    <a:pt x="19801" y="19521"/>
                  </a:lnTo>
                  <a:lnTo>
                    <a:pt x="19900" y="19734"/>
                  </a:lnTo>
                  <a:lnTo>
                    <a:pt x="19900" y="19947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88" name="AutoShape 50">
              <a:extLst>
                <a:ext uri="{FF2B5EF4-FFF2-40B4-BE49-F238E27FC236}">
                  <a16:creationId xmlns:a16="http://schemas.microsoft.com/office/drawing/2014/main" id="{5528F6A8-DDDB-4F7F-95A4-F82504717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1378"/>
              <a:ext cx="126" cy="13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89" y="661"/>
                  </a:lnTo>
                  <a:lnTo>
                    <a:pt x="377" y="1212"/>
                  </a:lnTo>
                  <a:lnTo>
                    <a:pt x="566" y="1873"/>
                  </a:lnTo>
                  <a:lnTo>
                    <a:pt x="660" y="2534"/>
                  </a:lnTo>
                  <a:lnTo>
                    <a:pt x="943" y="3140"/>
                  </a:lnTo>
                  <a:lnTo>
                    <a:pt x="1226" y="3691"/>
                  </a:lnTo>
                  <a:lnTo>
                    <a:pt x="1226" y="4298"/>
                  </a:lnTo>
                  <a:lnTo>
                    <a:pt x="1509" y="4959"/>
                  </a:lnTo>
                  <a:lnTo>
                    <a:pt x="1604" y="5565"/>
                  </a:lnTo>
                  <a:lnTo>
                    <a:pt x="2264" y="6171"/>
                  </a:lnTo>
                  <a:lnTo>
                    <a:pt x="2453" y="6777"/>
                  </a:lnTo>
                  <a:lnTo>
                    <a:pt x="2547" y="7328"/>
                  </a:lnTo>
                  <a:lnTo>
                    <a:pt x="2642" y="7879"/>
                  </a:lnTo>
                  <a:lnTo>
                    <a:pt x="2830" y="8485"/>
                  </a:lnTo>
                  <a:lnTo>
                    <a:pt x="3019" y="9036"/>
                  </a:lnTo>
                  <a:lnTo>
                    <a:pt x="3113" y="9642"/>
                  </a:lnTo>
                  <a:lnTo>
                    <a:pt x="3113" y="10138"/>
                  </a:lnTo>
                  <a:lnTo>
                    <a:pt x="3491" y="10689"/>
                  </a:lnTo>
                  <a:lnTo>
                    <a:pt x="3679" y="11185"/>
                  </a:lnTo>
                  <a:lnTo>
                    <a:pt x="3962" y="11736"/>
                  </a:lnTo>
                  <a:lnTo>
                    <a:pt x="4151" y="12176"/>
                  </a:lnTo>
                  <a:lnTo>
                    <a:pt x="4340" y="12727"/>
                  </a:lnTo>
                  <a:lnTo>
                    <a:pt x="4434" y="13223"/>
                  </a:lnTo>
                  <a:lnTo>
                    <a:pt x="4623" y="13664"/>
                  </a:lnTo>
                  <a:lnTo>
                    <a:pt x="4906" y="14105"/>
                  </a:lnTo>
                  <a:lnTo>
                    <a:pt x="5189" y="14545"/>
                  </a:lnTo>
                  <a:lnTo>
                    <a:pt x="5472" y="14986"/>
                  </a:lnTo>
                  <a:lnTo>
                    <a:pt x="5660" y="15482"/>
                  </a:lnTo>
                  <a:lnTo>
                    <a:pt x="5755" y="15868"/>
                  </a:lnTo>
                  <a:lnTo>
                    <a:pt x="6132" y="16198"/>
                  </a:lnTo>
                  <a:lnTo>
                    <a:pt x="6226" y="16584"/>
                  </a:lnTo>
                  <a:lnTo>
                    <a:pt x="6509" y="16970"/>
                  </a:lnTo>
                  <a:lnTo>
                    <a:pt x="6792" y="17245"/>
                  </a:lnTo>
                  <a:lnTo>
                    <a:pt x="6887" y="17631"/>
                  </a:lnTo>
                  <a:lnTo>
                    <a:pt x="7075" y="17906"/>
                  </a:lnTo>
                  <a:lnTo>
                    <a:pt x="7170" y="18182"/>
                  </a:lnTo>
                  <a:lnTo>
                    <a:pt x="7547" y="18457"/>
                  </a:lnTo>
                  <a:lnTo>
                    <a:pt x="7547" y="18733"/>
                  </a:lnTo>
                  <a:lnTo>
                    <a:pt x="7642" y="18953"/>
                  </a:lnTo>
                  <a:lnTo>
                    <a:pt x="7830" y="19118"/>
                  </a:lnTo>
                  <a:lnTo>
                    <a:pt x="8113" y="19339"/>
                  </a:lnTo>
                  <a:lnTo>
                    <a:pt x="8585" y="19504"/>
                  </a:lnTo>
                  <a:lnTo>
                    <a:pt x="8679" y="19669"/>
                  </a:lnTo>
                  <a:lnTo>
                    <a:pt x="8962" y="19725"/>
                  </a:lnTo>
                  <a:lnTo>
                    <a:pt x="9057" y="19890"/>
                  </a:lnTo>
                  <a:lnTo>
                    <a:pt x="9245" y="19890"/>
                  </a:lnTo>
                  <a:lnTo>
                    <a:pt x="9434" y="19945"/>
                  </a:lnTo>
                  <a:lnTo>
                    <a:pt x="9623" y="19945"/>
                  </a:lnTo>
                  <a:lnTo>
                    <a:pt x="9811" y="19945"/>
                  </a:lnTo>
                  <a:lnTo>
                    <a:pt x="10189" y="19890"/>
                  </a:lnTo>
                  <a:lnTo>
                    <a:pt x="10377" y="19890"/>
                  </a:lnTo>
                  <a:lnTo>
                    <a:pt x="10566" y="19725"/>
                  </a:lnTo>
                  <a:lnTo>
                    <a:pt x="10755" y="19504"/>
                  </a:lnTo>
                  <a:lnTo>
                    <a:pt x="10943" y="19339"/>
                  </a:lnTo>
                  <a:lnTo>
                    <a:pt x="11321" y="19118"/>
                  </a:lnTo>
                  <a:lnTo>
                    <a:pt x="11321" y="18843"/>
                  </a:lnTo>
                  <a:lnTo>
                    <a:pt x="11887" y="18567"/>
                  </a:lnTo>
                  <a:lnTo>
                    <a:pt x="12170" y="18237"/>
                  </a:lnTo>
                  <a:lnTo>
                    <a:pt x="12358" y="17851"/>
                  </a:lnTo>
                  <a:lnTo>
                    <a:pt x="12547" y="17466"/>
                  </a:lnTo>
                  <a:lnTo>
                    <a:pt x="12547" y="17190"/>
                  </a:lnTo>
                  <a:lnTo>
                    <a:pt x="12925" y="16749"/>
                  </a:lnTo>
                  <a:lnTo>
                    <a:pt x="13113" y="16309"/>
                  </a:lnTo>
                  <a:lnTo>
                    <a:pt x="13208" y="15813"/>
                  </a:lnTo>
                  <a:lnTo>
                    <a:pt x="13585" y="15317"/>
                  </a:lnTo>
                  <a:lnTo>
                    <a:pt x="13868" y="14876"/>
                  </a:lnTo>
                  <a:lnTo>
                    <a:pt x="14057" y="14325"/>
                  </a:lnTo>
                  <a:lnTo>
                    <a:pt x="14340" y="13829"/>
                  </a:lnTo>
                  <a:lnTo>
                    <a:pt x="14717" y="13278"/>
                  </a:lnTo>
                  <a:lnTo>
                    <a:pt x="14811" y="12837"/>
                  </a:lnTo>
                  <a:lnTo>
                    <a:pt x="15283" y="12176"/>
                  </a:lnTo>
                  <a:lnTo>
                    <a:pt x="15566" y="11680"/>
                  </a:lnTo>
                  <a:lnTo>
                    <a:pt x="15660" y="11129"/>
                  </a:lnTo>
                  <a:lnTo>
                    <a:pt x="15849" y="10579"/>
                  </a:lnTo>
                  <a:lnTo>
                    <a:pt x="16132" y="10028"/>
                  </a:lnTo>
                  <a:lnTo>
                    <a:pt x="16415" y="9477"/>
                  </a:lnTo>
                  <a:lnTo>
                    <a:pt x="16792" y="8871"/>
                  </a:lnTo>
                  <a:lnTo>
                    <a:pt x="16887" y="8375"/>
                  </a:lnTo>
                  <a:lnTo>
                    <a:pt x="16981" y="7824"/>
                  </a:lnTo>
                  <a:lnTo>
                    <a:pt x="17170" y="7273"/>
                  </a:lnTo>
                  <a:lnTo>
                    <a:pt x="17358" y="6777"/>
                  </a:lnTo>
                  <a:lnTo>
                    <a:pt x="17547" y="6226"/>
                  </a:lnTo>
                  <a:lnTo>
                    <a:pt x="17547" y="5730"/>
                  </a:lnTo>
                  <a:lnTo>
                    <a:pt x="18113" y="5234"/>
                  </a:lnTo>
                  <a:lnTo>
                    <a:pt x="18396" y="4738"/>
                  </a:lnTo>
                  <a:lnTo>
                    <a:pt x="18491" y="4298"/>
                  </a:lnTo>
                  <a:lnTo>
                    <a:pt x="18774" y="3857"/>
                  </a:lnTo>
                  <a:lnTo>
                    <a:pt x="18962" y="3416"/>
                  </a:lnTo>
                  <a:lnTo>
                    <a:pt x="19057" y="3030"/>
                  </a:lnTo>
                  <a:lnTo>
                    <a:pt x="19340" y="2590"/>
                  </a:lnTo>
                  <a:lnTo>
                    <a:pt x="19340" y="2204"/>
                  </a:lnTo>
                  <a:lnTo>
                    <a:pt x="19434" y="1928"/>
                  </a:lnTo>
                  <a:lnTo>
                    <a:pt x="19528" y="1598"/>
                  </a:lnTo>
                  <a:lnTo>
                    <a:pt x="19811" y="1377"/>
                  </a:lnTo>
                  <a:lnTo>
                    <a:pt x="19811" y="1047"/>
                  </a:lnTo>
                  <a:lnTo>
                    <a:pt x="19906" y="88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89" name="AutoShape 51">
              <a:extLst>
                <a:ext uri="{FF2B5EF4-FFF2-40B4-BE49-F238E27FC236}">
                  <a16:creationId xmlns:a16="http://schemas.microsoft.com/office/drawing/2014/main" id="{27E59481-A264-4AD5-8FCD-0C0B1CF21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" y="1245"/>
              <a:ext cx="120" cy="13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71"/>
                  </a:moveTo>
                  <a:lnTo>
                    <a:pt x="199" y="18470"/>
                  </a:lnTo>
                  <a:lnTo>
                    <a:pt x="498" y="17869"/>
                  </a:lnTo>
                  <a:lnTo>
                    <a:pt x="697" y="17268"/>
                  </a:lnTo>
                  <a:lnTo>
                    <a:pt x="697" y="16721"/>
                  </a:lnTo>
                  <a:lnTo>
                    <a:pt x="995" y="16120"/>
                  </a:lnTo>
                  <a:lnTo>
                    <a:pt x="1294" y="15519"/>
                  </a:lnTo>
                  <a:lnTo>
                    <a:pt x="1493" y="14918"/>
                  </a:lnTo>
                  <a:lnTo>
                    <a:pt x="1891" y="14262"/>
                  </a:lnTo>
                  <a:lnTo>
                    <a:pt x="2090" y="13661"/>
                  </a:lnTo>
                  <a:lnTo>
                    <a:pt x="2488" y="13115"/>
                  </a:lnTo>
                  <a:lnTo>
                    <a:pt x="2488" y="12568"/>
                  </a:lnTo>
                  <a:lnTo>
                    <a:pt x="2587" y="12022"/>
                  </a:lnTo>
                  <a:lnTo>
                    <a:pt x="2886" y="11421"/>
                  </a:lnTo>
                  <a:lnTo>
                    <a:pt x="2985" y="10874"/>
                  </a:lnTo>
                  <a:lnTo>
                    <a:pt x="3284" y="10328"/>
                  </a:lnTo>
                  <a:lnTo>
                    <a:pt x="3284" y="9836"/>
                  </a:lnTo>
                  <a:lnTo>
                    <a:pt x="3682" y="9290"/>
                  </a:lnTo>
                  <a:lnTo>
                    <a:pt x="4080" y="8798"/>
                  </a:lnTo>
                  <a:lnTo>
                    <a:pt x="4279" y="8197"/>
                  </a:lnTo>
                  <a:lnTo>
                    <a:pt x="4378" y="7760"/>
                  </a:lnTo>
                  <a:lnTo>
                    <a:pt x="4677" y="7268"/>
                  </a:lnTo>
                  <a:lnTo>
                    <a:pt x="4876" y="6776"/>
                  </a:lnTo>
                  <a:lnTo>
                    <a:pt x="5075" y="6339"/>
                  </a:lnTo>
                  <a:lnTo>
                    <a:pt x="5373" y="5902"/>
                  </a:lnTo>
                  <a:lnTo>
                    <a:pt x="5473" y="5410"/>
                  </a:lnTo>
                  <a:lnTo>
                    <a:pt x="5871" y="5027"/>
                  </a:lnTo>
                  <a:lnTo>
                    <a:pt x="5871" y="4590"/>
                  </a:lnTo>
                  <a:lnTo>
                    <a:pt x="6368" y="4153"/>
                  </a:lnTo>
                  <a:lnTo>
                    <a:pt x="6567" y="3770"/>
                  </a:lnTo>
                  <a:lnTo>
                    <a:pt x="6567" y="3443"/>
                  </a:lnTo>
                  <a:lnTo>
                    <a:pt x="7065" y="3005"/>
                  </a:lnTo>
                  <a:lnTo>
                    <a:pt x="7065" y="2732"/>
                  </a:lnTo>
                  <a:lnTo>
                    <a:pt x="7463" y="2404"/>
                  </a:lnTo>
                  <a:lnTo>
                    <a:pt x="7562" y="2131"/>
                  </a:lnTo>
                  <a:lnTo>
                    <a:pt x="7562" y="1803"/>
                  </a:lnTo>
                  <a:lnTo>
                    <a:pt x="7861" y="1585"/>
                  </a:lnTo>
                  <a:lnTo>
                    <a:pt x="7960" y="1311"/>
                  </a:lnTo>
                  <a:lnTo>
                    <a:pt x="8458" y="1038"/>
                  </a:lnTo>
                  <a:lnTo>
                    <a:pt x="8458" y="874"/>
                  </a:lnTo>
                  <a:lnTo>
                    <a:pt x="8856" y="656"/>
                  </a:lnTo>
                  <a:lnTo>
                    <a:pt x="8955" y="492"/>
                  </a:lnTo>
                  <a:lnTo>
                    <a:pt x="9154" y="383"/>
                  </a:lnTo>
                  <a:lnTo>
                    <a:pt x="9353" y="273"/>
                  </a:lnTo>
                  <a:lnTo>
                    <a:pt x="9353" y="109"/>
                  </a:lnTo>
                  <a:lnTo>
                    <a:pt x="9751" y="109"/>
                  </a:lnTo>
                  <a:lnTo>
                    <a:pt x="10149" y="55"/>
                  </a:lnTo>
                  <a:lnTo>
                    <a:pt x="10348" y="0"/>
                  </a:lnTo>
                  <a:lnTo>
                    <a:pt x="10647" y="55"/>
                  </a:lnTo>
                  <a:lnTo>
                    <a:pt x="10746" y="55"/>
                  </a:lnTo>
                  <a:lnTo>
                    <a:pt x="10846" y="109"/>
                  </a:lnTo>
                  <a:lnTo>
                    <a:pt x="11045" y="219"/>
                  </a:lnTo>
                  <a:lnTo>
                    <a:pt x="11443" y="328"/>
                  </a:lnTo>
                  <a:lnTo>
                    <a:pt x="11542" y="492"/>
                  </a:lnTo>
                  <a:lnTo>
                    <a:pt x="12040" y="710"/>
                  </a:lnTo>
                  <a:lnTo>
                    <a:pt x="12139" y="984"/>
                  </a:lnTo>
                  <a:lnTo>
                    <a:pt x="12438" y="1257"/>
                  </a:lnTo>
                  <a:lnTo>
                    <a:pt x="12438" y="1585"/>
                  </a:lnTo>
                  <a:lnTo>
                    <a:pt x="12537" y="1913"/>
                  </a:lnTo>
                  <a:lnTo>
                    <a:pt x="12935" y="2295"/>
                  </a:lnTo>
                  <a:lnTo>
                    <a:pt x="12935" y="2732"/>
                  </a:lnTo>
                  <a:lnTo>
                    <a:pt x="13433" y="3115"/>
                  </a:lnTo>
                  <a:lnTo>
                    <a:pt x="13433" y="3497"/>
                  </a:lnTo>
                  <a:lnTo>
                    <a:pt x="13632" y="3989"/>
                  </a:lnTo>
                  <a:lnTo>
                    <a:pt x="14129" y="4426"/>
                  </a:lnTo>
                  <a:lnTo>
                    <a:pt x="14229" y="4973"/>
                  </a:lnTo>
                  <a:lnTo>
                    <a:pt x="14527" y="5519"/>
                  </a:lnTo>
                  <a:lnTo>
                    <a:pt x="14826" y="5956"/>
                  </a:lnTo>
                  <a:lnTo>
                    <a:pt x="15025" y="6503"/>
                  </a:lnTo>
                  <a:lnTo>
                    <a:pt x="15124" y="7049"/>
                  </a:lnTo>
                  <a:lnTo>
                    <a:pt x="15323" y="7596"/>
                  </a:lnTo>
                  <a:lnTo>
                    <a:pt x="15622" y="8197"/>
                  </a:lnTo>
                  <a:lnTo>
                    <a:pt x="15821" y="8798"/>
                  </a:lnTo>
                  <a:lnTo>
                    <a:pt x="16020" y="9344"/>
                  </a:lnTo>
                  <a:lnTo>
                    <a:pt x="16318" y="9891"/>
                  </a:lnTo>
                  <a:lnTo>
                    <a:pt x="16716" y="10492"/>
                  </a:lnTo>
                  <a:lnTo>
                    <a:pt x="16716" y="11038"/>
                  </a:lnTo>
                  <a:lnTo>
                    <a:pt x="17015" y="11585"/>
                  </a:lnTo>
                  <a:lnTo>
                    <a:pt x="17214" y="12186"/>
                  </a:lnTo>
                  <a:lnTo>
                    <a:pt x="17413" y="12732"/>
                  </a:lnTo>
                  <a:lnTo>
                    <a:pt x="17512" y="13279"/>
                  </a:lnTo>
                  <a:lnTo>
                    <a:pt x="17512" y="13880"/>
                  </a:lnTo>
                  <a:lnTo>
                    <a:pt x="17910" y="14426"/>
                  </a:lnTo>
                  <a:lnTo>
                    <a:pt x="17910" y="14918"/>
                  </a:lnTo>
                  <a:lnTo>
                    <a:pt x="18408" y="15410"/>
                  </a:lnTo>
                  <a:lnTo>
                    <a:pt x="18507" y="15956"/>
                  </a:lnTo>
                  <a:lnTo>
                    <a:pt x="18706" y="16448"/>
                  </a:lnTo>
                  <a:lnTo>
                    <a:pt x="18905" y="16885"/>
                  </a:lnTo>
                  <a:lnTo>
                    <a:pt x="19005" y="17268"/>
                  </a:lnTo>
                  <a:lnTo>
                    <a:pt x="19303" y="17760"/>
                  </a:lnTo>
                  <a:lnTo>
                    <a:pt x="19303" y="18197"/>
                  </a:lnTo>
                  <a:lnTo>
                    <a:pt x="19403" y="18525"/>
                  </a:lnTo>
                  <a:lnTo>
                    <a:pt x="19502" y="18852"/>
                  </a:lnTo>
                  <a:lnTo>
                    <a:pt x="19602" y="19180"/>
                  </a:lnTo>
                  <a:lnTo>
                    <a:pt x="19801" y="19508"/>
                  </a:lnTo>
                  <a:lnTo>
                    <a:pt x="19900" y="19727"/>
                  </a:lnTo>
                  <a:lnTo>
                    <a:pt x="19900" y="19945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0" name="AutoShape 52">
              <a:extLst>
                <a:ext uri="{FF2B5EF4-FFF2-40B4-BE49-F238E27FC236}">
                  <a16:creationId xmlns:a16="http://schemas.microsoft.com/office/drawing/2014/main" id="{74B32A55-4E2F-4EA8-960E-06FA4EFBA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" y="1377"/>
              <a:ext cx="127" cy="13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89" y="623"/>
                  </a:lnTo>
                  <a:lnTo>
                    <a:pt x="377" y="1246"/>
                  </a:lnTo>
                  <a:lnTo>
                    <a:pt x="566" y="1870"/>
                  </a:lnTo>
                  <a:lnTo>
                    <a:pt x="660" y="2493"/>
                  </a:lnTo>
                  <a:lnTo>
                    <a:pt x="943" y="3116"/>
                  </a:lnTo>
                  <a:lnTo>
                    <a:pt x="1226" y="3739"/>
                  </a:lnTo>
                  <a:lnTo>
                    <a:pt x="1226" y="4363"/>
                  </a:lnTo>
                  <a:lnTo>
                    <a:pt x="1509" y="4986"/>
                  </a:lnTo>
                  <a:lnTo>
                    <a:pt x="1604" y="5552"/>
                  </a:lnTo>
                  <a:lnTo>
                    <a:pt x="2264" y="6176"/>
                  </a:lnTo>
                  <a:lnTo>
                    <a:pt x="2453" y="6742"/>
                  </a:lnTo>
                  <a:lnTo>
                    <a:pt x="2547" y="7309"/>
                  </a:lnTo>
                  <a:lnTo>
                    <a:pt x="2642" y="7875"/>
                  </a:lnTo>
                  <a:lnTo>
                    <a:pt x="2830" y="8499"/>
                  </a:lnTo>
                  <a:lnTo>
                    <a:pt x="3019" y="9008"/>
                  </a:lnTo>
                  <a:lnTo>
                    <a:pt x="3113" y="9575"/>
                  </a:lnTo>
                  <a:lnTo>
                    <a:pt x="3113" y="10142"/>
                  </a:lnTo>
                  <a:lnTo>
                    <a:pt x="3491" y="10652"/>
                  </a:lnTo>
                  <a:lnTo>
                    <a:pt x="3679" y="11218"/>
                  </a:lnTo>
                  <a:lnTo>
                    <a:pt x="3962" y="11728"/>
                  </a:lnTo>
                  <a:lnTo>
                    <a:pt x="4151" y="12181"/>
                  </a:lnTo>
                  <a:lnTo>
                    <a:pt x="4340" y="12691"/>
                  </a:lnTo>
                  <a:lnTo>
                    <a:pt x="4434" y="13258"/>
                  </a:lnTo>
                  <a:lnTo>
                    <a:pt x="4623" y="13654"/>
                  </a:lnTo>
                  <a:lnTo>
                    <a:pt x="4906" y="14108"/>
                  </a:lnTo>
                  <a:lnTo>
                    <a:pt x="5189" y="14561"/>
                  </a:lnTo>
                  <a:lnTo>
                    <a:pt x="5472" y="15014"/>
                  </a:lnTo>
                  <a:lnTo>
                    <a:pt x="5660" y="15411"/>
                  </a:lnTo>
                  <a:lnTo>
                    <a:pt x="5755" y="15807"/>
                  </a:lnTo>
                  <a:lnTo>
                    <a:pt x="6132" y="16204"/>
                  </a:lnTo>
                  <a:lnTo>
                    <a:pt x="6226" y="16601"/>
                  </a:lnTo>
                  <a:lnTo>
                    <a:pt x="6509" y="16941"/>
                  </a:lnTo>
                  <a:lnTo>
                    <a:pt x="6792" y="17337"/>
                  </a:lnTo>
                  <a:lnTo>
                    <a:pt x="6887" y="17564"/>
                  </a:lnTo>
                  <a:lnTo>
                    <a:pt x="7075" y="17960"/>
                  </a:lnTo>
                  <a:lnTo>
                    <a:pt x="7170" y="18130"/>
                  </a:lnTo>
                  <a:lnTo>
                    <a:pt x="7547" y="18470"/>
                  </a:lnTo>
                  <a:lnTo>
                    <a:pt x="7547" y="18754"/>
                  </a:lnTo>
                  <a:lnTo>
                    <a:pt x="7642" y="18924"/>
                  </a:lnTo>
                  <a:lnTo>
                    <a:pt x="7830" y="19150"/>
                  </a:lnTo>
                  <a:lnTo>
                    <a:pt x="8113" y="19320"/>
                  </a:lnTo>
                  <a:lnTo>
                    <a:pt x="8585" y="19490"/>
                  </a:lnTo>
                  <a:lnTo>
                    <a:pt x="8679" y="19660"/>
                  </a:lnTo>
                  <a:lnTo>
                    <a:pt x="8962" y="19717"/>
                  </a:lnTo>
                  <a:lnTo>
                    <a:pt x="9057" y="19887"/>
                  </a:lnTo>
                  <a:lnTo>
                    <a:pt x="9245" y="19887"/>
                  </a:lnTo>
                  <a:lnTo>
                    <a:pt x="9434" y="19943"/>
                  </a:lnTo>
                  <a:lnTo>
                    <a:pt x="9623" y="19943"/>
                  </a:lnTo>
                  <a:lnTo>
                    <a:pt x="9811" y="19943"/>
                  </a:lnTo>
                  <a:lnTo>
                    <a:pt x="10189" y="19887"/>
                  </a:lnTo>
                  <a:lnTo>
                    <a:pt x="10377" y="19887"/>
                  </a:lnTo>
                  <a:lnTo>
                    <a:pt x="10566" y="19717"/>
                  </a:lnTo>
                  <a:lnTo>
                    <a:pt x="10755" y="19490"/>
                  </a:lnTo>
                  <a:lnTo>
                    <a:pt x="10943" y="19320"/>
                  </a:lnTo>
                  <a:lnTo>
                    <a:pt x="11321" y="19093"/>
                  </a:lnTo>
                  <a:lnTo>
                    <a:pt x="11321" y="18810"/>
                  </a:lnTo>
                  <a:lnTo>
                    <a:pt x="11887" y="18527"/>
                  </a:lnTo>
                  <a:lnTo>
                    <a:pt x="12170" y="18244"/>
                  </a:lnTo>
                  <a:lnTo>
                    <a:pt x="12358" y="17960"/>
                  </a:lnTo>
                  <a:lnTo>
                    <a:pt x="12547" y="17564"/>
                  </a:lnTo>
                  <a:lnTo>
                    <a:pt x="12547" y="17167"/>
                  </a:lnTo>
                  <a:lnTo>
                    <a:pt x="12925" y="16714"/>
                  </a:lnTo>
                  <a:lnTo>
                    <a:pt x="13113" y="16261"/>
                  </a:lnTo>
                  <a:lnTo>
                    <a:pt x="13208" y="15807"/>
                  </a:lnTo>
                  <a:lnTo>
                    <a:pt x="13585" y="15411"/>
                  </a:lnTo>
                  <a:lnTo>
                    <a:pt x="13868" y="14844"/>
                  </a:lnTo>
                  <a:lnTo>
                    <a:pt x="14057" y="14334"/>
                  </a:lnTo>
                  <a:lnTo>
                    <a:pt x="14340" y="13824"/>
                  </a:lnTo>
                  <a:lnTo>
                    <a:pt x="14717" y="13314"/>
                  </a:lnTo>
                  <a:lnTo>
                    <a:pt x="14811" y="12805"/>
                  </a:lnTo>
                  <a:lnTo>
                    <a:pt x="15283" y="12181"/>
                  </a:lnTo>
                  <a:lnTo>
                    <a:pt x="15566" y="11671"/>
                  </a:lnTo>
                  <a:lnTo>
                    <a:pt x="15660" y="11105"/>
                  </a:lnTo>
                  <a:lnTo>
                    <a:pt x="15849" y="10538"/>
                  </a:lnTo>
                  <a:lnTo>
                    <a:pt x="16132" y="10028"/>
                  </a:lnTo>
                  <a:lnTo>
                    <a:pt x="16415" y="9462"/>
                  </a:lnTo>
                  <a:lnTo>
                    <a:pt x="16792" y="8895"/>
                  </a:lnTo>
                  <a:lnTo>
                    <a:pt x="16887" y="8385"/>
                  </a:lnTo>
                  <a:lnTo>
                    <a:pt x="16981" y="7819"/>
                  </a:lnTo>
                  <a:lnTo>
                    <a:pt x="17170" y="7309"/>
                  </a:lnTo>
                  <a:lnTo>
                    <a:pt x="17358" y="6742"/>
                  </a:lnTo>
                  <a:lnTo>
                    <a:pt x="17547" y="6232"/>
                  </a:lnTo>
                  <a:lnTo>
                    <a:pt x="17547" y="5722"/>
                  </a:lnTo>
                  <a:lnTo>
                    <a:pt x="18113" y="5212"/>
                  </a:lnTo>
                  <a:lnTo>
                    <a:pt x="18396" y="4759"/>
                  </a:lnTo>
                  <a:lnTo>
                    <a:pt x="18491" y="4249"/>
                  </a:lnTo>
                  <a:lnTo>
                    <a:pt x="18774" y="3853"/>
                  </a:lnTo>
                  <a:lnTo>
                    <a:pt x="18962" y="3399"/>
                  </a:lnTo>
                  <a:lnTo>
                    <a:pt x="19057" y="3003"/>
                  </a:lnTo>
                  <a:lnTo>
                    <a:pt x="19340" y="2606"/>
                  </a:lnTo>
                  <a:lnTo>
                    <a:pt x="19340" y="2266"/>
                  </a:lnTo>
                  <a:lnTo>
                    <a:pt x="19434" y="1870"/>
                  </a:lnTo>
                  <a:lnTo>
                    <a:pt x="19528" y="1643"/>
                  </a:lnTo>
                  <a:lnTo>
                    <a:pt x="19811" y="1360"/>
                  </a:lnTo>
                  <a:lnTo>
                    <a:pt x="19811" y="1076"/>
                  </a:lnTo>
                  <a:lnTo>
                    <a:pt x="19906" y="85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1" name="AutoShape 53">
              <a:extLst>
                <a:ext uri="{FF2B5EF4-FFF2-40B4-BE49-F238E27FC236}">
                  <a16:creationId xmlns:a16="http://schemas.microsoft.com/office/drawing/2014/main" id="{A59E6238-2FCA-45C7-8DAE-14B86EF3D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1238"/>
              <a:ext cx="119" cy="14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6"/>
                  </a:moveTo>
                  <a:lnTo>
                    <a:pt x="199" y="18457"/>
                  </a:lnTo>
                  <a:lnTo>
                    <a:pt x="498" y="17872"/>
                  </a:lnTo>
                  <a:lnTo>
                    <a:pt x="697" y="17287"/>
                  </a:lnTo>
                  <a:lnTo>
                    <a:pt x="697" y="16649"/>
                  </a:lnTo>
                  <a:lnTo>
                    <a:pt x="995" y="16064"/>
                  </a:lnTo>
                  <a:lnTo>
                    <a:pt x="1294" y="15479"/>
                  </a:lnTo>
                  <a:lnTo>
                    <a:pt x="1493" y="14894"/>
                  </a:lnTo>
                  <a:lnTo>
                    <a:pt x="1891" y="14255"/>
                  </a:lnTo>
                  <a:lnTo>
                    <a:pt x="2090" y="13670"/>
                  </a:lnTo>
                  <a:lnTo>
                    <a:pt x="2488" y="13138"/>
                  </a:lnTo>
                  <a:lnTo>
                    <a:pt x="2488" y="12553"/>
                  </a:lnTo>
                  <a:lnTo>
                    <a:pt x="2587" y="12021"/>
                  </a:lnTo>
                  <a:lnTo>
                    <a:pt x="2886" y="11489"/>
                  </a:lnTo>
                  <a:lnTo>
                    <a:pt x="2985" y="10904"/>
                  </a:lnTo>
                  <a:lnTo>
                    <a:pt x="3284" y="10372"/>
                  </a:lnTo>
                  <a:lnTo>
                    <a:pt x="3284" y="9840"/>
                  </a:lnTo>
                  <a:lnTo>
                    <a:pt x="3682" y="9255"/>
                  </a:lnTo>
                  <a:lnTo>
                    <a:pt x="4080" y="8723"/>
                  </a:lnTo>
                  <a:lnTo>
                    <a:pt x="4279" y="8191"/>
                  </a:lnTo>
                  <a:lnTo>
                    <a:pt x="4378" y="7766"/>
                  </a:lnTo>
                  <a:lnTo>
                    <a:pt x="4677" y="7234"/>
                  </a:lnTo>
                  <a:lnTo>
                    <a:pt x="4876" y="6755"/>
                  </a:lnTo>
                  <a:lnTo>
                    <a:pt x="5075" y="6330"/>
                  </a:lnTo>
                  <a:lnTo>
                    <a:pt x="5373" y="5904"/>
                  </a:lnTo>
                  <a:lnTo>
                    <a:pt x="5473" y="5426"/>
                  </a:lnTo>
                  <a:lnTo>
                    <a:pt x="5871" y="5000"/>
                  </a:lnTo>
                  <a:lnTo>
                    <a:pt x="5871" y="4521"/>
                  </a:lnTo>
                  <a:lnTo>
                    <a:pt x="6368" y="4149"/>
                  </a:lnTo>
                  <a:lnTo>
                    <a:pt x="6567" y="3777"/>
                  </a:lnTo>
                  <a:lnTo>
                    <a:pt x="6567" y="3404"/>
                  </a:lnTo>
                  <a:lnTo>
                    <a:pt x="7065" y="3032"/>
                  </a:lnTo>
                  <a:lnTo>
                    <a:pt x="7065" y="2713"/>
                  </a:lnTo>
                  <a:lnTo>
                    <a:pt x="7463" y="2447"/>
                  </a:lnTo>
                  <a:lnTo>
                    <a:pt x="7562" y="2128"/>
                  </a:lnTo>
                  <a:lnTo>
                    <a:pt x="7562" y="1809"/>
                  </a:lnTo>
                  <a:lnTo>
                    <a:pt x="7861" y="1543"/>
                  </a:lnTo>
                  <a:lnTo>
                    <a:pt x="7960" y="1330"/>
                  </a:lnTo>
                  <a:lnTo>
                    <a:pt x="8458" y="1064"/>
                  </a:lnTo>
                  <a:lnTo>
                    <a:pt x="8458" y="851"/>
                  </a:lnTo>
                  <a:lnTo>
                    <a:pt x="8856" y="691"/>
                  </a:lnTo>
                  <a:lnTo>
                    <a:pt x="8955" y="479"/>
                  </a:lnTo>
                  <a:lnTo>
                    <a:pt x="9154" y="372"/>
                  </a:lnTo>
                  <a:lnTo>
                    <a:pt x="9353" y="266"/>
                  </a:lnTo>
                  <a:lnTo>
                    <a:pt x="9353" y="106"/>
                  </a:lnTo>
                  <a:lnTo>
                    <a:pt x="9751" y="106"/>
                  </a:lnTo>
                  <a:lnTo>
                    <a:pt x="10149" y="53"/>
                  </a:lnTo>
                  <a:lnTo>
                    <a:pt x="10348" y="0"/>
                  </a:lnTo>
                  <a:lnTo>
                    <a:pt x="10647" y="53"/>
                  </a:lnTo>
                  <a:lnTo>
                    <a:pt x="10746" y="53"/>
                  </a:lnTo>
                  <a:lnTo>
                    <a:pt x="10846" y="106"/>
                  </a:lnTo>
                  <a:lnTo>
                    <a:pt x="11045" y="213"/>
                  </a:lnTo>
                  <a:lnTo>
                    <a:pt x="11443" y="319"/>
                  </a:lnTo>
                  <a:lnTo>
                    <a:pt x="11542" y="479"/>
                  </a:lnTo>
                  <a:lnTo>
                    <a:pt x="12040" y="745"/>
                  </a:lnTo>
                  <a:lnTo>
                    <a:pt x="12139" y="1011"/>
                  </a:lnTo>
                  <a:lnTo>
                    <a:pt x="12438" y="1277"/>
                  </a:lnTo>
                  <a:lnTo>
                    <a:pt x="12438" y="1543"/>
                  </a:lnTo>
                  <a:lnTo>
                    <a:pt x="12537" y="1915"/>
                  </a:lnTo>
                  <a:lnTo>
                    <a:pt x="12935" y="2287"/>
                  </a:lnTo>
                  <a:lnTo>
                    <a:pt x="12935" y="2713"/>
                  </a:lnTo>
                  <a:lnTo>
                    <a:pt x="13433" y="3138"/>
                  </a:lnTo>
                  <a:lnTo>
                    <a:pt x="13433" y="3564"/>
                  </a:lnTo>
                  <a:lnTo>
                    <a:pt x="13632" y="3989"/>
                  </a:lnTo>
                  <a:lnTo>
                    <a:pt x="14129" y="4415"/>
                  </a:lnTo>
                  <a:lnTo>
                    <a:pt x="14229" y="4947"/>
                  </a:lnTo>
                  <a:lnTo>
                    <a:pt x="14527" y="5479"/>
                  </a:lnTo>
                  <a:lnTo>
                    <a:pt x="14826" y="5957"/>
                  </a:lnTo>
                  <a:lnTo>
                    <a:pt x="15025" y="6489"/>
                  </a:lnTo>
                  <a:lnTo>
                    <a:pt x="15124" y="7074"/>
                  </a:lnTo>
                  <a:lnTo>
                    <a:pt x="15323" y="7606"/>
                  </a:lnTo>
                  <a:lnTo>
                    <a:pt x="15622" y="8191"/>
                  </a:lnTo>
                  <a:lnTo>
                    <a:pt x="15821" y="8777"/>
                  </a:lnTo>
                  <a:lnTo>
                    <a:pt x="16020" y="9362"/>
                  </a:lnTo>
                  <a:lnTo>
                    <a:pt x="16318" y="9894"/>
                  </a:lnTo>
                  <a:lnTo>
                    <a:pt x="16716" y="10426"/>
                  </a:lnTo>
                  <a:lnTo>
                    <a:pt x="16716" y="11011"/>
                  </a:lnTo>
                  <a:lnTo>
                    <a:pt x="17015" y="11649"/>
                  </a:lnTo>
                  <a:lnTo>
                    <a:pt x="17214" y="12181"/>
                  </a:lnTo>
                  <a:lnTo>
                    <a:pt x="17413" y="12766"/>
                  </a:lnTo>
                  <a:lnTo>
                    <a:pt x="17512" y="13298"/>
                  </a:lnTo>
                  <a:lnTo>
                    <a:pt x="17512" y="13830"/>
                  </a:lnTo>
                  <a:lnTo>
                    <a:pt x="17910" y="14415"/>
                  </a:lnTo>
                  <a:lnTo>
                    <a:pt x="17910" y="14947"/>
                  </a:lnTo>
                  <a:lnTo>
                    <a:pt x="18408" y="15479"/>
                  </a:lnTo>
                  <a:lnTo>
                    <a:pt x="18507" y="15904"/>
                  </a:lnTo>
                  <a:lnTo>
                    <a:pt x="18706" y="16436"/>
                  </a:lnTo>
                  <a:lnTo>
                    <a:pt x="18905" y="16862"/>
                  </a:lnTo>
                  <a:lnTo>
                    <a:pt x="19005" y="17340"/>
                  </a:lnTo>
                  <a:lnTo>
                    <a:pt x="19303" y="17713"/>
                  </a:lnTo>
                  <a:lnTo>
                    <a:pt x="19303" y="18138"/>
                  </a:lnTo>
                  <a:lnTo>
                    <a:pt x="19403" y="18511"/>
                  </a:lnTo>
                  <a:lnTo>
                    <a:pt x="19502" y="18883"/>
                  </a:lnTo>
                  <a:lnTo>
                    <a:pt x="19602" y="19149"/>
                  </a:lnTo>
                  <a:lnTo>
                    <a:pt x="19801" y="19521"/>
                  </a:lnTo>
                  <a:lnTo>
                    <a:pt x="19900" y="19734"/>
                  </a:lnTo>
                  <a:lnTo>
                    <a:pt x="19900" y="19947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2" name="AutoShape 54">
              <a:extLst>
                <a:ext uri="{FF2B5EF4-FFF2-40B4-BE49-F238E27FC236}">
                  <a16:creationId xmlns:a16="http://schemas.microsoft.com/office/drawing/2014/main" id="{313A2611-BAA5-4C6A-BC77-DC2CB204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" y="1374"/>
              <a:ext cx="127" cy="13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89" y="661"/>
                  </a:lnTo>
                  <a:lnTo>
                    <a:pt x="377" y="1212"/>
                  </a:lnTo>
                  <a:lnTo>
                    <a:pt x="566" y="1873"/>
                  </a:lnTo>
                  <a:lnTo>
                    <a:pt x="660" y="2534"/>
                  </a:lnTo>
                  <a:lnTo>
                    <a:pt x="943" y="3140"/>
                  </a:lnTo>
                  <a:lnTo>
                    <a:pt x="1226" y="3691"/>
                  </a:lnTo>
                  <a:lnTo>
                    <a:pt x="1226" y="4298"/>
                  </a:lnTo>
                  <a:lnTo>
                    <a:pt x="1509" y="4959"/>
                  </a:lnTo>
                  <a:lnTo>
                    <a:pt x="1604" y="5565"/>
                  </a:lnTo>
                  <a:lnTo>
                    <a:pt x="2264" y="6171"/>
                  </a:lnTo>
                  <a:lnTo>
                    <a:pt x="2453" y="6777"/>
                  </a:lnTo>
                  <a:lnTo>
                    <a:pt x="2547" y="7328"/>
                  </a:lnTo>
                  <a:lnTo>
                    <a:pt x="2642" y="7879"/>
                  </a:lnTo>
                  <a:lnTo>
                    <a:pt x="2830" y="8485"/>
                  </a:lnTo>
                  <a:lnTo>
                    <a:pt x="3019" y="9036"/>
                  </a:lnTo>
                  <a:lnTo>
                    <a:pt x="3113" y="9642"/>
                  </a:lnTo>
                  <a:lnTo>
                    <a:pt x="3113" y="10138"/>
                  </a:lnTo>
                  <a:lnTo>
                    <a:pt x="3491" y="10689"/>
                  </a:lnTo>
                  <a:lnTo>
                    <a:pt x="3679" y="11185"/>
                  </a:lnTo>
                  <a:lnTo>
                    <a:pt x="3962" y="11736"/>
                  </a:lnTo>
                  <a:lnTo>
                    <a:pt x="4151" y="12176"/>
                  </a:lnTo>
                  <a:lnTo>
                    <a:pt x="4340" y="12727"/>
                  </a:lnTo>
                  <a:lnTo>
                    <a:pt x="4434" y="13223"/>
                  </a:lnTo>
                  <a:lnTo>
                    <a:pt x="4623" y="13664"/>
                  </a:lnTo>
                  <a:lnTo>
                    <a:pt x="4906" y="14105"/>
                  </a:lnTo>
                  <a:lnTo>
                    <a:pt x="5189" y="14545"/>
                  </a:lnTo>
                  <a:lnTo>
                    <a:pt x="5472" y="14986"/>
                  </a:lnTo>
                  <a:lnTo>
                    <a:pt x="5660" y="15482"/>
                  </a:lnTo>
                  <a:lnTo>
                    <a:pt x="5755" y="15868"/>
                  </a:lnTo>
                  <a:lnTo>
                    <a:pt x="6132" y="16198"/>
                  </a:lnTo>
                  <a:lnTo>
                    <a:pt x="6226" y="16584"/>
                  </a:lnTo>
                  <a:lnTo>
                    <a:pt x="6509" y="16970"/>
                  </a:lnTo>
                  <a:lnTo>
                    <a:pt x="6792" y="17245"/>
                  </a:lnTo>
                  <a:lnTo>
                    <a:pt x="6887" y="17631"/>
                  </a:lnTo>
                  <a:lnTo>
                    <a:pt x="7075" y="17906"/>
                  </a:lnTo>
                  <a:lnTo>
                    <a:pt x="7170" y="18182"/>
                  </a:lnTo>
                  <a:lnTo>
                    <a:pt x="7547" y="18457"/>
                  </a:lnTo>
                  <a:lnTo>
                    <a:pt x="7547" y="18733"/>
                  </a:lnTo>
                  <a:lnTo>
                    <a:pt x="7642" y="18953"/>
                  </a:lnTo>
                  <a:lnTo>
                    <a:pt x="7830" y="19118"/>
                  </a:lnTo>
                  <a:lnTo>
                    <a:pt x="8113" y="19339"/>
                  </a:lnTo>
                  <a:lnTo>
                    <a:pt x="8585" y="19504"/>
                  </a:lnTo>
                  <a:lnTo>
                    <a:pt x="8679" y="19669"/>
                  </a:lnTo>
                  <a:lnTo>
                    <a:pt x="8962" y="19725"/>
                  </a:lnTo>
                  <a:lnTo>
                    <a:pt x="9057" y="19890"/>
                  </a:lnTo>
                  <a:lnTo>
                    <a:pt x="9245" y="19890"/>
                  </a:lnTo>
                  <a:lnTo>
                    <a:pt x="9434" y="19945"/>
                  </a:lnTo>
                  <a:lnTo>
                    <a:pt x="9623" y="19945"/>
                  </a:lnTo>
                  <a:lnTo>
                    <a:pt x="9811" y="19945"/>
                  </a:lnTo>
                  <a:lnTo>
                    <a:pt x="10189" y="19890"/>
                  </a:lnTo>
                  <a:lnTo>
                    <a:pt x="10377" y="19890"/>
                  </a:lnTo>
                  <a:lnTo>
                    <a:pt x="10566" y="19725"/>
                  </a:lnTo>
                  <a:lnTo>
                    <a:pt x="10755" y="19504"/>
                  </a:lnTo>
                  <a:lnTo>
                    <a:pt x="10943" y="19339"/>
                  </a:lnTo>
                  <a:lnTo>
                    <a:pt x="11321" y="19118"/>
                  </a:lnTo>
                  <a:lnTo>
                    <a:pt x="11321" y="18843"/>
                  </a:lnTo>
                  <a:lnTo>
                    <a:pt x="11887" y="18567"/>
                  </a:lnTo>
                  <a:lnTo>
                    <a:pt x="12170" y="18237"/>
                  </a:lnTo>
                  <a:lnTo>
                    <a:pt x="12358" y="17851"/>
                  </a:lnTo>
                  <a:lnTo>
                    <a:pt x="12547" y="17466"/>
                  </a:lnTo>
                  <a:lnTo>
                    <a:pt x="12547" y="17190"/>
                  </a:lnTo>
                  <a:lnTo>
                    <a:pt x="12925" y="16749"/>
                  </a:lnTo>
                  <a:lnTo>
                    <a:pt x="13113" y="16309"/>
                  </a:lnTo>
                  <a:lnTo>
                    <a:pt x="13208" y="15813"/>
                  </a:lnTo>
                  <a:lnTo>
                    <a:pt x="13585" y="15317"/>
                  </a:lnTo>
                  <a:lnTo>
                    <a:pt x="13868" y="14876"/>
                  </a:lnTo>
                  <a:lnTo>
                    <a:pt x="14057" y="14325"/>
                  </a:lnTo>
                  <a:lnTo>
                    <a:pt x="14340" y="13829"/>
                  </a:lnTo>
                  <a:lnTo>
                    <a:pt x="14717" y="13278"/>
                  </a:lnTo>
                  <a:lnTo>
                    <a:pt x="14811" y="12837"/>
                  </a:lnTo>
                  <a:lnTo>
                    <a:pt x="15283" y="12176"/>
                  </a:lnTo>
                  <a:lnTo>
                    <a:pt x="15566" y="11680"/>
                  </a:lnTo>
                  <a:lnTo>
                    <a:pt x="15660" y="11129"/>
                  </a:lnTo>
                  <a:lnTo>
                    <a:pt x="15849" y="10579"/>
                  </a:lnTo>
                  <a:lnTo>
                    <a:pt x="16132" y="10028"/>
                  </a:lnTo>
                  <a:lnTo>
                    <a:pt x="16415" y="9477"/>
                  </a:lnTo>
                  <a:lnTo>
                    <a:pt x="16792" y="8871"/>
                  </a:lnTo>
                  <a:lnTo>
                    <a:pt x="16887" y="8375"/>
                  </a:lnTo>
                  <a:lnTo>
                    <a:pt x="16981" y="7824"/>
                  </a:lnTo>
                  <a:lnTo>
                    <a:pt x="17170" y="7273"/>
                  </a:lnTo>
                  <a:lnTo>
                    <a:pt x="17358" y="6777"/>
                  </a:lnTo>
                  <a:lnTo>
                    <a:pt x="17547" y="6226"/>
                  </a:lnTo>
                  <a:lnTo>
                    <a:pt x="17547" y="5730"/>
                  </a:lnTo>
                  <a:lnTo>
                    <a:pt x="18113" y="5234"/>
                  </a:lnTo>
                  <a:lnTo>
                    <a:pt x="18396" y="4738"/>
                  </a:lnTo>
                  <a:lnTo>
                    <a:pt x="18491" y="4298"/>
                  </a:lnTo>
                  <a:lnTo>
                    <a:pt x="18774" y="3857"/>
                  </a:lnTo>
                  <a:lnTo>
                    <a:pt x="18962" y="3416"/>
                  </a:lnTo>
                  <a:lnTo>
                    <a:pt x="19057" y="3030"/>
                  </a:lnTo>
                  <a:lnTo>
                    <a:pt x="19340" y="2590"/>
                  </a:lnTo>
                  <a:lnTo>
                    <a:pt x="19340" y="2204"/>
                  </a:lnTo>
                  <a:lnTo>
                    <a:pt x="19434" y="1928"/>
                  </a:lnTo>
                  <a:lnTo>
                    <a:pt x="19528" y="1598"/>
                  </a:lnTo>
                  <a:lnTo>
                    <a:pt x="19811" y="1377"/>
                  </a:lnTo>
                  <a:lnTo>
                    <a:pt x="19811" y="1047"/>
                  </a:lnTo>
                  <a:lnTo>
                    <a:pt x="19906" y="88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3" name="AutoShape 55">
              <a:extLst>
                <a:ext uri="{FF2B5EF4-FFF2-40B4-BE49-F238E27FC236}">
                  <a16:creationId xmlns:a16="http://schemas.microsoft.com/office/drawing/2014/main" id="{FD66AA55-AB78-4FDC-95CA-53A633022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" y="1241"/>
              <a:ext cx="119" cy="13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71"/>
                  </a:moveTo>
                  <a:lnTo>
                    <a:pt x="199" y="18470"/>
                  </a:lnTo>
                  <a:lnTo>
                    <a:pt x="498" y="17869"/>
                  </a:lnTo>
                  <a:lnTo>
                    <a:pt x="697" y="17268"/>
                  </a:lnTo>
                  <a:lnTo>
                    <a:pt x="697" y="16721"/>
                  </a:lnTo>
                  <a:lnTo>
                    <a:pt x="995" y="16120"/>
                  </a:lnTo>
                  <a:lnTo>
                    <a:pt x="1294" y="15519"/>
                  </a:lnTo>
                  <a:lnTo>
                    <a:pt x="1493" y="14918"/>
                  </a:lnTo>
                  <a:lnTo>
                    <a:pt x="1891" y="14262"/>
                  </a:lnTo>
                  <a:lnTo>
                    <a:pt x="2090" y="13661"/>
                  </a:lnTo>
                  <a:lnTo>
                    <a:pt x="2488" y="13115"/>
                  </a:lnTo>
                  <a:lnTo>
                    <a:pt x="2488" y="12568"/>
                  </a:lnTo>
                  <a:lnTo>
                    <a:pt x="2587" y="12022"/>
                  </a:lnTo>
                  <a:lnTo>
                    <a:pt x="2886" y="11421"/>
                  </a:lnTo>
                  <a:lnTo>
                    <a:pt x="2985" y="10874"/>
                  </a:lnTo>
                  <a:lnTo>
                    <a:pt x="3284" y="10328"/>
                  </a:lnTo>
                  <a:lnTo>
                    <a:pt x="3284" y="9836"/>
                  </a:lnTo>
                  <a:lnTo>
                    <a:pt x="3682" y="9290"/>
                  </a:lnTo>
                  <a:lnTo>
                    <a:pt x="4080" y="8798"/>
                  </a:lnTo>
                  <a:lnTo>
                    <a:pt x="4279" y="8197"/>
                  </a:lnTo>
                  <a:lnTo>
                    <a:pt x="4378" y="7760"/>
                  </a:lnTo>
                  <a:lnTo>
                    <a:pt x="4677" y="7268"/>
                  </a:lnTo>
                  <a:lnTo>
                    <a:pt x="4876" y="6776"/>
                  </a:lnTo>
                  <a:lnTo>
                    <a:pt x="5075" y="6339"/>
                  </a:lnTo>
                  <a:lnTo>
                    <a:pt x="5373" y="5902"/>
                  </a:lnTo>
                  <a:lnTo>
                    <a:pt x="5473" y="5410"/>
                  </a:lnTo>
                  <a:lnTo>
                    <a:pt x="5871" y="5027"/>
                  </a:lnTo>
                  <a:lnTo>
                    <a:pt x="5871" y="4590"/>
                  </a:lnTo>
                  <a:lnTo>
                    <a:pt x="6368" y="4153"/>
                  </a:lnTo>
                  <a:lnTo>
                    <a:pt x="6567" y="3770"/>
                  </a:lnTo>
                  <a:lnTo>
                    <a:pt x="6567" y="3443"/>
                  </a:lnTo>
                  <a:lnTo>
                    <a:pt x="7065" y="3005"/>
                  </a:lnTo>
                  <a:lnTo>
                    <a:pt x="7065" y="2732"/>
                  </a:lnTo>
                  <a:lnTo>
                    <a:pt x="7463" y="2404"/>
                  </a:lnTo>
                  <a:lnTo>
                    <a:pt x="7562" y="2131"/>
                  </a:lnTo>
                  <a:lnTo>
                    <a:pt x="7562" y="1803"/>
                  </a:lnTo>
                  <a:lnTo>
                    <a:pt x="7861" y="1585"/>
                  </a:lnTo>
                  <a:lnTo>
                    <a:pt x="7960" y="1311"/>
                  </a:lnTo>
                  <a:lnTo>
                    <a:pt x="8458" y="1038"/>
                  </a:lnTo>
                  <a:lnTo>
                    <a:pt x="8458" y="874"/>
                  </a:lnTo>
                  <a:lnTo>
                    <a:pt x="8856" y="656"/>
                  </a:lnTo>
                  <a:lnTo>
                    <a:pt x="8955" y="492"/>
                  </a:lnTo>
                  <a:lnTo>
                    <a:pt x="9154" y="383"/>
                  </a:lnTo>
                  <a:lnTo>
                    <a:pt x="9353" y="273"/>
                  </a:lnTo>
                  <a:lnTo>
                    <a:pt x="9353" y="109"/>
                  </a:lnTo>
                  <a:lnTo>
                    <a:pt x="9751" y="109"/>
                  </a:lnTo>
                  <a:lnTo>
                    <a:pt x="10149" y="55"/>
                  </a:lnTo>
                  <a:lnTo>
                    <a:pt x="10348" y="0"/>
                  </a:lnTo>
                  <a:lnTo>
                    <a:pt x="10647" y="55"/>
                  </a:lnTo>
                  <a:lnTo>
                    <a:pt x="10746" y="55"/>
                  </a:lnTo>
                  <a:lnTo>
                    <a:pt x="10846" y="109"/>
                  </a:lnTo>
                  <a:lnTo>
                    <a:pt x="11045" y="219"/>
                  </a:lnTo>
                  <a:lnTo>
                    <a:pt x="11443" y="328"/>
                  </a:lnTo>
                  <a:lnTo>
                    <a:pt x="11542" y="492"/>
                  </a:lnTo>
                  <a:lnTo>
                    <a:pt x="12040" y="710"/>
                  </a:lnTo>
                  <a:lnTo>
                    <a:pt x="12139" y="984"/>
                  </a:lnTo>
                  <a:lnTo>
                    <a:pt x="12438" y="1257"/>
                  </a:lnTo>
                  <a:lnTo>
                    <a:pt x="12438" y="1585"/>
                  </a:lnTo>
                  <a:lnTo>
                    <a:pt x="12537" y="1913"/>
                  </a:lnTo>
                  <a:lnTo>
                    <a:pt x="12935" y="2295"/>
                  </a:lnTo>
                  <a:lnTo>
                    <a:pt x="12935" y="2732"/>
                  </a:lnTo>
                  <a:lnTo>
                    <a:pt x="13433" y="3115"/>
                  </a:lnTo>
                  <a:lnTo>
                    <a:pt x="13433" y="3497"/>
                  </a:lnTo>
                  <a:lnTo>
                    <a:pt x="13632" y="3989"/>
                  </a:lnTo>
                  <a:lnTo>
                    <a:pt x="14129" y="4426"/>
                  </a:lnTo>
                  <a:lnTo>
                    <a:pt x="14229" y="4973"/>
                  </a:lnTo>
                  <a:lnTo>
                    <a:pt x="14527" y="5519"/>
                  </a:lnTo>
                  <a:lnTo>
                    <a:pt x="14826" y="5956"/>
                  </a:lnTo>
                  <a:lnTo>
                    <a:pt x="15025" y="6503"/>
                  </a:lnTo>
                  <a:lnTo>
                    <a:pt x="15124" y="7049"/>
                  </a:lnTo>
                  <a:lnTo>
                    <a:pt x="15323" y="7596"/>
                  </a:lnTo>
                  <a:lnTo>
                    <a:pt x="15622" y="8197"/>
                  </a:lnTo>
                  <a:lnTo>
                    <a:pt x="15821" y="8798"/>
                  </a:lnTo>
                  <a:lnTo>
                    <a:pt x="16020" y="9344"/>
                  </a:lnTo>
                  <a:lnTo>
                    <a:pt x="16318" y="9891"/>
                  </a:lnTo>
                  <a:lnTo>
                    <a:pt x="16716" y="10492"/>
                  </a:lnTo>
                  <a:lnTo>
                    <a:pt x="16716" y="11038"/>
                  </a:lnTo>
                  <a:lnTo>
                    <a:pt x="17015" y="11585"/>
                  </a:lnTo>
                  <a:lnTo>
                    <a:pt x="17214" y="12186"/>
                  </a:lnTo>
                  <a:lnTo>
                    <a:pt x="17413" y="12732"/>
                  </a:lnTo>
                  <a:lnTo>
                    <a:pt x="17512" y="13279"/>
                  </a:lnTo>
                  <a:lnTo>
                    <a:pt x="17512" y="13880"/>
                  </a:lnTo>
                  <a:lnTo>
                    <a:pt x="17910" y="14426"/>
                  </a:lnTo>
                  <a:lnTo>
                    <a:pt x="17910" y="14918"/>
                  </a:lnTo>
                  <a:lnTo>
                    <a:pt x="18408" y="15410"/>
                  </a:lnTo>
                  <a:lnTo>
                    <a:pt x="18507" y="15956"/>
                  </a:lnTo>
                  <a:lnTo>
                    <a:pt x="18706" y="16448"/>
                  </a:lnTo>
                  <a:lnTo>
                    <a:pt x="18905" y="16885"/>
                  </a:lnTo>
                  <a:lnTo>
                    <a:pt x="19005" y="17268"/>
                  </a:lnTo>
                  <a:lnTo>
                    <a:pt x="19303" y="17760"/>
                  </a:lnTo>
                  <a:lnTo>
                    <a:pt x="19303" y="18197"/>
                  </a:lnTo>
                  <a:lnTo>
                    <a:pt x="19403" y="18525"/>
                  </a:lnTo>
                  <a:lnTo>
                    <a:pt x="19502" y="18852"/>
                  </a:lnTo>
                  <a:lnTo>
                    <a:pt x="19602" y="19180"/>
                  </a:lnTo>
                  <a:lnTo>
                    <a:pt x="19801" y="19508"/>
                  </a:lnTo>
                  <a:lnTo>
                    <a:pt x="19900" y="19727"/>
                  </a:lnTo>
                  <a:lnTo>
                    <a:pt x="19900" y="19945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4" name="AutoShape 56">
              <a:extLst>
                <a:ext uri="{FF2B5EF4-FFF2-40B4-BE49-F238E27FC236}">
                  <a16:creationId xmlns:a16="http://schemas.microsoft.com/office/drawing/2014/main" id="{D308FA15-7B3E-4BBA-98CB-4B7610FC2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1373"/>
              <a:ext cx="125" cy="13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89" y="623"/>
                  </a:lnTo>
                  <a:lnTo>
                    <a:pt x="377" y="1246"/>
                  </a:lnTo>
                  <a:lnTo>
                    <a:pt x="566" y="1870"/>
                  </a:lnTo>
                  <a:lnTo>
                    <a:pt x="660" y="2493"/>
                  </a:lnTo>
                  <a:lnTo>
                    <a:pt x="943" y="3116"/>
                  </a:lnTo>
                  <a:lnTo>
                    <a:pt x="1226" y="3739"/>
                  </a:lnTo>
                  <a:lnTo>
                    <a:pt x="1226" y="4363"/>
                  </a:lnTo>
                  <a:lnTo>
                    <a:pt x="1509" y="4986"/>
                  </a:lnTo>
                  <a:lnTo>
                    <a:pt x="1604" y="5552"/>
                  </a:lnTo>
                  <a:lnTo>
                    <a:pt x="2264" y="6176"/>
                  </a:lnTo>
                  <a:lnTo>
                    <a:pt x="2453" y="6742"/>
                  </a:lnTo>
                  <a:lnTo>
                    <a:pt x="2547" y="7309"/>
                  </a:lnTo>
                  <a:lnTo>
                    <a:pt x="2642" y="7875"/>
                  </a:lnTo>
                  <a:lnTo>
                    <a:pt x="2830" y="8499"/>
                  </a:lnTo>
                  <a:lnTo>
                    <a:pt x="3019" y="9008"/>
                  </a:lnTo>
                  <a:lnTo>
                    <a:pt x="3113" y="9575"/>
                  </a:lnTo>
                  <a:lnTo>
                    <a:pt x="3113" y="10142"/>
                  </a:lnTo>
                  <a:lnTo>
                    <a:pt x="3491" y="10652"/>
                  </a:lnTo>
                  <a:lnTo>
                    <a:pt x="3679" y="11218"/>
                  </a:lnTo>
                  <a:lnTo>
                    <a:pt x="3962" y="11728"/>
                  </a:lnTo>
                  <a:lnTo>
                    <a:pt x="4151" y="12181"/>
                  </a:lnTo>
                  <a:lnTo>
                    <a:pt x="4340" y="12691"/>
                  </a:lnTo>
                  <a:lnTo>
                    <a:pt x="4434" y="13258"/>
                  </a:lnTo>
                  <a:lnTo>
                    <a:pt x="4623" y="13654"/>
                  </a:lnTo>
                  <a:lnTo>
                    <a:pt x="4906" y="14108"/>
                  </a:lnTo>
                  <a:lnTo>
                    <a:pt x="5189" y="14561"/>
                  </a:lnTo>
                  <a:lnTo>
                    <a:pt x="5472" y="15014"/>
                  </a:lnTo>
                  <a:lnTo>
                    <a:pt x="5660" y="15411"/>
                  </a:lnTo>
                  <a:lnTo>
                    <a:pt x="5755" y="15807"/>
                  </a:lnTo>
                  <a:lnTo>
                    <a:pt x="6132" y="16204"/>
                  </a:lnTo>
                  <a:lnTo>
                    <a:pt x="6226" y="16601"/>
                  </a:lnTo>
                  <a:lnTo>
                    <a:pt x="6509" y="16941"/>
                  </a:lnTo>
                  <a:lnTo>
                    <a:pt x="6792" y="17337"/>
                  </a:lnTo>
                  <a:lnTo>
                    <a:pt x="6887" y="17564"/>
                  </a:lnTo>
                  <a:lnTo>
                    <a:pt x="7075" y="17960"/>
                  </a:lnTo>
                  <a:lnTo>
                    <a:pt x="7170" y="18130"/>
                  </a:lnTo>
                  <a:lnTo>
                    <a:pt x="7547" y="18470"/>
                  </a:lnTo>
                  <a:lnTo>
                    <a:pt x="7547" y="18754"/>
                  </a:lnTo>
                  <a:lnTo>
                    <a:pt x="7642" y="18924"/>
                  </a:lnTo>
                  <a:lnTo>
                    <a:pt x="7830" y="19150"/>
                  </a:lnTo>
                  <a:lnTo>
                    <a:pt x="8113" y="19320"/>
                  </a:lnTo>
                  <a:lnTo>
                    <a:pt x="8585" y="19490"/>
                  </a:lnTo>
                  <a:lnTo>
                    <a:pt x="8679" y="19660"/>
                  </a:lnTo>
                  <a:lnTo>
                    <a:pt x="8962" y="19717"/>
                  </a:lnTo>
                  <a:lnTo>
                    <a:pt x="9057" y="19887"/>
                  </a:lnTo>
                  <a:lnTo>
                    <a:pt x="9245" y="19887"/>
                  </a:lnTo>
                  <a:lnTo>
                    <a:pt x="9434" y="19943"/>
                  </a:lnTo>
                  <a:lnTo>
                    <a:pt x="9623" y="19943"/>
                  </a:lnTo>
                  <a:lnTo>
                    <a:pt x="9811" y="19943"/>
                  </a:lnTo>
                  <a:lnTo>
                    <a:pt x="10189" y="19887"/>
                  </a:lnTo>
                  <a:lnTo>
                    <a:pt x="10377" y="19887"/>
                  </a:lnTo>
                  <a:lnTo>
                    <a:pt x="10566" y="19717"/>
                  </a:lnTo>
                  <a:lnTo>
                    <a:pt x="10755" y="19490"/>
                  </a:lnTo>
                  <a:lnTo>
                    <a:pt x="10943" y="19320"/>
                  </a:lnTo>
                  <a:lnTo>
                    <a:pt x="11321" y="19093"/>
                  </a:lnTo>
                  <a:lnTo>
                    <a:pt x="11321" y="18810"/>
                  </a:lnTo>
                  <a:lnTo>
                    <a:pt x="11887" y="18527"/>
                  </a:lnTo>
                  <a:lnTo>
                    <a:pt x="12170" y="18244"/>
                  </a:lnTo>
                  <a:lnTo>
                    <a:pt x="12358" y="17960"/>
                  </a:lnTo>
                  <a:lnTo>
                    <a:pt x="12547" y="17564"/>
                  </a:lnTo>
                  <a:lnTo>
                    <a:pt x="12547" y="17167"/>
                  </a:lnTo>
                  <a:lnTo>
                    <a:pt x="12925" y="16714"/>
                  </a:lnTo>
                  <a:lnTo>
                    <a:pt x="13113" y="16261"/>
                  </a:lnTo>
                  <a:lnTo>
                    <a:pt x="13208" y="15807"/>
                  </a:lnTo>
                  <a:lnTo>
                    <a:pt x="13585" y="15411"/>
                  </a:lnTo>
                  <a:lnTo>
                    <a:pt x="13868" y="14844"/>
                  </a:lnTo>
                  <a:lnTo>
                    <a:pt x="14057" y="14334"/>
                  </a:lnTo>
                  <a:lnTo>
                    <a:pt x="14340" y="13824"/>
                  </a:lnTo>
                  <a:lnTo>
                    <a:pt x="14717" y="13314"/>
                  </a:lnTo>
                  <a:lnTo>
                    <a:pt x="14811" y="12805"/>
                  </a:lnTo>
                  <a:lnTo>
                    <a:pt x="15283" y="12181"/>
                  </a:lnTo>
                  <a:lnTo>
                    <a:pt x="15566" y="11671"/>
                  </a:lnTo>
                  <a:lnTo>
                    <a:pt x="15660" y="11105"/>
                  </a:lnTo>
                  <a:lnTo>
                    <a:pt x="15849" y="10538"/>
                  </a:lnTo>
                  <a:lnTo>
                    <a:pt x="16132" y="10028"/>
                  </a:lnTo>
                  <a:lnTo>
                    <a:pt x="16415" y="9462"/>
                  </a:lnTo>
                  <a:lnTo>
                    <a:pt x="16792" y="8895"/>
                  </a:lnTo>
                  <a:lnTo>
                    <a:pt x="16887" y="8385"/>
                  </a:lnTo>
                  <a:lnTo>
                    <a:pt x="16981" y="7819"/>
                  </a:lnTo>
                  <a:lnTo>
                    <a:pt x="17170" y="7309"/>
                  </a:lnTo>
                  <a:lnTo>
                    <a:pt x="17358" y="6742"/>
                  </a:lnTo>
                  <a:lnTo>
                    <a:pt x="17547" y="6232"/>
                  </a:lnTo>
                  <a:lnTo>
                    <a:pt x="17547" y="5722"/>
                  </a:lnTo>
                  <a:lnTo>
                    <a:pt x="18113" y="5212"/>
                  </a:lnTo>
                  <a:lnTo>
                    <a:pt x="18396" y="4759"/>
                  </a:lnTo>
                  <a:lnTo>
                    <a:pt x="18491" y="4249"/>
                  </a:lnTo>
                  <a:lnTo>
                    <a:pt x="18774" y="3853"/>
                  </a:lnTo>
                  <a:lnTo>
                    <a:pt x="18962" y="3399"/>
                  </a:lnTo>
                  <a:lnTo>
                    <a:pt x="19057" y="3003"/>
                  </a:lnTo>
                  <a:lnTo>
                    <a:pt x="19340" y="2606"/>
                  </a:lnTo>
                  <a:lnTo>
                    <a:pt x="19340" y="2266"/>
                  </a:lnTo>
                  <a:lnTo>
                    <a:pt x="19434" y="1870"/>
                  </a:lnTo>
                  <a:lnTo>
                    <a:pt x="19528" y="1643"/>
                  </a:lnTo>
                  <a:lnTo>
                    <a:pt x="19811" y="1360"/>
                  </a:lnTo>
                  <a:lnTo>
                    <a:pt x="19811" y="1076"/>
                  </a:lnTo>
                  <a:lnTo>
                    <a:pt x="19906" y="85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5" name="AutoShape 57">
              <a:extLst>
                <a:ext uri="{FF2B5EF4-FFF2-40B4-BE49-F238E27FC236}">
                  <a16:creationId xmlns:a16="http://schemas.microsoft.com/office/drawing/2014/main" id="{E0AFC50E-B157-41DA-B934-0A63F213B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" y="1242"/>
              <a:ext cx="138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6"/>
                  </a:moveTo>
                  <a:lnTo>
                    <a:pt x="172" y="18457"/>
                  </a:lnTo>
                  <a:lnTo>
                    <a:pt x="429" y="17872"/>
                  </a:lnTo>
                  <a:lnTo>
                    <a:pt x="773" y="17287"/>
                  </a:lnTo>
                  <a:lnTo>
                    <a:pt x="773" y="16649"/>
                  </a:lnTo>
                  <a:lnTo>
                    <a:pt x="1030" y="16064"/>
                  </a:lnTo>
                  <a:lnTo>
                    <a:pt x="1288" y="15479"/>
                  </a:lnTo>
                  <a:lnTo>
                    <a:pt x="1459" y="14894"/>
                  </a:lnTo>
                  <a:lnTo>
                    <a:pt x="1803" y="14255"/>
                  </a:lnTo>
                  <a:lnTo>
                    <a:pt x="1974" y="13670"/>
                  </a:lnTo>
                  <a:lnTo>
                    <a:pt x="2489" y="13138"/>
                  </a:lnTo>
                  <a:lnTo>
                    <a:pt x="2489" y="12553"/>
                  </a:lnTo>
                  <a:lnTo>
                    <a:pt x="2575" y="12021"/>
                  </a:lnTo>
                  <a:lnTo>
                    <a:pt x="2833" y="11489"/>
                  </a:lnTo>
                  <a:lnTo>
                    <a:pt x="2918" y="10904"/>
                  </a:lnTo>
                  <a:lnTo>
                    <a:pt x="3176" y="10372"/>
                  </a:lnTo>
                  <a:lnTo>
                    <a:pt x="3176" y="9840"/>
                  </a:lnTo>
                  <a:lnTo>
                    <a:pt x="3691" y="9255"/>
                  </a:lnTo>
                  <a:lnTo>
                    <a:pt x="4034" y="8723"/>
                  </a:lnTo>
                  <a:lnTo>
                    <a:pt x="4206" y="8191"/>
                  </a:lnTo>
                  <a:lnTo>
                    <a:pt x="4292" y="7766"/>
                  </a:lnTo>
                  <a:lnTo>
                    <a:pt x="4549" y="7234"/>
                  </a:lnTo>
                  <a:lnTo>
                    <a:pt x="4721" y="6755"/>
                  </a:lnTo>
                  <a:lnTo>
                    <a:pt x="5236" y="6330"/>
                  </a:lnTo>
                  <a:lnTo>
                    <a:pt x="5494" y="5904"/>
                  </a:lnTo>
                  <a:lnTo>
                    <a:pt x="5579" y="5426"/>
                  </a:lnTo>
                  <a:lnTo>
                    <a:pt x="5923" y="5000"/>
                  </a:lnTo>
                  <a:lnTo>
                    <a:pt x="5923" y="4521"/>
                  </a:lnTo>
                  <a:lnTo>
                    <a:pt x="6352" y="4149"/>
                  </a:lnTo>
                  <a:lnTo>
                    <a:pt x="6695" y="3777"/>
                  </a:lnTo>
                  <a:lnTo>
                    <a:pt x="6695" y="3404"/>
                  </a:lnTo>
                  <a:lnTo>
                    <a:pt x="7124" y="3032"/>
                  </a:lnTo>
                  <a:lnTo>
                    <a:pt x="7124" y="2713"/>
                  </a:lnTo>
                  <a:lnTo>
                    <a:pt x="7468" y="2447"/>
                  </a:lnTo>
                  <a:lnTo>
                    <a:pt x="7554" y="2128"/>
                  </a:lnTo>
                  <a:lnTo>
                    <a:pt x="7554" y="1809"/>
                  </a:lnTo>
                  <a:lnTo>
                    <a:pt x="7811" y="1543"/>
                  </a:lnTo>
                  <a:lnTo>
                    <a:pt x="8069" y="1330"/>
                  </a:lnTo>
                  <a:lnTo>
                    <a:pt x="8498" y="1064"/>
                  </a:lnTo>
                  <a:lnTo>
                    <a:pt x="8498" y="851"/>
                  </a:lnTo>
                  <a:lnTo>
                    <a:pt x="8841" y="691"/>
                  </a:lnTo>
                  <a:lnTo>
                    <a:pt x="8927" y="479"/>
                  </a:lnTo>
                  <a:lnTo>
                    <a:pt x="9099" y="372"/>
                  </a:lnTo>
                  <a:lnTo>
                    <a:pt x="9442" y="266"/>
                  </a:lnTo>
                  <a:lnTo>
                    <a:pt x="9442" y="106"/>
                  </a:lnTo>
                  <a:lnTo>
                    <a:pt x="9785" y="106"/>
                  </a:lnTo>
                  <a:lnTo>
                    <a:pt x="10129" y="53"/>
                  </a:lnTo>
                  <a:lnTo>
                    <a:pt x="10300" y="0"/>
                  </a:lnTo>
                  <a:lnTo>
                    <a:pt x="10558" y="53"/>
                  </a:lnTo>
                  <a:lnTo>
                    <a:pt x="10815" y="53"/>
                  </a:lnTo>
                  <a:lnTo>
                    <a:pt x="10901" y="106"/>
                  </a:lnTo>
                  <a:lnTo>
                    <a:pt x="11073" y="213"/>
                  </a:lnTo>
                  <a:lnTo>
                    <a:pt x="11416" y="319"/>
                  </a:lnTo>
                  <a:lnTo>
                    <a:pt x="11502" y="479"/>
                  </a:lnTo>
                  <a:lnTo>
                    <a:pt x="11931" y="745"/>
                  </a:lnTo>
                  <a:lnTo>
                    <a:pt x="12189" y="1011"/>
                  </a:lnTo>
                  <a:lnTo>
                    <a:pt x="12446" y="1277"/>
                  </a:lnTo>
                  <a:lnTo>
                    <a:pt x="12446" y="1543"/>
                  </a:lnTo>
                  <a:lnTo>
                    <a:pt x="12532" y="1915"/>
                  </a:lnTo>
                  <a:lnTo>
                    <a:pt x="12876" y="2287"/>
                  </a:lnTo>
                  <a:lnTo>
                    <a:pt x="12876" y="2713"/>
                  </a:lnTo>
                  <a:lnTo>
                    <a:pt x="13305" y="3138"/>
                  </a:lnTo>
                  <a:lnTo>
                    <a:pt x="13305" y="3564"/>
                  </a:lnTo>
                  <a:lnTo>
                    <a:pt x="13648" y="3989"/>
                  </a:lnTo>
                  <a:lnTo>
                    <a:pt x="14077" y="4415"/>
                  </a:lnTo>
                  <a:lnTo>
                    <a:pt x="14163" y="4947"/>
                  </a:lnTo>
                  <a:lnTo>
                    <a:pt x="14421" y="5479"/>
                  </a:lnTo>
                  <a:lnTo>
                    <a:pt x="14678" y="5957"/>
                  </a:lnTo>
                  <a:lnTo>
                    <a:pt x="15193" y="6489"/>
                  </a:lnTo>
                  <a:lnTo>
                    <a:pt x="15279" y="7074"/>
                  </a:lnTo>
                  <a:lnTo>
                    <a:pt x="15451" y="7606"/>
                  </a:lnTo>
                  <a:lnTo>
                    <a:pt x="15708" y="8191"/>
                  </a:lnTo>
                  <a:lnTo>
                    <a:pt x="15880" y="8777"/>
                  </a:lnTo>
                  <a:lnTo>
                    <a:pt x="16052" y="9362"/>
                  </a:lnTo>
                  <a:lnTo>
                    <a:pt x="16309" y="9894"/>
                  </a:lnTo>
                  <a:lnTo>
                    <a:pt x="16824" y="10426"/>
                  </a:lnTo>
                  <a:lnTo>
                    <a:pt x="16824" y="11011"/>
                  </a:lnTo>
                  <a:lnTo>
                    <a:pt x="17082" y="11649"/>
                  </a:lnTo>
                  <a:lnTo>
                    <a:pt x="17253" y="12181"/>
                  </a:lnTo>
                  <a:lnTo>
                    <a:pt x="17425" y="12766"/>
                  </a:lnTo>
                  <a:lnTo>
                    <a:pt x="17511" y="13298"/>
                  </a:lnTo>
                  <a:lnTo>
                    <a:pt x="17511" y="13830"/>
                  </a:lnTo>
                  <a:lnTo>
                    <a:pt x="18026" y="14415"/>
                  </a:lnTo>
                  <a:lnTo>
                    <a:pt x="18026" y="14947"/>
                  </a:lnTo>
                  <a:lnTo>
                    <a:pt x="18455" y="15479"/>
                  </a:lnTo>
                  <a:lnTo>
                    <a:pt x="18541" y="15904"/>
                  </a:lnTo>
                  <a:lnTo>
                    <a:pt x="18712" y="16436"/>
                  </a:lnTo>
                  <a:lnTo>
                    <a:pt x="18884" y="16862"/>
                  </a:lnTo>
                  <a:lnTo>
                    <a:pt x="18970" y="17340"/>
                  </a:lnTo>
                  <a:lnTo>
                    <a:pt x="19227" y="17713"/>
                  </a:lnTo>
                  <a:lnTo>
                    <a:pt x="19227" y="18138"/>
                  </a:lnTo>
                  <a:lnTo>
                    <a:pt x="19485" y="18511"/>
                  </a:lnTo>
                  <a:lnTo>
                    <a:pt x="19571" y="18883"/>
                  </a:lnTo>
                  <a:lnTo>
                    <a:pt x="19657" y="19149"/>
                  </a:lnTo>
                  <a:lnTo>
                    <a:pt x="19828" y="19521"/>
                  </a:lnTo>
                  <a:lnTo>
                    <a:pt x="19914" y="19734"/>
                  </a:lnTo>
                  <a:lnTo>
                    <a:pt x="19914" y="19947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6" name="AutoShape 58">
              <a:extLst>
                <a:ext uri="{FF2B5EF4-FFF2-40B4-BE49-F238E27FC236}">
                  <a16:creationId xmlns:a16="http://schemas.microsoft.com/office/drawing/2014/main" id="{1F7E6EC2-B7E4-4BA0-8283-92B75725E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" y="1378"/>
              <a:ext cx="146" cy="13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62" y="661"/>
                  </a:lnTo>
                  <a:lnTo>
                    <a:pt x="324" y="1212"/>
                  </a:lnTo>
                  <a:lnTo>
                    <a:pt x="486" y="1873"/>
                  </a:lnTo>
                  <a:lnTo>
                    <a:pt x="567" y="2534"/>
                  </a:lnTo>
                  <a:lnTo>
                    <a:pt x="972" y="3140"/>
                  </a:lnTo>
                  <a:lnTo>
                    <a:pt x="1215" y="3691"/>
                  </a:lnTo>
                  <a:lnTo>
                    <a:pt x="1215" y="4298"/>
                  </a:lnTo>
                  <a:lnTo>
                    <a:pt x="1457" y="4959"/>
                  </a:lnTo>
                  <a:lnTo>
                    <a:pt x="1538" y="5565"/>
                  </a:lnTo>
                  <a:lnTo>
                    <a:pt x="2267" y="6171"/>
                  </a:lnTo>
                  <a:lnTo>
                    <a:pt x="2429" y="6777"/>
                  </a:lnTo>
                  <a:lnTo>
                    <a:pt x="2510" y="7328"/>
                  </a:lnTo>
                  <a:lnTo>
                    <a:pt x="2591" y="7879"/>
                  </a:lnTo>
                  <a:lnTo>
                    <a:pt x="2753" y="8485"/>
                  </a:lnTo>
                  <a:lnTo>
                    <a:pt x="2915" y="9036"/>
                  </a:lnTo>
                  <a:lnTo>
                    <a:pt x="2996" y="9642"/>
                  </a:lnTo>
                  <a:lnTo>
                    <a:pt x="2996" y="10138"/>
                  </a:lnTo>
                  <a:lnTo>
                    <a:pt x="3563" y="10689"/>
                  </a:lnTo>
                  <a:lnTo>
                    <a:pt x="3806" y="11185"/>
                  </a:lnTo>
                  <a:lnTo>
                    <a:pt x="4049" y="11736"/>
                  </a:lnTo>
                  <a:lnTo>
                    <a:pt x="4211" y="12176"/>
                  </a:lnTo>
                  <a:lnTo>
                    <a:pt x="4372" y="12727"/>
                  </a:lnTo>
                  <a:lnTo>
                    <a:pt x="4453" y="13223"/>
                  </a:lnTo>
                  <a:lnTo>
                    <a:pt x="4615" y="13664"/>
                  </a:lnTo>
                  <a:lnTo>
                    <a:pt x="4939" y="14105"/>
                  </a:lnTo>
                  <a:lnTo>
                    <a:pt x="5263" y="14545"/>
                  </a:lnTo>
                  <a:lnTo>
                    <a:pt x="5506" y="14986"/>
                  </a:lnTo>
                  <a:lnTo>
                    <a:pt x="5668" y="15482"/>
                  </a:lnTo>
                  <a:lnTo>
                    <a:pt x="5749" y="15868"/>
                  </a:lnTo>
                  <a:lnTo>
                    <a:pt x="6154" y="16198"/>
                  </a:lnTo>
                  <a:lnTo>
                    <a:pt x="6235" y="16584"/>
                  </a:lnTo>
                  <a:lnTo>
                    <a:pt x="6559" y="16970"/>
                  </a:lnTo>
                  <a:lnTo>
                    <a:pt x="6802" y="17245"/>
                  </a:lnTo>
                  <a:lnTo>
                    <a:pt x="6883" y="17631"/>
                  </a:lnTo>
                  <a:lnTo>
                    <a:pt x="7045" y="17906"/>
                  </a:lnTo>
                  <a:lnTo>
                    <a:pt x="7126" y="18182"/>
                  </a:lnTo>
                  <a:lnTo>
                    <a:pt x="7530" y="18457"/>
                  </a:lnTo>
                  <a:lnTo>
                    <a:pt x="7530" y="18733"/>
                  </a:lnTo>
                  <a:lnTo>
                    <a:pt x="7611" y="18953"/>
                  </a:lnTo>
                  <a:lnTo>
                    <a:pt x="7773" y="19118"/>
                  </a:lnTo>
                  <a:lnTo>
                    <a:pt x="8097" y="19339"/>
                  </a:lnTo>
                  <a:lnTo>
                    <a:pt x="8502" y="19504"/>
                  </a:lnTo>
                  <a:lnTo>
                    <a:pt x="8664" y="19669"/>
                  </a:lnTo>
                  <a:lnTo>
                    <a:pt x="8907" y="19725"/>
                  </a:lnTo>
                  <a:lnTo>
                    <a:pt x="8988" y="19890"/>
                  </a:lnTo>
                  <a:lnTo>
                    <a:pt x="9150" y="19890"/>
                  </a:lnTo>
                  <a:lnTo>
                    <a:pt x="9393" y="19945"/>
                  </a:lnTo>
                  <a:lnTo>
                    <a:pt x="9555" y="19945"/>
                  </a:lnTo>
                  <a:lnTo>
                    <a:pt x="9717" y="19945"/>
                  </a:lnTo>
                  <a:lnTo>
                    <a:pt x="10283" y="19890"/>
                  </a:lnTo>
                  <a:lnTo>
                    <a:pt x="10445" y="19890"/>
                  </a:lnTo>
                  <a:lnTo>
                    <a:pt x="10607" y="19725"/>
                  </a:lnTo>
                  <a:lnTo>
                    <a:pt x="10850" y="19504"/>
                  </a:lnTo>
                  <a:lnTo>
                    <a:pt x="11012" y="19339"/>
                  </a:lnTo>
                  <a:lnTo>
                    <a:pt x="11336" y="19118"/>
                  </a:lnTo>
                  <a:lnTo>
                    <a:pt x="11336" y="18843"/>
                  </a:lnTo>
                  <a:lnTo>
                    <a:pt x="11903" y="18567"/>
                  </a:lnTo>
                  <a:lnTo>
                    <a:pt x="12227" y="18237"/>
                  </a:lnTo>
                  <a:lnTo>
                    <a:pt x="12389" y="17851"/>
                  </a:lnTo>
                  <a:lnTo>
                    <a:pt x="12551" y="17466"/>
                  </a:lnTo>
                  <a:lnTo>
                    <a:pt x="12551" y="17190"/>
                  </a:lnTo>
                  <a:lnTo>
                    <a:pt x="12955" y="16749"/>
                  </a:lnTo>
                  <a:lnTo>
                    <a:pt x="13117" y="16309"/>
                  </a:lnTo>
                  <a:lnTo>
                    <a:pt x="13198" y="15813"/>
                  </a:lnTo>
                  <a:lnTo>
                    <a:pt x="13522" y="15317"/>
                  </a:lnTo>
                  <a:lnTo>
                    <a:pt x="13846" y="14876"/>
                  </a:lnTo>
                  <a:lnTo>
                    <a:pt x="14089" y="14325"/>
                  </a:lnTo>
                  <a:lnTo>
                    <a:pt x="14332" y="13829"/>
                  </a:lnTo>
                  <a:lnTo>
                    <a:pt x="14656" y="13278"/>
                  </a:lnTo>
                  <a:lnTo>
                    <a:pt x="14737" y="12837"/>
                  </a:lnTo>
                  <a:lnTo>
                    <a:pt x="15223" y="12176"/>
                  </a:lnTo>
                  <a:lnTo>
                    <a:pt x="15547" y="11680"/>
                  </a:lnTo>
                  <a:lnTo>
                    <a:pt x="15628" y="11129"/>
                  </a:lnTo>
                  <a:lnTo>
                    <a:pt x="15789" y="10579"/>
                  </a:lnTo>
                  <a:lnTo>
                    <a:pt x="16032" y="10028"/>
                  </a:lnTo>
                  <a:lnTo>
                    <a:pt x="16275" y="9477"/>
                  </a:lnTo>
                  <a:lnTo>
                    <a:pt x="16923" y="8871"/>
                  </a:lnTo>
                  <a:lnTo>
                    <a:pt x="17004" y="8375"/>
                  </a:lnTo>
                  <a:lnTo>
                    <a:pt x="17085" y="7824"/>
                  </a:lnTo>
                  <a:lnTo>
                    <a:pt x="17247" y="7273"/>
                  </a:lnTo>
                  <a:lnTo>
                    <a:pt x="17409" y="6777"/>
                  </a:lnTo>
                  <a:lnTo>
                    <a:pt x="17571" y="6226"/>
                  </a:lnTo>
                  <a:lnTo>
                    <a:pt x="17571" y="5730"/>
                  </a:lnTo>
                  <a:lnTo>
                    <a:pt x="18219" y="5234"/>
                  </a:lnTo>
                  <a:lnTo>
                    <a:pt x="18462" y="4738"/>
                  </a:lnTo>
                  <a:lnTo>
                    <a:pt x="18543" y="4298"/>
                  </a:lnTo>
                  <a:lnTo>
                    <a:pt x="18785" y="3857"/>
                  </a:lnTo>
                  <a:lnTo>
                    <a:pt x="18947" y="3416"/>
                  </a:lnTo>
                  <a:lnTo>
                    <a:pt x="19028" y="3030"/>
                  </a:lnTo>
                  <a:lnTo>
                    <a:pt x="19433" y="2590"/>
                  </a:lnTo>
                  <a:lnTo>
                    <a:pt x="19433" y="2204"/>
                  </a:lnTo>
                  <a:lnTo>
                    <a:pt x="19514" y="1928"/>
                  </a:lnTo>
                  <a:lnTo>
                    <a:pt x="19595" y="1598"/>
                  </a:lnTo>
                  <a:lnTo>
                    <a:pt x="19838" y="1377"/>
                  </a:lnTo>
                  <a:lnTo>
                    <a:pt x="19838" y="1047"/>
                  </a:lnTo>
                  <a:lnTo>
                    <a:pt x="19919" y="88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7" name="AutoShape 59">
              <a:extLst>
                <a:ext uri="{FF2B5EF4-FFF2-40B4-BE49-F238E27FC236}">
                  <a16:creationId xmlns:a16="http://schemas.microsoft.com/office/drawing/2014/main" id="{1189391D-A965-450B-9157-935B3A2EE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" y="1245"/>
              <a:ext cx="139" cy="13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71"/>
                  </a:moveTo>
                  <a:lnTo>
                    <a:pt x="172" y="18470"/>
                  </a:lnTo>
                  <a:lnTo>
                    <a:pt x="429" y="17869"/>
                  </a:lnTo>
                  <a:lnTo>
                    <a:pt x="773" y="17268"/>
                  </a:lnTo>
                  <a:lnTo>
                    <a:pt x="773" y="16721"/>
                  </a:lnTo>
                  <a:lnTo>
                    <a:pt x="1030" y="16120"/>
                  </a:lnTo>
                  <a:lnTo>
                    <a:pt x="1288" y="15519"/>
                  </a:lnTo>
                  <a:lnTo>
                    <a:pt x="1459" y="14918"/>
                  </a:lnTo>
                  <a:lnTo>
                    <a:pt x="1803" y="14262"/>
                  </a:lnTo>
                  <a:lnTo>
                    <a:pt x="1974" y="13661"/>
                  </a:lnTo>
                  <a:lnTo>
                    <a:pt x="2489" y="13115"/>
                  </a:lnTo>
                  <a:lnTo>
                    <a:pt x="2489" y="12568"/>
                  </a:lnTo>
                  <a:lnTo>
                    <a:pt x="2575" y="12022"/>
                  </a:lnTo>
                  <a:lnTo>
                    <a:pt x="2833" y="11421"/>
                  </a:lnTo>
                  <a:lnTo>
                    <a:pt x="2918" y="10874"/>
                  </a:lnTo>
                  <a:lnTo>
                    <a:pt x="3176" y="10328"/>
                  </a:lnTo>
                  <a:lnTo>
                    <a:pt x="3176" y="9836"/>
                  </a:lnTo>
                  <a:lnTo>
                    <a:pt x="3691" y="9290"/>
                  </a:lnTo>
                  <a:lnTo>
                    <a:pt x="4034" y="8798"/>
                  </a:lnTo>
                  <a:lnTo>
                    <a:pt x="4206" y="8197"/>
                  </a:lnTo>
                  <a:lnTo>
                    <a:pt x="4292" y="7760"/>
                  </a:lnTo>
                  <a:lnTo>
                    <a:pt x="4549" y="7268"/>
                  </a:lnTo>
                  <a:lnTo>
                    <a:pt x="4721" y="6776"/>
                  </a:lnTo>
                  <a:lnTo>
                    <a:pt x="5236" y="6339"/>
                  </a:lnTo>
                  <a:lnTo>
                    <a:pt x="5494" y="5902"/>
                  </a:lnTo>
                  <a:lnTo>
                    <a:pt x="5579" y="5410"/>
                  </a:lnTo>
                  <a:lnTo>
                    <a:pt x="5923" y="5027"/>
                  </a:lnTo>
                  <a:lnTo>
                    <a:pt x="5923" y="4590"/>
                  </a:lnTo>
                  <a:lnTo>
                    <a:pt x="6352" y="4153"/>
                  </a:lnTo>
                  <a:lnTo>
                    <a:pt x="6695" y="3770"/>
                  </a:lnTo>
                  <a:lnTo>
                    <a:pt x="6695" y="3443"/>
                  </a:lnTo>
                  <a:lnTo>
                    <a:pt x="7124" y="3005"/>
                  </a:lnTo>
                  <a:lnTo>
                    <a:pt x="7124" y="2732"/>
                  </a:lnTo>
                  <a:lnTo>
                    <a:pt x="7468" y="2404"/>
                  </a:lnTo>
                  <a:lnTo>
                    <a:pt x="7554" y="2131"/>
                  </a:lnTo>
                  <a:lnTo>
                    <a:pt x="7554" y="1803"/>
                  </a:lnTo>
                  <a:lnTo>
                    <a:pt x="7811" y="1585"/>
                  </a:lnTo>
                  <a:lnTo>
                    <a:pt x="8069" y="1311"/>
                  </a:lnTo>
                  <a:lnTo>
                    <a:pt x="8498" y="1038"/>
                  </a:lnTo>
                  <a:lnTo>
                    <a:pt x="8498" y="874"/>
                  </a:lnTo>
                  <a:lnTo>
                    <a:pt x="8841" y="656"/>
                  </a:lnTo>
                  <a:lnTo>
                    <a:pt x="8927" y="492"/>
                  </a:lnTo>
                  <a:lnTo>
                    <a:pt x="9099" y="383"/>
                  </a:lnTo>
                  <a:lnTo>
                    <a:pt x="9442" y="273"/>
                  </a:lnTo>
                  <a:lnTo>
                    <a:pt x="9442" y="109"/>
                  </a:lnTo>
                  <a:lnTo>
                    <a:pt x="9785" y="109"/>
                  </a:lnTo>
                  <a:lnTo>
                    <a:pt x="10129" y="55"/>
                  </a:lnTo>
                  <a:lnTo>
                    <a:pt x="10300" y="0"/>
                  </a:lnTo>
                  <a:lnTo>
                    <a:pt x="10558" y="55"/>
                  </a:lnTo>
                  <a:lnTo>
                    <a:pt x="10815" y="55"/>
                  </a:lnTo>
                  <a:lnTo>
                    <a:pt x="10901" y="109"/>
                  </a:lnTo>
                  <a:lnTo>
                    <a:pt x="11073" y="219"/>
                  </a:lnTo>
                  <a:lnTo>
                    <a:pt x="11416" y="328"/>
                  </a:lnTo>
                  <a:lnTo>
                    <a:pt x="11502" y="492"/>
                  </a:lnTo>
                  <a:lnTo>
                    <a:pt x="11931" y="710"/>
                  </a:lnTo>
                  <a:lnTo>
                    <a:pt x="12189" y="984"/>
                  </a:lnTo>
                  <a:lnTo>
                    <a:pt x="12446" y="1257"/>
                  </a:lnTo>
                  <a:lnTo>
                    <a:pt x="12446" y="1585"/>
                  </a:lnTo>
                  <a:lnTo>
                    <a:pt x="12532" y="1913"/>
                  </a:lnTo>
                  <a:lnTo>
                    <a:pt x="12876" y="2295"/>
                  </a:lnTo>
                  <a:lnTo>
                    <a:pt x="12876" y="2732"/>
                  </a:lnTo>
                  <a:lnTo>
                    <a:pt x="13305" y="3115"/>
                  </a:lnTo>
                  <a:lnTo>
                    <a:pt x="13305" y="3497"/>
                  </a:lnTo>
                  <a:lnTo>
                    <a:pt x="13648" y="3989"/>
                  </a:lnTo>
                  <a:lnTo>
                    <a:pt x="14077" y="4426"/>
                  </a:lnTo>
                  <a:lnTo>
                    <a:pt x="14163" y="4973"/>
                  </a:lnTo>
                  <a:lnTo>
                    <a:pt x="14421" y="5519"/>
                  </a:lnTo>
                  <a:lnTo>
                    <a:pt x="14678" y="5956"/>
                  </a:lnTo>
                  <a:lnTo>
                    <a:pt x="15193" y="6503"/>
                  </a:lnTo>
                  <a:lnTo>
                    <a:pt x="15279" y="7049"/>
                  </a:lnTo>
                  <a:lnTo>
                    <a:pt x="15451" y="7596"/>
                  </a:lnTo>
                  <a:lnTo>
                    <a:pt x="15708" y="8197"/>
                  </a:lnTo>
                  <a:lnTo>
                    <a:pt x="15880" y="8798"/>
                  </a:lnTo>
                  <a:lnTo>
                    <a:pt x="16052" y="9344"/>
                  </a:lnTo>
                  <a:lnTo>
                    <a:pt x="16309" y="9891"/>
                  </a:lnTo>
                  <a:lnTo>
                    <a:pt x="16824" y="10492"/>
                  </a:lnTo>
                  <a:lnTo>
                    <a:pt x="16824" y="11038"/>
                  </a:lnTo>
                  <a:lnTo>
                    <a:pt x="17082" y="11585"/>
                  </a:lnTo>
                  <a:lnTo>
                    <a:pt x="17253" y="12186"/>
                  </a:lnTo>
                  <a:lnTo>
                    <a:pt x="17425" y="12732"/>
                  </a:lnTo>
                  <a:lnTo>
                    <a:pt x="17511" y="13279"/>
                  </a:lnTo>
                  <a:lnTo>
                    <a:pt x="17511" y="13880"/>
                  </a:lnTo>
                  <a:lnTo>
                    <a:pt x="18026" y="14426"/>
                  </a:lnTo>
                  <a:lnTo>
                    <a:pt x="18026" y="14918"/>
                  </a:lnTo>
                  <a:lnTo>
                    <a:pt x="18455" y="15410"/>
                  </a:lnTo>
                  <a:lnTo>
                    <a:pt x="18541" y="15956"/>
                  </a:lnTo>
                  <a:lnTo>
                    <a:pt x="18712" y="16448"/>
                  </a:lnTo>
                  <a:lnTo>
                    <a:pt x="18884" y="16885"/>
                  </a:lnTo>
                  <a:lnTo>
                    <a:pt x="18970" y="17268"/>
                  </a:lnTo>
                  <a:lnTo>
                    <a:pt x="19227" y="17760"/>
                  </a:lnTo>
                  <a:lnTo>
                    <a:pt x="19227" y="18197"/>
                  </a:lnTo>
                  <a:lnTo>
                    <a:pt x="19485" y="18525"/>
                  </a:lnTo>
                  <a:lnTo>
                    <a:pt x="19571" y="18852"/>
                  </a:lnTo>
                  <a:lnTo>
                    <a:pt x="19657" y="19180"/>
                  </a:lnTo>
                  <a:lnTo>
                    <a:pt x="19828" y="19508"/>
                  </a:lnTo>
                  <a:lnTo>
                    <a:pt x="19914" y="19727"/>
                  </a:lnTo>
                  <a:lnTo>
                    <a:pt x="19914" y="19945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8" name="AutoShape 60">
              <a:extLst>
                <a:ext uri="{FF2B5EF4-FFF2-40B4-BE49-F238E27FC236}">
                  <a16:creationId xmlns:a16="http://schemas.microsoft.com/office/drawing/2014/main" id="{54D0DB3F-383C-4042-BB52-B57F961D7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6" y="1377"/>
              <a:ext cx="146" cy="13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62" y="623"/>
                  </a:lnTo>
                  <a:lnTo>
                    <a:pt x="324" y="1246"/>
                  </a:lnTo>
                  <a:lnTo>
                    <a:pt x="486" y="1870"/>
                  </a:lnTo>
                  <a:lnTo>
                    <a:pt x="567" y="2493"/>
                  </a:lnTo>
                  <a:lnTo>
                    <a:pt x="972" y="3116"/>
                  </a:lnTo>
                  <a:lnTo>
                    <a:pt x="1215" y="3739"/>
                  </a:lnTo>
                  <a:lnTo>
                    <a:pt x="1215" y="4363"/>
                  </a:lnTo>
                  <a:lnTo>
                    <a:pt x="1457" y="4986"/>
                  </a:lnTo>
                  <a:lnTo>
                    <a:pt x="1538" y="5552"/>
                  </a:lnTo>
                  <a:lnTo>
                    <a:pt x="2267" y="6176"/>
                  </a:lnTo>
                  <a:lnTo>
                    <a:pt x="2429" y="6742"/>
                  </a:lnTo>
                  <a:lnTo>
                    <a:pt x="2510" y="7309"/>
                  </a:lnTo>
                  <a:lnTo>
                    <a:pt x="2591" y="7875"/>
                  </a:lnTo>
                  <a:lnTo>
                    <a:pt x="2753" y="8499"/>
                  </a:lnTo>
                  <a:lnTo>
                    <a:pt x="2915" y="9008"/>
                  </a:lnTo>
                  <a:lnTo>
                    <a:pt x="2996" y="9575"/>
                  </a:lnTo>
                  <a:lnTo>
                    <a:pt x="2996" y="10142"/>
                  </a:lnTo>
                  <a:lnTo>
                    <a:pt x="3563" y="10652"/>
                  </a:lnTo>
                  <a:lnTo>
                    <a:pt x="3806" y="11218"/>
                  </a:lnTo>
                  <a:lnTo>
                    <a:pt x="4049" y="11728"/>
                  </a:lnTo>
                  <a:lnTo>
                    <a:pt x="4211" y="12181"/>
                  </a:lnTo>
                  <a:lnTo>
                    <a:pt x="4372" y="12691"/>
                  </a:lnTo>
                  <a:lnTo>
                    <a:pt x="4453" y="13258"/>
                  </a:lnTo>
                  <a:lnTo>
                    <a:pt x="4615" y="13654"/>
                  </a:lnTo>
                  <a:lnTo>
                    <a:pt x="4939" y="14108"/>
                  </a:lnTo>
                  <a:lnTo>
                    <a:pt x="5263" y="14561"/>
                  </a:lnTo>
                  <a:lnTo>
                    <a:pt x="5506" y="15014"/>
                  </a:lnTo>
                  <a:lnTo>
                    <a:pt x="5668" y="15411"/>
                  </a:lnTo>
                  <a:lnTo>
                    <a:pt x="5749" y="15807"/>
                  </a:lnTo>
                  <a:lnTo>
                    <a:pt x="6154" y="16204"/>
                  </a:lnTo>
                  <a:lnTo>
                    <a:pt x="6235" y="16601"/>
                  </a:lnTo>
                  <a:lnTo>
                    <a:pt x="6559" y="16941"/>
                  </a:lnTo>
                  <a:lnTo>
                    <a:pt x="6802" y="17337"/>
                  </a:lnTo>
                  <a:lnTo>
                    <a:pt x="6883" y="17564"/>
                  </a:lnTo>
                  <a:lnTo>
                    <a:pt x="7045" y="17960"/>
                  </a:lnTo>
                  <a:lnTo>
                    <a:pt x="7126" y="18130"/>
                  </a:lnTo>
                  <a:lnTo>
                    <a:pt x="7530" y="18470"/>
                  </a:lnTo>
                  <a:lnTo>
                    <a:pt x="7530" y="18754"/>
                  </a:lnTo>
                  <a:lnTo>
                    <a:pt x="7611" y="18924"/>
                  </a:lnTo>
                  <a:lnTo>
                    <a:pt x="7773" y="19150"/>
                  </a:lnTo>
                  <a:lnTo>
                    <a:pt x="8097" y="19320"/>
                  </a:lnTo>
                  <a:lnTo>
                    <a:pt x="8502" y="19490"/>
                  </a:lnTo>
                  <a:lnTo>
                    <a:pt x="8664" y="19660"/>
                  </a:lnTo>
                  <a:lnTo>
                    <a:pt x="8907" y="19717"/>
                  </a:lnTo>
                  <a:lnTo>
                    <a:pt x="8988" y="19887"/>
                  </a:lnTo>
                  <a:lnTo>
                    <a:pt x="9150" y="19887"/>
                  </a:lnTo>
                  <a:lnTo>
                    <a:pt x="9393" y="19943"/>
                  </a:lnTo>
                  <a:lnTo>
                    <a:pt x="9555" y="19943"/>
                  </a:lnTo>
                  <a:lnTo>
                    <a:pt x="9717" y="19943"/>
                  </a:lnTo>
                  <a:lnTo>
                    <a:pt x="10283" y="19887"/>
                  </a:lnTo>
                  <a:lnTo>
                    <a:pt x="10445" y="19887"/>
                  </a:lnTo>
                  <a:lnTo>
                    <a:pt x="10607" y="19717"/>
                  </a:lnTo>
                  <a:lnTo>
                    <a:pt x="10850" y="19490"/>
                  </a:lnTo>
                  <a:lnTo>
                    <a:pt x="11012" y="19320"/>
                  </a:lnTo>
                  <a:lnTo>
                    <a:pt x="11336" y="19093"/>
                  </a:lnTo>
                  <a:lnTo>
                    <a:pt x="11336" y="18810"/>
                  </a:lnTo>
                  <a:lnTo>
                    <a:pt x="11903" y="18527"/>
                  </a:lnTo>
                  <a:lnTo>
                    <a:pt x="12227" y="18244"/>
                  </a:lnTo>
                  <a:lnTo>
                    <a:pt x="12389" y="17960"/>
                  </a:lnTo>
                  <a:lnTo>
                    <a:pt x="12551" y="17564"/>
                  </a:lnTo>
                  <a:lnTo>
                    <a:pt x="12551" y="17167"/>
                  </a:lnTo>
                  <a:lnTo>
                    <a:pt x="12955" y="16714"/>
                  </a:lnTo>
                  <a:lnTo>
                    <a:pt x="13117" y="16261"/>
                  </a:lnTo>
                  <a:lnTo>
                    <a:pt x="13198" y="15807"/>
                  </a:lnTo>
                  <a:lnTo>
                    <a:pt x="13522" y="15411"/>
                  </a:lnTo>
                  <a:lnTo>
                    <a:pt x="13846" y="14844"/>
                  </a:lnTo>
                  <a:lnTo>
                    <a:pt x="14089" y="14334"/>
                  </a:lnTo>
                  <a:lnTo>
                    <a:pt x="14332" y="13824"/>
                  </a:lnTo>
                  <a:lnTo>
                    <a:pt x="14656" y="13314"/>
                  </a:lnTo>
                  <a:lnTo>
                    <a:pt x="14737" y="12805"/>
                  </a:lnTo>
                  <a:lnTo>
                    <a:pt x="15223" y="12181"/>
                  </a:lnTo>
                  <a:lnTo>
                    <a:pt x="15547" y="11671"/>
                  </a:lnTo>
                  <a:lnTo>
                    <a:pt x="15628" y="11105"/>
                  </a:lnTo>
                  <a:lnTo>
                    <a:pt x="15789" y="10538"/>
                  </a:lnTo>
                  <a:lnTo>
                    <a:pt x="16032" y="10028"/>
                  </a:lnTo>
                  <a:lnTo>
                    <a:pt x="16275" y="9462"/>
                  </a:lnTo>
                  <a:lnTo>
                    <a:pt x="16923" y="8895"/>
                  </a:lnTo>
                  <a:lnTo>
                    <a:pt x="17004" y="8385"/>
                  </a:lnTo>
                  <a:lnTo>
                    <a:pt x="17085" y="7819"/>
                  </a:lnTo>
                  <a:lnTo>
                    <a:pt x="17247" y="7309"/>
                  </a:lnTo>
                  <a:lnTo>
                    <a:pt x="17409" y="6742"/>
                  </a:lnTo>
                  <a:lnTo>
                    <a:pt x="17571" y="6232"/>
                  </a:lnTo>
                  <a:lnTo>
                    <a:pt x="17571" y="5722"/>
                  </a:lnTo>
                  <a:lnTo>
                    <a:pt x="18219" y="5212"/>
                  </a:lnTo>
                  <a:lnTo>
                    <a:pt x="18462" y="4759"/>
                  </a:lnTo>
                  <a:lnTo>
                    <a:pt x="18543" y="4249"/>
                  </a:lnTo>
                  <a:lnTo>
                    <a:pt x="18785" y="3853"/>
                  </a:lnTo>
                  <a:lnTo>
                    <a:pt x="18947" y="3399"/>
                  </a:lnTo>
                  <a:lnTo>
                    <a:pt x="19028" y="3003"/>
                  </a:lnTo>
                  <a:lnTo>
                    <a:pt x="19433" y="2606"/>
                  </a:lnTo>
                  <a:lnTo>
                    <a:pt x="19433" y="2266"/>
                  </a:lnTo>
                  <a:lnTo>
                    <a:pt x="19514" y="1870"/>
                  </a:lnTo>
                  <a:lnTo>
                    <a:pt x="19595" y="1643"/>
                  </a:lnTo>
                  <a:lnTo>
                    <a:pt x="19838" y="1360"/>
                  </a:lnTo>
                  <a:lnTo>
                    <a:pt x="19838" y="1076"/>
                  </a:lnTo>
                  <a:lnTo>
                    <a:pt x="19919" y="85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99" name="AutoShape 61">
              <a:extLst>
                <a:ext uri="{FF2B5EF4-FFF2-40B4-BE49-F238E27FC236}">
                  <a16:creationId xmlns:a16="http://schemas.microsoft.com/office/drawing/2014/main" id="{76BDAA84-9658-4544-AE19-1A9A57004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1238"/>
              <a:ext cx="138" cy="14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6"/>
                  </a:moveTo>
                  <a:lnTo>
                    <a:pt x="172" y="18457"/>
                  </a:lnTo>
                  <a:lnTo>
                    <a:pt x="429" y="17872"/>
                  </a:lnTo>
                  <a:lnTo>
                    <a:pt x="773" y="17287"/>
                  </a:lnTo>
                  <a:lnTo>
                    <a:pt x="773" y="16649"/>
                  </a:lnTo>
                  <a:lnTo>
                    <a:pt x="1030" y="16064"/>
                  </a:lnTo>
                  <a:lnTo>
                    <a:pt x="1288" y="15479"/>
                  </a:lnTo>
                  <a:lnTo>
                    <a:pt x="1459" y="14894"/>
                  </a:lnTo>
                  <a:lnTo>
                    <a:pt x="1803" y="14255"/>
                  </a:lnTo>
                  <a:lnTo>
                    <a:pt x="1974" y="13670"/>
                  </a:lnTo>
                  <a:lnTo>
                    <a:pt x="2489" y="13138"/>
                  </a:lnTo>
                  <a:lnTo>
                    <a:pt x="2489" y="12553"/>
                  </a:lnTo>
                  <a:lnTo>
                    <a:pt x="2575" y="12021"/>
                  </a:lnTo>
                  <a:lnTo>
                    <a:pt x="2833" y="11489"/>
                  </a:lnTo>
                  <a:lnTo>
                    <a:pt x="2918" y="10904"/>
                  </a:lnTo>
                  <a:lnTo>
                    <a:pt x="3176" y="10372"/>
                  </a:lnTo>
                  <a:lnTo>
                    <a:pt x="3176" y="9840"/>
                  </a:lnTo>
                  <a:lnTo>
                    <a:pt x="3691" y="9255"/>
                  </a:lnTo>
                  <a:lnTo>
                    <a:pt x="4034" y="8723"/>
                  </a:lnTo>
                  <a:lnTo>
                    <a:pt x="4206" y="8191"/>
                  </a:lnTo>
                  <a:lnTo>
                    <a:pt x="4292" y="7766"/>
                  </a:lnTo>
                  <a:lnTo>
                    <a:pt x="4549" y="7234"/>
                  </a:lnTo>
                  <a:lnTo>
                    <a:pt x="4721" y="6755"/>
                  </a:lnTo>
                  <a:lnTo>
                    <a:pt x="5236" y="6330"/>
                  </a:lnTo>
                  <a:lnTo>
                    <a:pt x="5494" y="5904"/>
                  </a:lnTo>
                  <a:lnTo>
                    <a:pt x="5579" y="5426"/>
                  </a:lnTo>
                  <a:lnTo>
                    <a:pt x="5923" y="5000"/>
                  </a:lnTo>
                  <a:lnTo>
                    <a:pt x="5923" y="4521"/>
                  </a:lnTo>
                  <a:lnTo>
                    <a:pt x="6352" y="4149"/>
                  </a:lnTo>
                  <a:lnTo>
                    <a:pt x="6695" y="3777"/>
                  </a:lnTo>
                  <a:lnTo>
                    <a:pt x="6695" y="3404"/>
                  </a:lnTo>
                  <a:lnTo>
                    <a:pt x="7124" y="3032"/>
                  </a:lnTo>
                  <a:lnTo>
                    <a:pt x="7124" y="2713"/>
                  </a:lnTo>
                  <a:lnTo>
                    <a:pt x="7468" y="2447"/>
                  </a:lnTo>
                  <a:lnTo>
                    <a:pt x="7554" y="2128"/>
                  </a:lnTo>
                  <a:lnTo>
                    <a:pt x="7554" y="1809"/>
                  </a:lnTo>
                  <a:lnTo>
                    <a:pt x="7811" y="1543"/>
                  </a:lnTo>
                  <a:lnTo>
                    <a:pt x="8069" y="1330"/>
                  </a:lnTo>
                  <a:lnTo>
                    <a:pt x="8498" y="1064"/>
                  </a:lnTo>
                  <a:lnTo>
                    <a:pt x="8498" y="851"/>
                  </a:lnTo>
                  <a:lnTo>
                    <a:pt x="8841" y="691"/>
                  </a:lnTo>
                  <a:lnTo>
                    <a:pt x="8927" y="479"/>
                  </a:lnTo>
                  <a:lnTo>
                    <a:pt x="9099" y="372"/>
                  </a:lnTo>
                  <a:lnTo>
                    <a:pt x="9442" y="266"/>
                  </a:lnTo>
                  <a:lnTo>
                    <a:pt x="9442" y="106"/>
                  </a:lnTo>
                  <a:lnTo>
                    <a:pt x="9785" y="106"/>
                  </a:lnTo>
                  <a:lnTo>
                    <a:pt x="10129" y="53"/>
                  </a:lnTo>
                  <a:lnTo>
                    <a:pt x="10300" y="0"/>
                  </a:lnTo>
                  <a:lnTo>
                    <a:pt x="10558" y="53"/>
                  </a:lnTo>
                  <a:lnTo>
                    <a:pt x="10815" y="53"/>
                  </a:lnTo>
                  <a:lnTo>
                    <a:pt x="10901" y="106"/>
                  </a:lnTo>
                  <a:lnTo>
                    <a:pt x="11073" y="213"/>
                  </a:lnTo>
                  <a:lnTo>
                    <a:pt x="11416" y="319"/>
                  </a:lnTo>
                  <a:lnTo>
                    <a:pt x="11502" y="479"/>
                  </a:lnTo>
                  <a:lnTo>
                    <a:pt x="11931" y="745"/>
                  </a:lnTo>
                  <a:lnTo>
                    <a:pt x="12189" y="1011"/>
                  </a:lnTo>
                  <a:lnTo>
                    <a:pt x="12446" y="1277"/>
                  </a:lnTo>
                  <a:lnTo>
                    <a:pt x="12446" y="1543"/>
                  </a:lnTo>
                  <a:lnTo>
                    <a:pt x="12532" y="1915"/>
                  </a:lnTo>
                  <a:lnTo>
                    <a:pt x="12876" y="2287"/>
                  </a:lnTo>
                  <a:lnTo>
                    <a:pt x="12876" y="2713"/>
                  </a:lnTo>
                  <a:lnTo>
                    <a:pt x="13305" y="3138"/>
                  </a:lnTo>
                  <a:lnTo>
                    <a:pt x="13305" y="3564"/>
                  </a:lnTo>
                  <a:lnTo>
                    <a:pt x="13648" y="3989"/>
                  </a:lnTo>
                  <a:lnTo>
                    <a:pt x="14077" y="4415"/>
                  </a:lnTo>
                  <a:lnTo>
                    <a:pt x="14163" y="4947"/>
                  </a:lnTo>
                  <a:lnTo>
                    <a:pt x="14421" y="5479"/>
                  </a:lnTo>
                  <a:lnTo>
                    <a:pt x="14678" y="5957"/>
                  </a:lnTo>
                  <a:lnTo>
                    <a:pt x="15193" y="6489"/>
                  </a:lnTo>
                  <a:lnTo>
                    <a:pt x="15279" y="7074"/>
                  </a:lnTo>
                  <a:lnTo>
                    <a:pt x="15451" y="7606"/>
                  </a:lnTo>
                  <a:lnTo>
                    <a:pt x="15708" y="8191"/>
                  </a:lnTo>
                  <a:lnTo>
                    <a:pt x="15880" y="8777"/>
                  </a:lnTo>
                  <a:lnTo>
                    <a:pt x="16052" y="9362"/>
                  </a:lnTo>
                  <a:lnTo>
                    <a:pt x="16309" y="9894"/>
                  </a:lnTo>
                  <a:lnTo>
                    <a:pt x="16824" y="10426"/>
                  </a:lnTo>
                  <a:lnTo>
                    <a:pt x="16824" y="11011"/>
                  </a:lnTo>
                  <a:lnTo>
                    <a:pt x="17082" y="11649"/>
                  </a:lnTo>
                  <a:lnTo>
                    <a:pt x="17253" y="12181"/>
                  </a:lnTo>
                  <a:lnTo>
                    <a:pt x="17425" y="12766"/>
                  </a:lnTo>
                  <a:lnTo>
                    <a:pt x="17511" y="13298"/>
                  </a:lnTo>
                  <a:lnTo>
                    <a:pt x="17511" y="13830"/>
                  </a:lnTo>
                  <a:lnTo>
                    <a:pt x="18026" y="14415"/>
                  </a:lnTo>
                  <a:lnTo>
                    <a:pt x="18026" y="14947"/>
                  </a:lnTo>
                  <a:lnTo>
                    <a:pt x="18455" y="15479"/>
                  </a:lnTo>
                  <a:lnTo>
                    <a:pt x="18541" y="15904"/>
                  </a:lnTo>
                  <a:lnTo>
                    <a:pt x="18712" y="16436"/>
                  </a:lnTo>
                  <a:lnTo>
                    <a:pt x="18884" y="16862"/>
                  </a:lnTo>
                  <a:lnTo>
                    <a:pt x="18970" y="17340"/>
                  </a:lnTo>
                  <a:lnTo>
                    <a:pt x="19227" y="17713"/>
                  </a:lnTo>
                  <a:lnTo>
                    <a:pt x="19227" y="18138"/>
                  </a:lnTo>
                  <a:lnTo>
                    <a:pt x="19485" y="18511"/>
                  </a:lnTo>
                  <a:lnTo>
                    <a:pt x="19571" y="18883"/>
                  </a:lnTo>
                  <a:lnTo>
                    <a:pt x="19657" y="19149"/>
                  </a:lnTo>
                  <a:lnTo>
                    <a:pt x="19828" y="19521"/>
                  </a:lnTo>
                  <a:lnTo>
                    <a:pt x="19914" y="19734"/>
                  </a:lnTo>
                  <a:lnTo>
                    <a:pt x="19914" y="19947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0" name="AutoShape 62">
              <a:extLst>
                <a:ext uri="{FF2B5EF4-FFF2-40B4-BE49-F238E27FC236}">
                  <a16:creationId xmlns:a16="http://schemas.microsoft.com/office/drawing/2014/main" id="{F824C0E8-A31A-4A24-A435-C8BB4043D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" y="1374"/>
              <a:ext cx="147" cy="13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62" y="661"/>
                  </a:lnTo>
                  <a:lnTo>
                    <a:pt x="324" y="1212"/>
                  </a:lnTo>
                  <a:lnTo>
                    <a:pt x="486" y="1873"/>
                  </a:lnTo>
                  <a:lnTo>
                    <a:pt x="567" y="2534"/>
                  </a:lnTo>
                  <a:lnTo>
                    <a:pt x="972" y="3140"/>
                  </a:lnTo>
                  <a:lnTo>
                    <a:pt x="1215" y="3691"/>
                  </a:lnTo>
                  <a:lnTo>
                    <a:pt x="1215" y="4298"/>
                  </a:lnTo>
                  <a:lnTo>
                    <a:pt x="1457" y="4959"/>
                  </a:lnTo>
                  <a:lnTo>
                    <a:pt x="1538" y="5565"/>
                  </a:lnTo>
                  <a:lnTo>
                    <a:pt x="2267" y="6171"/>
                  </a:lnTo>
                  <a:lnTo>
                    <a:pt x="2429" y="6777"/>
                  </a:lnTo>
                  <a:lnTo>
                    <a:pt x="2510" y="7328"/>
                  </a:lnTo>
                  <a:lnTo>
                    <a:pt x="2591" y="7879"/>
                  </a:lnTo>
                  <a:lnTo>
                    <a:pt x="2753" y="8485"/>
                  </a:lnTo>
                  <a:lnTo>
                    <a:pt x="2915" y="9036"/>
                  </a:lnTo>
                  <a:lnTo>
                    <a:pt x="2996" y="9642"/>
                  </a:lnTo>
                  <a:lnTo>
                    <a:pt x="2996" y="10138"/>
                  </a:lnTo>
                  <a:lnTo>
                    <a:pt x="3563" y="10689"/>
                  </a:lnTo>
                  <a:lnTo>
                    <a:pt x="3806" y="11185"/>
                  </a:lnTo>
                  <a:lnTo>
                    <a:pt x="4049" y="11736"/>
                  </a:lnTo>
                  <a:lnTo>
                    <a:pt x="4211" y="12176"/>
                  </a:lnTo>
                  <a:lnTo>
                    <a:pt x="4372" y="12727"/>
                  </a:lnTo>
                  <a:lnTo>
                    <a:pt x="4453" y="13223"/>
                  </a:lnTo>
                  <a:lnTo>
                    <a:pt x="4615" y="13664"/>
                  </a:lnTo>
                  <a:lnTo>
                    <a:pt x="4939" y="14105"/>
                  </a:lnTo>
                  <a:lnTo>
                    <a:pt x="5263" y="14545"/>
                  </a:lnTo>
                  <a:lnTo>
                    <a:pt x="5506" y="14986"/>
                  </a:lnTo>
                  <a:lnTo>
                    <a:pt x="5668" y="15482"/>
                  </a:lnTo>
                  <a:lnTo>
                    <a:pt x="5749" y="15868"/>
                  </a:lnTo>
                  <a:lnTo>
                    <a:pt x="6154" y="16198"/>
                  </a:lnTo>
                  <a:lnTo>
                    <a:pt x="6235" y="16584"/>
                  </a:lnTo>
                  <a:lnTo>
                    <a:pt x="6559" y="16970"/>
                  </a:lnTo>
                  <a:lnTo>
                    <a:pt x="6802" y="17245"/>
                  </a:lnTo>
                  <a:lnTo>
                    <a:pt x="6883" y="17631"/>
                  </a:lnTo>
                  <a:lnTo>
                    <a:pt x="7045" y="17906"/>
                  </a:lnTo>
                  <a:lnTo>
                    <a:pt x="7126" y="18182"/>
                  </a:lnTo>
                  <a:lnTo>
                    <a:pt x="7530" y="18457"/>
                  </a:lnTo>
                  <a:lnTo>
                    <a:pt x="7530" y="18733"/>
                  </a:lnTo>
                  <a:lnTo>
                    <a:pt x="7611" y="18953"/>
                  </a:lnTo>
                  <a:lnTo>
                    <a:pt x="7773" y="19118"/>
                  </a:lnTo>
                  <a:lnTo>
                    <a:pt x="8097" y="19339"/>
                  </a:lnTo>
                  <a:lnTo>
                    <a:pt x="8502" y="19504"/>
                  </a:lnTo>
                  <a:lnTo>
                    <a:pt x="8664" y="19669"/>
                  </a:lnTo>
                  <a:lnTo>
                    <a:pt x="8907" y="19725"/>
                  </a:lnTo>
                  <a:lnTo>
                    <a:pt x="8988" y="19890"/>
                  </a:lnTo>
                  <a:lnTo>
                    <a:pt x="9150" y="19890"/>
                  </a:lnTo>
                  <a:lnTo>
                    <a:pt x="9393" y="19945"/>
                  </a:lnTo>
                  <a:lnTo>
                    <a:pt x="9555" y="19945"/>
                  </a:lnTo>
                  <a:lnTo>
                    <a:pt x="9717" y="19945"/>
                  </a:lnTo>
                  <a:lnTo>
                    <a:pt x="10283" y="19890"/>
                  </a:lnTo>
                  <a:lnTo>
                    <a:pt x="10445" y="19890"/>
                  </a:lnTo>
                  <a:lnTo>
                    <a:pt x="10607" y="19725"/>
                  </a:lnTo>
                  <a:lnTo>
                    <a:pt x="10850" y="19504"/>
                  </a:lnTo>
                  <a:lnTo>
                    <a:pt x="11012" y="19339"/>
                  </a:lnTo>
                  <a:lnTo>
                    <a:pt x="11336" y="19118"/>
                  </a:lnTo>
                  <a:lnTo>
                    <a:pt x="11336" y="18843"/>
                  </a:lnTo>
                  <a:lnTo>
                    <a:pt x="11903" y="18567"/>
                  </a:lnTo>
                  <a:lnTo>
                    <a:pt x="12227" y="18237"/>
                  </a:lnTo>
                  <a:lnTo>
                    <a:pt x="12389" y="17851"/>
                  </a:lnTo>
                  <a:lnTo>
                    <a:pt x="12551" y="17466"/>
                  </a:lnTo>
                  <a:lnTo>
                    <a:pt x="12551" y="17190"/>
                  </a:lnTo>
                  <a:lnTo>
                    <a:pt x="12955" y="16749"/>
                  </a:lnTo>
                  <a:lnTo>
                    <a:pt x="13117" y="16309"/>
                  </a:lnTo>
                  <a:lnTo>
                    <a:pt x="13198" y="15813"/>
                  </a:lnTo>
                  <a:lnTo>
                    <a:pt x="13522" y="15317"/>
                  </a:lnTo>
                  <a:lnTo>
                    <a:pt x="13846" y="14876"/>
                  </a:lnTo>
                  <a:lnTo>
                    <a:pt x="14089" y="14325"/>
                  </a:lnTo>
                  <a:lnTo>
                    <a:pt x="14332" y="13829"/>
                  </a:lnTo>
                  <a:lnTo>
                    <a:pt x="14656" y="13278"/>
                  </a:lnTo>
                  <a:lnTo>
                    <a:pt x="14737" y="12837"/>
                  </a:lnTo>
                  <a:lnTo>
                    <a:pt x="15223" y="12176"/>
                  </a:lnTo>
                  <a:lnTo>
                    <a:pt x="15547" y="11680"/>
                  </a:lnTo>
                  <a:lnTo>
                    <a:pt x="15628" y="11129"/>
                  </a:lnTo>
                  <a:lnTo>
                    <a:pt x="15789" y="10579"/>
                  </a:lnTo>
                  <a:lnTo>
                    <a:pt x="16032" y="10028"/>
                  </a:lnTo>
                  <a:lnTo>
                    <a:pt x="16275" y="9477"/>
                  </a:lnTo>
                  <a:lnTo>
                    <a:pt x="16923" y="8871"/>
                  </a:lnTo>
                  <a:lnTo>
                    <a:pt x="17004" y="8375"/>
                  </a:lnTo>
                  <a:lnTo>
                    <a:pt x="17085" y="7824"/>
                  </a:lnTo>
                  <a:lnTo>
                    <a:pt x="17247" y="7273"/>
                  </a:lnTo>
                  <a:lnTo>
                    <a:pt x="17409" y="6777"/>
                  </a:lnTo>
                  <a:lnTo>
                    <a:pt x="17571" y="6226"/>
                  </a:lnTo>
                  <a:lnTo>
                    <a:pt x="17571" y="5730"/>
                  </a:lnTo>
                  <a:lnTo>
                    <a:pt x="18219" y="5234"/>
                  </a:lnTo>
                  <a:lnTo>
                    <a:pt x="18462" y="4738"/>
                  </a:lnTo>
                  <a:lnTo>
                    <a:pt x="18543" y="4298"/>
                  </a:lnTo>
                  <a:lnTo>
                    <a:pt x="18785" y="3857"/>
                  </a:lnTo>
                  <a:lnTo>
                    <a:pt x="18947" y="3416"/>
                  </a:lnTo>
                  <a:lnTo>
                    <a:pt x="19028" y="3030"/>
                  </a:lnTo>
                  <a:lnTo>
                    <a:pt x="19433" y="2590"/>
                  </a:lnTo>
                  <a:lnTo>
                    <a:pt x="19433" y="2204"/>
                  </a:lnTo>
                  <a:lnTo>
                    <a:pt x="19514" y="1928"/>
                  </a:lnTo>
                  <a:lnTo>
                    <a:pt x="19595" y="1598"/>
                  </a:lnTo>
                  <a:lnTo>
                    <a:pt x="19838" y="1377"/>
                  </a:lnTo>
                  <a:lnTo>
                    <a:pt x="19838" y="1047"/>
                  </a:lnTo>
                  <a:lnTo>
                    <a:pt x="19919" y="88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1" name="AutoShape 63">
              <a:extLst>
                <a:ext uri="{FF2B5EF4-FFF2-40B4-BE49-F238E27FC236}">
                  <a16:creationId xmlns:a16="http://schemas.microsoft.com/office/drawing/2014/main" id="{C6E1E218-A1C2-4830-9D34-677F6C5AE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" y="1241"/>
              <a:ext cx="139" cy="13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71"/>
                  </a:moveTo>
                  <a:lnTo>
                    <a:pt x="172" y="18470"/>
                  </a:lnTo>
                  <a:lnTo>
                    <a:pt x="429" y="17869"/>
                  </a:lnTo>
                  <a:lnTo>
                    <a:pt x="773" y="17268"/>
                  </a:lnTo>
                  <a:lnTo>
                    <a:pt x="773" y="16721"/>
                  </a:lnTo>
                  <a:lnTo>
                    <a:pt x="1030" y="16120"/>
                  </a:lnTo>
                  <a:lnTo>
                    <a:pt x="1288" y="15519"/>
                  </a:lnTo>
                  <a:lnTo>
                    <a:pt x="1459" y="14918"/>
                  </a:lnTo>
                  <a:lnTo>
                    <a:pt x="1803" y="14262"/>
                  </a:lnTo>
                  <a:lnTo>
                    <a:pt x="1974" y="13661"/>
                  </a:lnTo>
                  <a:lnTo>
                    <a:pt x="2489" y="13115"/>
                  </a:lnTo>
                  <a:lnTo>
                    <a:pt x="2489" y="12568"/>
                  </a:lnTo>
                  <a:lnTo>
                    <a:pt x="2575" y="12022"/>
                  </a:lnTo>
                  <a:lnTo>
                    <a:pt x="2833" y="11421"/>
                  </a:lnTo>
                  <a:lnTo>
                    <a:pt x="2918" y="10874"/>
                  </a:lnTo>
                  <a:lnTo>
                    <a:pt x="3176" y="10328"/>
                  </a:lnTo>
                  <a:lnTo>
                    <a:pt x="3176" y="9836"/>
                  </a:lnTo>
                  <a:lnTo>
                    <a:pt x="3691" y="9290"/>
                  </a:lnTo>
                  <a:lnTo>
                    <a:pt x="4034" y="8798"/>
                  </a:lnTo>
                  <a:lnTo>
                    <a:pt x="4206" y="8197"/>
                  </a:lnTo>
                  <a:lnTo>
                    <a:pt x="4292" y="7760"/>
                  </a:lnTo>
                  <a:lnTo>
                    <a:pt x="4549" y="7268"/>
                  </a:lnTo>
                  <a:lnTo>
                    <a:pt x="4721" y="6776"/>
                  </a:lnTo>
                  <a:lnTo>
                    <a:pt x="5236" y="6339"/>
                  </a:lnTo>
                  <a:lnTo>
                    <a:pt x="5494" y="5902"/>
                  </a:lnTo>
                  <a:lnTo>
                    <a:pt x="5579" y="5410"/>
                  </a:lnTo>
                  <a:lnTo>
                    <a:pt x="5923" y="5027"/>
                  </a:lnTo>
                  <a:lnTo>
                    <a:pt x="5923" y="4590"/>
                  </a:lnTo>
                  <a:lnTo>
                    <a:pt x="6352" y="4153"/>
                  </a:lnTo>
                  <a:lnTo>
                    <a:pt x="6695" y="3770"/>
                  </a:lnTo>
                  <a:lnTo>
                    <a:pt x="6695" y="3443"/>
                  </a:lnTo>
                  <a:lnTo>
                    <a:pt x="7124" y="3005"/>
                  </a:lnTo>
                  <a:lnTo>
                    <a:pt x="7124" y="2732"/>
                  </a:lnTo>
                  <a:lnTo>
                    <a:pt x="7468" y="2404"/>
                  </a:lnTo>
                  <a:lnTo>
                    <a:pt x="7554" y="2131"/>
                  </a:lnTo>
                  <a:lnTo>
                    <a:pt x="7554" y="1803"/>
                  </a:lnTo>
                  <a:lnTo>
                    <a:pt x="7811" y="1585"/>
                  </a:lnTo>
                  <a:lnTo>
                    <a:pt x="8069" y="1311"/>
                  </a:lnTo>
                  <a:lnTo>
                    <a:pt x="8498" y="1038"/>
                  </a:lnTo>
                  <a:lnTo>
                    <a:pt x="8498" y="874"/>
                  </a:lnTo>
                  <a:lnTo>
                    <a:pt x="8841" y="656"/>
                  </a:lnTo>
                  <a:lnTo>
                    <a:pt x="8927" y="492"/>
                  </a:lnTo>
                  <a:lnTo>
                    <a:pt x="9099" y="383"/>
                  </a:lnTo>
                  <a:lnTo>
                    <a:pt x="9442" y="273"/>
                  </a:lnTo>
                  <a:lnTo>
                    <a:pt x="9442" y="109"/>
                  </a:lnTo>
                  <a:lnTo>
                    <a:pt x="9785" y="109"/>
                  </a:lnTo>
                  <a:lnTo>
                    <a:pt x="10129" y="55"/>
                  </a:lnTo>
                  <a:lnTo>
                    <a:pt x="10300" y="0"/>
                  </a:lnTo>
                  <a:lnTo>
                    <a:pt x="10558" y="55"/>
                  </a:lnTo>
                  <a:lnTo>
                    <a:pt x="10815" y="55"/>
                  </a:lnTo>
                  <a:lnTo>
                    <a:pt x="10901" y="109"/>
                  </a:lnTo>
                  <a:lnTo>
                    <a:pt x="11073" y="219"/>
                  </a:lnTo>
                  <a:lnTo>
                    <a:pt x="11416" y="328"/>
                  </a:lnTo>
                  <a:lnTo>
                    <a:pt x="11502" y="492"/>
                  </a:lnTo>
                  <a:lnTo>
                    <a:pt x="11931" y="710"/>
                  </a:lnTo>
                  <a:lnTo>
                    <a:pt x="12189" y="984"/>
                  </a:lnTo>
                  <a:lnTo>
                    <a:pt x="12446" y="1257"/>
                  </a:lnTo>
                  <a:lnTo>
                    <a:pt x="12446" y="1585"/>
                  </a:lnTo>
                  <a:lnTo>
                    <a:pt x="12532" y="1913"/>
                  </a:lnTo>
                  <a:lnTo>
                    <a:pt x="12876" y="2295"/>
                  </a:lnTo>
                  <a:lnTo>
                    <a:pt x="12876" y="2732"/>
                  </a:lnTo>
                  <a:lnTo>
                    <a:pt x="13305" y="3115"/>
                  </a:lnTo>
                  <a:lnTo>
                    <a:pt x="13305" y="3497"/>
                  </a:lnTo>
                  <a:lnTo>
                    <a:pt x="13648" y="3989"/>
                  </a:lnTo>
                  <a:lnTo>
                    <a:pt x="14077" y="4426"/>
                  </a:lnTo>
                  <a:lnTo>
                    <a:pt x="14163" y="4973"/>
                  </a:lnTo>
                  <a:lnTo>
                    <a:pt x="14421" y="5519"/>
                  </a:lnTo>
                  <a:lnTo>
                    <a:pt x="14678" y="5956"/>
                  </a:lnTo>
                  <a:lnTo>
                    <a:pt x="15193" y="6503"/>
                  </a:lnTo>
                  <a:lnTo>
                    <a:pt x="15279" y="7049"/>
                  </a:lnTo>
                  <a:lnTo>
                    <a:pt x="15451" y="7596"/>
                  </a:lnTo>
                  <a:lnTo>
                    <a:pt x="15708" y="8197"/>
                  </a:lnTo>
                  <a:lnTo>
                    <a:pt x="15880" y="8798"/>
                  </a:lnTo>
                  <a:lnTo>
                    <a:pt x="16052" y="9344"/>
                  </a:lnTo>
                  <a:lnTo>
                    <a:pt x="16309" y="9891"/>
                  </a:lnTo>
                  <a:lnTo>
                    <a:pt x="16824" y="10492"/>
                  </a:lnTo>
                  <a:lnTo>
                    <a:pt x="16824" y="11038"/>
                  </a:lnTo>
                  <a:lnTo>
                    <a:pt x="17082" y="11585"/>
                  </a:lnTo>
                  <a:lnTo>
                    <a:pt x="17253" y="12186"/>
                  </a:lnTo>
                  <a:lnTo>
                    <a:pt x="17425" y="12732"/>
                  </a:lnTo>
                  <a:lnTo>
                    <a:pt x="17511" y="13279"/>
                  </a:lnTo>
                  <a:lnTo>
                    <a:pt x="17511" y="13880"/>
                  </a:lnTo>
                  <a:lnTo>
                    <a:pt x="18026" y="14426"/>
                  </a:lnTo>
                  <a:lnTo>
                    <a:pt x="18026" y="14918"/>
                  </a:lnTo>
                  <a:lnTo>
                    <a:pt x="18455" y="15410"/>
                  </a:lnTo>
                  <a:lnTo>
                    <a:pt x="18541" y="15956"/>
                  </a:lnTo>
                  <a:lnTo>
                    <a:pt x="18712" y="16448"/>
                  </a:lnTo>
                  <a:lnTo>
                    <a:pt x="18884" y="16885"/>
                  </a:lnTo>
                  <a:lnTo>
                    <a:pt x="18970" y="17268"/>
                  </a:lnTo>
                  <a:lnTo>
                    <a:pt x="19227" y="17760"/>
                  </a:lnTo>
                  <a:lnTo>
                    <a:pt x="19227" y="18197"/>
                  </a:lnTo>
                  <a:lnTo>
                    <a:pt x="19485" y="18525"/>
                  </a:lnTo>
                  <a:lnTo>
                    <a:pt x="19571" y="18852"/>
                  </a:lnTo>
                  <a:lnTo>
                    <a:pt x="19657" y="19180"/>
                  </a:lnTo>
                  <a:lnTo>
                    <a:pt x="19828" y="19508"/>
                  </a:lnTo>
                  <a:lnTo>
                    <a:pt x="19914" y="19727"/>
                  </a:lnTo>
                  <a:lnTo>
                    <a:pt x="19914" y="19945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2" name="AutoShape 64">
              <a:extLst>
                <a:ext uri="{FF2B5EF4-FFF2-40B4-BE49-F238E27FC236}">
                  <a16:creationId xmlns:a16="http://schemas.microsoft.com/office/drawing/2014/main" id="{4F2DD9C5-61FB-4487-B495-420E5A0B7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1373"/>
              <a:ext cx="146" cy="13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62" y="623"/>
                  </a:lnTo>
                  <a:lnTo>
                    <a:pt x="324" y="1246"/>
                  </a:lnTo>
                  <a:lnTo>
                    <a:pt x="486" y="1870"/>
                  </a:lnTo>
                  <a:lnTo>
                    <a:pt x="567" y="2493"/>
                  </a:lnTo>
                  <a:lnTo>
                    <a:pt x="972" y="3116"/>
                  </a:lnTo>
                  <a:lnTo>
                    <a:pt x="1215" y="3739"/>
                  </a:lnTo>
                  <a:lnTo>
                    <a:pt x="1215" y="4363"/>
                  </a:lnTo>
                  <a:lnTo>
                    <a:pt x="1457" y="4986"/>
                  </a:lnTo>
                  <a:lnTo>
                    <a:pt x="1538" y="5552"/>
                  </a:lnTo>
                  <a:lnTo>
                    <a:pt x="2267" y="6176"/>
                  </a:lnTo>
                  <a:lnTo>
                    <a:pt x="2429" y="6742"/>
                  </a:lnTo>
                  <a:lnTo>
                    <a:pt x="2510" y="7309"/>
                  </a:lnTo>
                  <a:lnTo>
                    <a:pt x="2591" y="7875"/>
                  </a:lnTo>
                  <a:lnTo>
                    <a:pt x="2753" y="8499"/>
                  </a:lnTo>
                  <a:lnTo>
                    <a:pt x="2915" y="9008"/>
                  </a:lnTo>
                  <a:lnTo>
                    <a:pt x="2996" y="9575"/>
                  </a:lnTo>
                  <a:lnTo>
                    <a:pt x="2996" y="10142"/>
                  </a:lnTo>
                  <a:lnTo>
                    <a:pt x="3563" y="10652"/>
                  </a:lnTo>
                  <a:lnTo>
                    <a:pt x="3806" y="11218"/>
                  </a:lnTo>
                  <a:lnTo>
                    <a:pt x="4049" y="11728"/>
                  </a:lnTo>
                  <a:lnTo>
                    <a:pt x="4211" y="12181"/>
                  </a:lnTo>
                  <a:lnTo>
                    <a:pt x="4372" y="12691"/>
                  </a:lnTo>
                  <a:lnTo>
                    <a:pt x="4453" y="13258"/>
                  </a:lnTo>
                  <a:lnTo>
                    <a:pt x="4615" y="13654"/>
                  </a:lnTo>
                  <a:lnTo>
                    <a:pt x="4939" y="14108"/>
                  </a:lnTo>
                  <a:lnTo>
                    <a:pt x="5263" y="14561"/>
                  </a:lnTo>
                  <a:lnTo>
                    <a:pt x="5506" y="15014"/>
                  </a:lnTo>
                  <a:lnTo>
                    <a:pt x="5668" y="15411"/>
                  </a:lnTo>
                  <a:lnTo>
                    <a:pt x="5749" y="15807"/>
                  </a:lnTo>
                  <a:lnTo>
                    <a:pt x="6154" y="16204"/>
                  </a:lnTo>
                  <a:lnTo>
                    <a:pt x="6235" y="16601"/>
                  </a:lnTo>
                  <a:lnTo>
                    <a:pt x="6559" y="16941"/>
                  </a:lnTo>
                  <a:lnTo>
                    <a:pt x="6802" y="17337"/>
                  </a:lnTo>
                  <a:lnTo>
                    <a:pt x="6883" y="17564"/>
                  </a:lnTo>
                  <a:lnTo>
                    <a:pt x="7045" y="17960"/>
                  </a:lnTo>
                  <a:lnTo>
                    <a:pt x="7126" y="18130"/>
                  </a:lnTo>
                  <a:lnTo>
                    <a:pt x="7530" y="18470"/>
                  </a:lnTo>
                  <a:lnTo>
                    <a:pt x="7530" y="18754"/>
                  </a:lnTo>
                  <a:lnTo>
                    <a:pt x="7611" y="18924"/>
                  </a:lnTo>
                  <a:lnTo>
                    <a:pt x="7773" y="19150"/>
                  </a:lnTo>
                  <a:lnTo>
                    <a:pt x="8097" y="19320"/>
                  </a:lnTo>
                  <a:lnTo>
                    <a:pt x="8502" y="19490"/>
                  </a:lnTo>
                  <a:lnTo>
                    <a:pt x="8664" y="19660"/>
                  </a:lnTo>
                  <a:lnTo>
                    <a:pt x="8907" y="19717"/>
                  </a:lnTo>
                  <a:lnTo>
                    <a:pt x="8988" y="19887"/>
                  </a:lnTo>
                  <a:lnTo>
                    <a:pt x="9150" y="19887"/>
                  </a:lnTo>
                  <a:lnTo>
                    <a:pt x="9393" y="19943"/>
                  </a:lnTo>
                  <a:lnTo>
                    <a:pt x="9555" y="19943"/>
                  </a:lnTo>
                  <a:lnTo>
                    <a:pt x="9717" y="19943"/>
                  </a:lnTo>
                  <a:lnTo>
                    <a:pt x="10283" y="19887"/>
                  </a:lnTo>
                  <a:lnTo>
                    <a:pt x="10445" y="19887"/>
                  </a:lnTo>
                  <a:lnTo>
                    <a:pt x="10607" y="19717"/>
                  </a:lnTo>
                  <a:lnTo>
                    <a:pt x="10850" y="19490"/>
                  </a:lnTo>
                  <a:lnTo>
                    <a:pt x="11012" y="19320"/>
                  </a:lnTo>
                  <a:lnTo>
                    <a:pt x="11336" y="19093"/>
                  </a:lnTo>
                  <a:lnTo>
                    <a:pt x="11336" y="18810"/>
                  </a:lnTo>
                  <a:lnTo>
                    <a:pt x="11903" y="18527"/>
                  </a:lnTo>
                  <a:lnTo>
                    <a:pt x="12227" y="18244"/>
                  </a:lnTo>
                  <a:lnTo>
                    <a:pt x="12389" y="17960"/>
                  </a:lnTo>
                  <a:lnTo>
                    <a:pt x="12551" y="17564"/>
                  </a:lnTo>
                  <a:lnTo>
                    <a:pt x="12551" y="17167"/>
                  </a:lnTo>
                  <a:lnTo>
                    <a:pt x="12955" y="16714"/>
                  </a:lnTo>
                  <a:lnTo>
                    <a:pt x="13117" y="16261"/>
                  </a:lnTo>
                  <a:lnTo>
                    <a:pt x="13198" y="15807"/>
                  </a:lnTo>
                  <a:lnTo>
                    <a:pt x="13522" y="15411"/>
                  </a:lnTo>
                  <a:lnTo>
                    <a:pt x="13846" y="14844"/>
                  </a:lnTo>
                  <a:lnTo>
                    <a:pt x="14089" y="14334"/>
                  </a:lnTo>
                  <a:lnTo>
                    <a:pt x="14332" y="13824"/>
                  </a:lnTo>
                  <a:lnTo>
                    <a:pt x="14656" y="13314"/>
                  </a:lnTo>
                  <a:lnTo>
                    <a:pt x="14737" y="12805"/>
                  </a:lnTo>
                  <a:lnTo>
                    <a:pt x="15223" y="12181"/>
                  </a:lnTo>
                  <a:lnTo>
                    <a:pt x="15547" y="11671"/>
                  </a:lnTo>
                  <a:lnTo>
                    <a:pt x="15628" y="11105"/>
                  </a:lnTo>
                  <a:lnTo>
                    <a:pt x="15789" y="10538"/>
                  </a:lnTo>
                  <a:lnTo>
                    <a:pt x="16032" y="10028"/>
                  </a:lnTo>
                  <a:lnTo>
                    <a:pt x="16275" y="9462"/>
                  </a:lnTo>
                  <a:lnTo>
                    <a:pt x="16923" y="8895"/>
                  </a:lnTo>
                  <a:lnTo>
                    <a:pt x="17004" y="8385"/>
                  </a:lnTo>
                  <a:lnTo>
                    <a:pt x="17085" y="7819"/>
                  </a:lnTo>
                  <a:lnTo>
                    <a:pt x="17247" y="7309"/>
                  </a:lnTo>
                  <a:lnTo>
                    <a:pt x="17409" y="6742"/>
                  </a:lnTo>
                  <a:lnTo>
                    <a:pt x="17571" y="6232"/>
                  </a:lnTo>
                  <a:lnTo>
                    <a:pt x="17571" y="5722"/>
                  </a:lnTo>
                  <a:lnTo>
                    <a:pt x="18219" y="5212"/>
                  </a:lnTo>
                  <a:lnTo>
                    <a:pt x="18462" y="4759"/>
                  </a:lnTo>
                  <a:lnTo>
                    <a:pt x="18543" y="4249"/>
                  </a:lnTo>
                  <a:lnTo>
                    <a:pt x="18785" y="3853"/>
                  </a:lnTo>
                  <a:lnTo>
                    <a:pt x="18947" y="3399"/>
                  </a:lnTo>
                  <a:lnTo>
                    <a:pt x="19028" y="3003"/>
                  </a:lnTo>
                  <a:lnTo>
                    <a:pt x="19433" y="2606"/>
                  </a:lnTo>
                  <a:lnTo>
                    <a:pt x="19433" y="2266"/>
                  </a:lnTo>
                  <a:lnTo>
                    <a:pt x="19514" y="1870"/>
                  </a:lnTo>
                  <a:lnTo>
                    <a:pt x="19595" y="1643"/>
                  </a:lnTo>
                  <a:lnTo>
                    <a:pt x="19838" y="1360"/>
                  </a:lnTo>
                  <a:lnTo>
                    <a:pt x="19838" y="1076"/>
                  </a:lnTo>
                  <a:lnTo>
                    <a:pt x="19919" y="85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3" name="AutoShape 65">
              <a:extLst>
                <a:ext uri="{FF2B5EF4-FFF2-40B4-BE49-F238E27FC236}">
                  <a16:creationId xmlns:a16="http://schemas.microsoft.com/office/drawing/2014/main" id="{A0859271-321F-44F7-B0AE-D7DE73F2F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" y="1233"/>
              <a:ext cx="130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6"/>
                  </a:moveTo>
                  <a:lnTo>
                    <a:pt x="184" y="18457"/>
                  </a:lnTo>
                  <a:lnTo>
                    <a:pt x="461" y="17872"/>
                  </a:lnTo>
                  <a:lnTo>
                    <a:pt x="737" y="17287"/>
                  </a:lnTo>
                  <a:lnTo>
                    <a:pt x="737" y="16649"/>
                  </a:lnTo>
                  <a:lnTo>
                    <a:pt x="1014" y="16064"/>
                  </a:lnTo>
                  <a:lnTo>
                    <a:pt x="1290" y="15479"/>
                  </a:lnTo>
                  <a:lnTo>
                    <a:pt x="1475" y="14894"/>
                  </a:lnTo>
                  <a:lnTo>
                    <a:pt x="1843" y="14255"/>
                  </a:lnTo>
                  <a:lnTo>
                    <a:pt x="2028" y="13670"/>
                  </a:lnTo>
                  <a:lnTo>
                    <a:pt x="2488" y="13138"/>
                  </a:lnTo>
                  <a:lnTo>
                    <a:pt x="2488" y="12553"/>
                  </a:lnTo>
                  <a:lnTo>
                    <a:pt x="2581" y="12021"/>
                  </a:lnTo>
                  <a:lnTo>
                    <a:pt x="2857" y="11489"/>
                  </a:lnTo>
                  <a:lnTo>
                    <a:pt x="2949" y="10904"/>
                  </a:lnTo>
                  <a:lnTo>
                    <a:pt x="3226" y="10372"/>
                  </a:lnTo>
                  <a:lnTo>
                    <a:pt x="3226" y="9840"/>
                  </a:lnTo>
                  <a:lnTo>
                    <a:pt x="3687" y="9255"/>
                  </a:lnTo>
                  <a:lnTo>
                    <a:pt x="4055" y="8723"/>
                  </a:lnTo>
                  <a:lnTo>
                    <a:pt x="4240" y="8191"/>
                  </a:lnTo>
                  <a:lnTo>
                    <a:pt x="4332" y="7766"/>
                  </a:lnTo>
                  <a:lnTo>
                    <a:pt x="4608" y="7234"/>
                  </a:lnTo>
                  <a:lnTo>
                    <a:pt x="4793" y="6755"/>
                  </a:lnTo>
                  <a:lnTo>
                    <a:pt x="5161" y="6330"/>
                  </a:lnTo>
                  <a:lnTo>
                    <a:pt x="5438" y="5904"/>
                  </a:lnTo>
                  <a:lnTo>
                    <a:pt x="5530" y="5426"/>
                  </a:lnTo>
                  <a:lnTo>
                    <a:pt x="5899" y="5000"/>
                  </a:lnTo>
                  <a:lnTo>
                    <a:pt x="5899" y="4521"/>
                  </a:lnTo>
                  <a:lnTo>
                    <a:pt x="6359" y="4149"/>
                  </a:lnTo>
                  <a:lnTo>
                    <a:pt x="6636" y="3777"/>
                  </a:lnTo>
                  <a:lnTo>
                    <a:pt x="6636" y="3404"/>
                  </a:lnTo>
                  <a:lnTo>
                    <a:pt x="7097" y="3032"/>
                  </a:lnTo>
                  <a:lnTo>
                    <a:pt x="7097" y="2713"/>
                  </a:lnTo>
                  <a:lnTo>
                    <a:pt x="7465" y="2447"/>
                  </a:lnTo>
                  <a:lnTo>
                    <a:pt x="7558" y="2128"/>
                  </a:lnTo>
                  <a:lnTo>
                    <a:pt x="7558" y="1809"/>
                  </a:lnTo>
                  <a:lnTo>
                    <a:pt x="7834" y="1543"/>
                  </a:lnTo>
                  <a:lnTo>
                    <a:pt x="8018" y="1330"/>
                  </a:lnTo>
                  <a:lnTo>
                    <a:pt x="8479" y="1064"/>
                  </a:lnTo>
                  <a:lnTo>
                    <a:pt x="8479" y="851"/>
                  </a:lnTo>
                  <a:lnTo>
                    <a:pt x="8848" y="691"/>
                  </a:lnTo>
                  <a:lnTo>
                    <a:pt x="8940" y="479"/>
                  </a:lnTo>
                  <a:lnTo>
                    <a:pt x="9124" y="372"/>
                  </a:lnTo>
                  <a:lnTo>
                    <a:pt x="9401" y="266"/>
                  </a:lnTo>
                  <a:lnTo>
                    <a:pt x="9401" y="106"/>
                  </a:lnTo>
                  <a:lnTo>
                    <a:pt x="9770" y="106"/>
                  </a:lnTo>
                  <a:lnTo>
                    <a:pt x="10138" y="53"/>
                  </a:lnTo>
                  <a:lnTo>
                    <a:pt x="10323" y="0"/>
                  </a:lnTo>
                  <a:lnTo>
                    <a:pt x="10599" y="53"/>
                  </a:lnTo>
                  <a:lnTo>
                    <a:pt x="10783" y="53"/>
                  </a:lnTo>
                  <a:lnTo>
                    <a:pt x="10876" y="106"/>
                  </a:lnTo>
                  <a:lnTo>
                    <a:pt x="11060" y="213"/>
                  </a:lnTo>
                  <a:lnTo>
                    <a:pt x="11429" y="319"/>
                  </a:lnTo>
                  <a:lnTo>
                    <a:pt x="11521" y="479"/>
                  </a:lnTo>
                  <a:lnTo>
                    <a:pt x="11982" y="745"/>
                  </a:lnTo>
                  <a:lnTo>
                    <a:pt x="12166" y="1011"/>
                  </a:lnTo>
                  <a:lnTo>
                    <a:pt x="12442" y="1277"/>
                  </a:lnTo>
                  <a:lnTo>
                    <a:pt x="12442" y="1543"/>
                  </a:lnTo>
                  <a:lnTo>
                    <a:pt x="12535" y="1915"/>
                  </a:lnTo>
                  <a:lnTo>
                    <a:pt x="12903" y="2287"/>
                  </a:lnTo>
                  <a:lnTo>
                    <a:pt x="12903" y="2713"/>
                  </a:lnTo>
                  <a:lnTo>
                    <a:pt x="13364" y="3138"/>
                  </a:lnTo>
                  <a:lnTo>
                    <a:pt x="13364" y="3564"/>
                  </a:lnTo>
                  <a:lnTo>
                    <a:pt x="13641" y="3989"/>
                  </a:lnTo>
                  <a:lnTo>
                    <a:pt x="14101" y="4415"/>
                  </a:lnTo>
                  <a:lnTo>
                    <a:pt x="14194" y="4947"/>
                  </a:lnTo>
                  <a:lnTo>
                    <a:pt x="14470" y="5479"/>
                  </a:lnTo>
                  <a:lnTo>
                    <a:pt x="14747" y="5957"/>
                  </a:lnTo>
                  <a:lnTo>
                    <a:pt x="15115" y="6489"/>
                  </a:lnTo>
                  <a:lnTo>
                    <a:pt x="15207" y="7074"/>
                  </a:lnTo>
                  <a:lnTo>
                    <a:pt x="15392" y="7606"/>
                  </a:lnTo>
                  <a:lnTo>
                    <a:pt x="15668" y="8191"/>
                  </a:lnTo>
                  <a:lnTo>
                    <a:pt x="15853" y="8777"/>
                  </a:lnTo>
                  <a:lnTo>
                    <a:pt x="16037" y="9362"/>
                  </a:lnTo>
                  <a:lnTo>
                    <a:pt x="16313" y="9894"/>
                  </a:lnTo>
                  <a:lnTo>
                    <a:pt x="16774" y="10426"/>
                  </a:lnTo>
                  <a:lnTo>
                    <a:pt x="16774" y="11011"/>
                  </a:lnTo>
                  <a:lnTo>
                    <a:pt x="17051" y="11649"/>
                  </a:lnTo>
                  <a:lnTo>
                    <a:pt x="17235" y="12181"/>
                  </a:lnTo>
                  <a:lnTo>
                    <a:pt x="17419" y="12766"/>
                  </a:lnTo>
                  <a:lnTo>
                    <a:pt x="17512" y="13298"/>
                  </a:lnTo>
                  <a:lnTo>
                    <a:pt x="17512" y="13830"/>
                  </a:lnTo>
                  <a:lnTo>
                    <a:pt x="17972" y="14415"/>
                  </a:lnTo>
                  <a:lnTo>
                    <a:pt x="17972" y="14947"/>
                  </a:lnTo>
                  <a:lnTo>
                    <a:pt x="18433" y="15479"/>
                  </a:lnTo>
                  <a:lnTo>
                    <a:pt x="18525" y="15904"/>
                  </a:lnTo>
                  <a:lnTo>
                    <a:pt x="18710" y="16436"/>
                  </a:lnTo>
                  <a:lnTo>
                    <a:pt x="18894" y="16862"/>
                  </a:lnTo>
                  <a:lnTo>
                    <a:pt x="18986" y="17340"/>
                  </a:lnTo>
                  <a:lnTo>
                    <a:pt x="19263" y="17713"/>
                  </a:lnTo>
                  <a:lnTo>
                    <a:pt x="19263" y="18138"/>
                  </a:lnTo>
                  <a:lnTo>
                    <a:pt x="19447" y="18511"/>
                  </a:lnTo>
                  <a:lnTo>
                    <a:pt x="19539" y="18883"/>
                  </a:lnTo>
                  <a:lnTo>
                    <a:pt x="19631" y="19149"/>
                  </a:lnTo>
                  <a:lnTo>
                    <a:pt x="19816" y="19521"/>
                  </a:lnTo>
                  <a:lnTo>
                    <a:pt x="19908" y="19734"/>
                  </a:lnTo>
                  <a:lnTo>
                    <a:pt x="19908" y="19947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4" name="AutoShape 66">
              <a:extLst>
                <a:ext uri="{FF2B5EF4-FFF2-40B4-BE49-F238E27FC236}">
                  <a16:creationId xmlns:a16="http://schemas.microsoft.com/office/drawing/2014/main" id="{15643891-1406-49A0-B1D6-7F5092CEC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" y="1368"/>
              <a:ext cx="137" cy="13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4" y="661"/>
                  </a:lnTo>
                  <a:lnTo>
                    <a:pt x="348" y="1212"/>
                  </a:lnTo>
                  <a:lnTo>
                    <a:pt x="522" y="1873"/>
                  </a:lnTo>
                  <a:lnTo>
                    <a:pt x="609" y="2534"/>
                  </a:lnTo>
                  <a:lnTo>
                    <a:pt x="957" y="3140"/>
                  </a:lnTo>
                  <a:lnTo>
                    <a:pt x="1217" y="3691"/>
                  </a:lnTo>
                  <a:lnTo>
                    <a:pt x="1217" y="4298"/>
                  </a:lnTo>
                  <a:lnTo>
                    <a:pt x="1478" y="4959"/>
                  </a:lnTo>
                  <a:lnTo>
                    <a:pt x="1565" y="5565"/>
                  </a:lnTo>
                  <a:lnTo>
                    <a:pt x="2261" y="6171"/>
                  </a:lnTo>
                  <a:lnTo>
                    <a:pt x="2435" y="6777"/>
                  </a:lnTo>
                  <a:lnTo>
                    <a:pt x="2522" y="7328"/>
                  </a:lnTo>
                  <a:lnTo>
                    <a:pt x="2609" y="7879"/>
                  </a:lnTo>
                  <a:lnTo>
                    <a:pt x="2783" y="8485"/>
                  </a:lnTo>
                  <a:lnTo>
                    <a:pt x="2957" y="9036"/>
                  </a:lnTo>
                  <a:lnTo>
                    <a:pt x="3043" y="9642"/>
                  </a:lnTo>
                  <a:lnTo>
                    <a:pt x="3043" y="10138"/>
                  </a:lnTo>
                  <a:lnTo>
                    <a:pt x="3565" y="10689"/>
                  </a:lnTo>
                  <a:lnTo>
                    <a:pt x="3739" y="11185"/>
                  </a:lnTo>
                  <a:lnTo>
                    <a:pt x="4000" y="11736"/>
                  </a:lnTo>
                  <a:lnTo>
                    <a:pt x="4174" y="12176"/>
                  </a:lnTo>
                  <a:lnTo>
                    <a:pt x="4348" y="12727"/>
                  </a:lnTo>
                  <a:lnTo>
                    <a:pt x="4435" y="13223"/>
                  </a:lnTo>
                  <a:lnTo>
                    <a:pt x="4609" y="13664"/>
                  </a:lnTo>
                  <a:lnTo>
                    <a:pt x="4957" y="14105"/>
                  </a:lnTo>
                  <a:lnTo>
                    <a:pt x="5217" y="14545"/>
                  </a:lnTo>
                  <a:lnTo>
                    <a:pt x="5478" y="14986"/>
                  </a:lnTo>
                  <a:lnTo>
                    <a:pt x="5652" y="15482"/>
                  </a:lnTo>
                  <a:lnTo>
                    <a:pt x="5739" y="15868"/>
                  </a:lnTo>
                  <a:lnTo>
                    <a:pt x="6174" y="16198"/>
                  </a:lnTo>
                  <a:lnTo>
                    <a:pt x="6261" y="16584"/>
                  </a:lnTo>
                  <a:lnTo>
                    <a:pt x="6522" y="16970"/>
                  </a:lnTo>
                  <a:lnTo>
                    <a:pt x="6783" y="17245"/>
                  </a:lnTo>
                  <a:lnTo>
                    <a:pt x="6870" y="17631"/>
                  </a:lnTo>
                  <a:lnTo>
                    <a:pt x="7043" y="17906"/>
                  </a:lnTo>
                  <a:lnTo>
                    <a:pt x="7130" y="18182"/>
                  </a:lnTo>
                  <a:lnTo>
                    <a:pt x="7565" y="18457"/>
                  </a:lnTo>
                  <a:lnTo>
                    <a:pt x="7565" y="18733"/>
                  </a:lnTo>
                  <a:lnTo>
                    <a:pt x="7652" y="18953"/>
                  </a:lnTo>
                  <a:lnTo>
                    <a:pt x="7826" y="19118"/>
                  </a:lnTo>
                  <a:lnTo>
                    <a:pt x="8087" y="19339"/>
                  </a:lnTo>
                  <a:lnTo>
                    <a:pt x="8522" y="19504"/>
                  </a:lnTo>
                  <a:lnTo>
                    <a:pt x="8696" y="19669"/>
                  </a:lnTo>
                  <a:lnTo>
                    <a:pt x="8957" y="19725"/>
                  </a:lnTo>
                  <a:lnTo>
                    <a:pt x="9043" y="19890"/>
                  </a:lnTo>
                  <a:lnTo>
                    <a:pt x="9217" y="19890"/>
                  </a:lnTo>
                  <a:lnTo>
                    <a:pt x="9391" y="19945"/>
                  </a:lnTo>
                  <a:lnTo>
                    <a:pt x="9565" y="19945"/>
                  </a:lnTo>
                  <a:lnTo>
                    <a:pt x="9739" y="19945"/>
                  </a:lnTo>
                  <a:lnTo>
                    <a:pt x="10261" y="19890"/>
                  </a:lnTo>
                  <a:lnTo>
                    <a:pt x="10435" y="19890"/>
                  </a:lnTo>
                  <a:lnTo>
                    <a:pt x="10609" y="19725"/>
                  </a:lnTo>
                  <a:lnTo>
                    <a:pt x="10783" y="19504"/>
                  </a:lnTo>
                  <a:lnTo>
                    <a:pt x="10957" y="19339"/>
                  </a:lnTo>
                  <a:lnTo>
                    <a:pt x="11304" y="19118"/>
                  </a:lnTo>
                  <a:lnTo>
                    <a:pt x="11304" y="18843"/>
                  </a:lnTo>
                  <a:lnTo>
                    <a:pt x="11913" y="18567"/>
                  </a:lnTo>
                  <a:lnTo>
                    <a:pt x="12174" y="18237"/>
                  </a:lnTo>
                  <a:lnTo>
                    <a:pt x="12348" y="17851"/>
                  </a:lnTo>
                  <a:lnTo>
                    <a:pt x="12522" y="17466"/>
                  </a:lnTo>
                  <a:lnTo>
                    <a:pt x="12522" y="17190"/>
                  </a:lnTo>
                  <a:lnTo>
                    <a:pt x="12957" y="16749"/>
                  </a:lnTo>
                  <a:lnTo>
                    <a:pt x="13130" y="16309"/>
                  </a:lnTo>
                  <a:lnTo>
                    <a:pt x="13217" y="15813"/>
                  </a:lnTo>
                  <a:lnTo>
                    <a:pt x="13565" y="15317"/>
                  </a:lnTo>
                  <a:lnTo>
                    <a:pt x="13826" y="14876"/>
                  </a:lnTo>
                  <a:lnTo>
                    <a:pt x="14087" y="14325"/>
                  </a:lnTo>
                  <a:lnTo>
                    <a:pt x="14348" y="13829"/>
                  </a:lnTo>
                  <a:lnTo>
                    <a:pt x="14696" y="13278"/>
                  </a:lnTo>
                  <a:lnTo>
                    <a:pt x="14783" y="12837"/>
                  </a:lnTo>
                  <a:lnTo>
                    <a:pt x="15217" y="12176"/>
                  </a:lnTo>
                  <a:lnTo>
                    <a:pt x="15565" y="11680"/>
                  </a:lnTo>
                  <a:lnTo>
                    <a:pt x="15652" y="11129"/>
                  </a:lnTo>
                  <a:lnTo>
                    <a:pt x="15826" y="10579"/>
                  </a:lnTo>
                  <a:lnTo>
                    <a:pt x="16087" y="10028"/>
                  </a:lnTo>
                  <a:lnTo>
                    <a:pt x="16348" y="9477"/>
                  </a:lnTo>
                  <a:lnTo>
                    <a:pt x="16870" y="8871"/>
                  </a:lnTo>
                  <a:lnTo>
                    <a:pt x="16957" y="8375"/>
                  </a:lnTo>
                  <a:lnTo>
                    <a:pt x="17043" y="7824"/>
                  </a:lnTo>
                  <a:lnTo>
                    <a:pt x="17217" y="7273"/>
                  </a:lnTo>
                  <a:lnTo>
                    <a:pt x="17391" y="6777"/>
                  </a:lnTo>
                  <a:lnTo>
                    <a:pt x="17565" y="6226"/>
                  </a:lnTo>
                  <a:lnTo>
                    <a:pt x="17565" y="5730"/>
                  </a:lnTo>
                  <a:lnTo>
                    <a:pt x="18174" y="5234"/>
                  </a:lnTo>
                  <a:lnTo>
                    <a:pt x="18435" y="4738"/>
                  </a:lnTo>
                  <a:lnTo>
                    <a:pt x="18522" y="4298"/>
                  </a:lnTo>
                  <a:lnTo>
                    <a:pt x="18783" y="3857"/>
                  </a:lnTo>
                  <a:lnTo>
                    <a:pt x="18957" y="3416"/>
                  </a:lnTo>
                  <a:lnTo>
                    <a:pt x="19043" y="3030"/>
                  </a:lnTo>
                  <a:lnTo>
                    <a:pt x="19391" y="2590"/>
                  </a:lnTo>
                  <a:lnTo>
                    <a:pt x="19391" y="2204"/>
                  </a:lnTo>
                  <a:lnTo>
                    <a:pt x="19478" y="1928"/>
                  </a:lnTo>
                  <a:lnTo>
                    <a:pt x="19565" y="1598"/>
                  </a:lnTo>
                  <a:lnTo>
                    <a:pt x="19826" y="1377"/>
                  </a:lnTo>
                  <a:lnTo>
                    <a:pt x="19826" y="1047"/>
                  </a:lnTo>
                  <a:lnTo>
                    <a:pt x="19913" y="88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5" name="AutoShape 67">
              <a:extLst>
                <a:ext uri="{FF2B5EF4-FFF2-40B4-BE49-F238E27FC236}">
                  <a16:creationId xmlns:a16="http://schemas.microsoft.com/office/drawing/2014/main" id="{C70A3BCC-C657-4C3F-A8D9-96DECF8F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" y="1236"/>
              <a:ext cx="129" cy="13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71"/>
                  </a:moveTo>
                  <a:lnTo>
                    <a:pt x="184" y="18470"/>
                  </a:lnTo>
                  <a:lnTo>
                    <a:pt x="461" y="17869"/>
                  </a:lnTo>
                  <a:lnTo>
                    <a:pt x="737" y="17268"/>
                  </a:lnTo>
                  <a:lnTo>
                    <a:pt x="737" y="16721"/>
                  </a:lnTo>
                  <a:lnTo>
                    <a:pt x="1014" y="16120"/>
                  </a:lnTo>
                  <a:lnTo>
                    <a:pt x="1290" y="15519"/>
                  </a:lnTo>
                  <a:lnTo>
                    <a:pt x="1475" y="14918"/>
                  </a:lnTo>
                  <a:lnTo>
                    <a:pt x="1843" y="14262"/>
                  </a:lnTo>
                  <a:lnTo>
                    <a:pt x="2028" y="13661"/>
                  </a:lnTo>
                  <a:lnTo>
                    <a:pt x="2488" y="13115"/>
                  </a:lnTo>
                  <a:lnTo>
                    <a:pt x="2488" y="12568"/>
                  </a:lnTo>
                  <a:lnTo>
                    <a:pt x="2581" y="12022"/>
                  </a:lnTo>
                  <a:lnTo>
                    <a:pt x="2857" y="11421"/>
                  </a:lnTo>
                  <a:lnTo>
                    <a:pt x="2949" y="10874"/>
                  </a:lnTo>
                  <a:lnTo>
                    <a:pt x="3226" y="10328"/>
                  </a:lnTo>
                  <a:lnTo>
                    <a:pt x="3226" y="9836"/>
                  </a:lnTo>
                  <a:lnTo>
                    <a:pt x="3687" y="9290"/>
                  </a:lnTo>
                  <a:lnTo>
                    <a:pt x="4055" y="8798"/>
                  </a:lnTo>
                  <a:lnTo>
                    <a:pt x="4240" y="8197"/>
                  </a:lnTo>
                  <a:lnTo>
                    <a:pt x="4332" y="7760"/>
                  </a:lnTo>
                  <a:lnTo>
                    <a:pt x="4608" y="7268"/>
                  </a:lnTo>
                  <a:lnTo>
                    <a:pt x="4793" y="6776"/>
                  </a:lnTo>
                  <a:lnTo>
                    <a:pt x="5161" y="6339"/>
                  </a:lnTo>
                  <a:lnTo>
                    <a:pt x="5438" y="5902"/>
                  </a:lnTo>
                  <a:lnTo>
                    <a:pt x="5530" y="5410"/>
                  </a:lnTo>
                  <a:lnTo>
                    <a:pt x="5899" y="5027"/>
                  </a:lnTo>
                  <a:lnTo>
                    <a:pt x="5899" y="4590"/>
                  </a:lnTo>
                  <a:lnTo>
                    <a:pt x="6359" y="4153"/>
                  </a:lnTo>
                  <a:lnTo>
                    <a:pt x="6636" y="3770"/>
                  </a:lnTo>
                  <a:lnTo>
                    <a:pt x="6636" y="3443"/>
                  </a:lnTo>
                  <a:lnTo>
                    <a:pt x="7097" y="3005"/>
                  </a:lnTo>
                  <a:lnTo>
                    <a:pt x="7097" y="2732"/>
                  </a:lnTo>
                  <a:lnTo>
                    <a:pt x="7465" y="2404"/>
                  </a:lnTo>
                  <a:lnTo>
                    <a:pt x="7558" y="2131"/>
                  </a:lnTo>
                  <a:lnTo>
                    <a:pt x="7558" y="1803"/>
                  </a:lnTo>
                  <a:lnTo>
                    <a:pt x="7834" y="1585"/>
                  </a:lnTo>
                  <a:lnTo>
                    <a:pt x="8018" y="1311"/>
                  </a:lnTo>
                  <a:lnTo>
                    <a:pt x="8479" y="1038"/>
                  </a:lnTo>
                  <a:lnTo>
                    <a:pt x="8479" y="874"/>
                  </a:lnTo>
                  <a:lnTo>
                    <a:pt x="8848" y="656"/>
                  </a:lnTo>
                  <a:lnTo>
                    <a:pt x="8940" y="492"/>
                  </a:lnTo>
                  <a:lnTo>
                    <a:pt x="9124" y="383"/>
                  </a:lnTo>
                  <a:lnTo>
                    <a:pt x="9401" y="273"/>
                  </a:lnTo>
                  <a:lnTo>
                    <a:pt x="9401" y="109"/>
                  </a:lnTo>
                  <a:lnTo>
                    <a:pt x="9770" y="109"/>
                  </a:lnTo>
                  <a:lnTo>
                    <a:pt x="10138" y="55"/>
                  </a:lnTo>
                  <a:lnTo>
                    <a:pt x="10323" y="0"/>
                  </a:lnTo>
                  <a:lnTo>
                    <a:pt x="10599" y="55"/>
                  </a:lnTo>
                  <a:lnTo>
                    <a:pt x="10783" y="55"/>
                  </a:lnTo>
                  <a:lnTo>
                    <a:pt x="10876" y="109"/>
                  </a:lnTo>
                  <a:lnTo>
                    <a:pt x="11060" y="219"/>
                  </a:lnTo>
                  <a:lnTo>
                    <a:pt x="11429" y="328"/>
                  </a:lnTo>
                  <a:lnTo>
                    <a:pt x="11521" y="492"/>
                  </a:lnTo>
                  <a:lnTo>
                    <a:pt x="11982" y="710"/>
                  </a:lnTo>
                  <a:lnTo>
                    <a:pt x="12166" y="984"/>
                  </a:lnTo>
                  <a:lnTo>
                    <a:pt x="12442" y="1257"/>
                  </a:lnTo>
                  <a:lnTo>
                    <a:pt x="12442" y="1585"/>
                  </a:lnTo>
                  <a:lnTo>
                    <a:pt x="12535" y="1913"/>
                  </a:lnTo>
                  <a:lnTo>
                    <a:pt x="12903" y="2295"/>
                  </a:lnTo>
                  <a:lnTo>
                    <a:pt x="12903" y="2732"/>
                  </a:lnTo>
                  <a:lnTo>
                    <a:pt x="13364" y="3115"/>
                  </a:lnTo>
                  <a:lnTo>
                    <a:pt x="13364" y="3497"/>
                  </a:lnTo>
                  <a:lnTo>
                    <a:pt x="13641" y="3989"/>
                  </a:lnTo>
                  <a:lnTo>
                    <a:pt x="14101" y="4426"/>
                  </a:lnTo>
                  <a:lnTo>
                    <a:pt x="14194" y="4973"/>
                  </a:lnTo>
                  <a:lnTo>
                    <a:pt x="14470" y="5519"/>
                  </a:lnTo>
                  <a:lnTo>
                    <a:pt x="14747" y="5956"/>
                  </a:lnTo>
                  <a:lnTo>
                    <a:pt x="15115" y="6503"/>
                  </a:lnTo>
                  <a:lnTo>
                    <a:pt x="15207" y="7049"/>
                  </a:lnTo>
                  <a:lnTo>
                    <a:pt x="15392" y="7596"/>
                  </a:lnTo>
                  <a:lnTo>
                    <a:pt x="15668" y="8197"/>
                  </a:lnTo>
                  <a:lnTo>
                    <a:pt x="15853" y="8798"/>
                  </a:lnTo>
                  <a:lnTo>
                    <a:pt x="16037" y="9344"/>
                  </a:lnTo>
                  <a:lnTo>
                    <a:pt x="16313" y="9891"/>
                  </a:lnTo>
                  <a:lnTo>
                    <a:pt x="16774" y="10492"/>
                  </a:lnTo>
                  <a:lnTo>
                    <a:pt x="16774" y="11038"/>
                  </a:lnTo>
                  <a:lnTo>
                    <a:pt x="17051" y="11585"/>
                  </a:lnTo>
                  <a:lnTo>
                    <a:pt x="17235" y="12186"/>
                  </a:lnTo>
                  <a:lnTo>
                    <a:pt x="17419" y="12732"/>
                  </a:lnTo>
                  <a:lnTo>
                    <a:pt x="17512" y="13279"/>
                  </a:lnTo>
                  <a:lnTo>
                    <a:pt x="17512" y="13880"/>
                  </a:lnTo>
                  <a:lnTo>
                    <a:pt x="17972" y="14426"/>
                  </a:lnTo>
                  <a:lnTo>
                    <a:pt x="17972" y="14918"/>
                  </a:lnTo>
                  <a:lnTo>
                    <a:pt x="18433" y="15410"/>
                  </a:lnTo>
                  <a:lnTo>
                    <a:pt x="18525" y="15956"/>
                  </a:lnTo>
                  <a:lnTo>
                    <a:pt x="18710" y="16448"/>
                  </a:lnTo>
                  <a:lnTo>
                    <a:pt x="18894" y="16885"/>
                  </a:lnTo>
                  <a:lnTo>
                    <a:pt x="18986" y="17268"/>
                  </a:lnTo>
                  <a:lnTo>
                    <a:pt x="19263" y="17760"/>
                  </a:lnTo>
                  <a:lnTo>
                    <a:pt x="19263" y="18197"/>
                  </a:lnTo>
                  <a:lnTo>
                    <a:pt x="19447" y="18525"/>
                  </a:lnTo>
                  <a:lnTo>
                    <a:pt x="19539" y="18852"/>
                  </a:lnTo>
                  <a:lnTo>
                    <a:pt x="19631" y="19180"/>
                  </a:lnTo>
                  <a:lnTo>
                    <a:pt x="19816" y="19508"/>
                  </a:lnTo>
                  <a:lnTo>
                    <a:pt x="19908" y="19727"/>
                  </a:lnTo>
                  <a:lnTo>
                    <a:pt x="19908" y="19945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6" name="AutoShape 68">
              <a:extLst>
                <a:ext uri="{FF2B5EF4-FFF2-40B4-BE49-F238E27FC236}">
                  <a16:creationId xmlns:a16="http://schemas.microsoft.com/office/drawing/2014/main" id="{F41A8EF3-C9E5-4E46-8C99-F2D538D74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" y="1367"/>
              <a:ext cx="137" cy="13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4" y="623"/>
                  </a:lnTo>
                  <a:lnTo>
                    <a:pt x="348" y="1246"/>
                  </a:lnTo>
                  <a:lnTo>
                    <a:pt x="522" y="1870"/>
                  </a:lnTo>
                  <a:lnTo>
                    <a:pt x="609" y="2493"/>
                  </a:lnTo>
                  <a:lnTo>
                    <a:pt x="957" y="3116"/>
                  </a:lnTo>
                  <a:lnTo>
                    <a:pt x="1217" y="3739"/>
                  </a:lnTo>
                  <a:lnTo>
                    <a:pt x="1217" y="4363"/>
                  </a:lnTo>
                  <a:lnTo>
                    <a:pt x="1478" y="4986"/>
                  </a:lnTo>
                  <a:lnTo>
                    <a:pt x="1565" y="5552"/>
                  </a:lnTo>
                  <a:lnTo>
                    <a:pt x="2261" y="6176"/>
                  </a:lnTo>
                  <a:lnTo>
                    <a:pt x="2435" y="6742"/>
                  </a:lnTo>
                  <a:lnTo>
                    <a:pt x="2522" y="7309"/>
                  </a:lnTo>
                  <a:lnTo>
                    <a:pt x="2609" y="7875"/>
                  </a:lnTo>
                  <a:lnTo>
                    <a:pt x="2783" y="8499"/>
                  </a:lnTo>
                  <a:lnTo>
                    <a:pt x="2957" y="9008"/>
                  </a:lnTo>
                  <a:lnTo>
                    <a:pt x="3043" y="9575"/>
                  </a:lnTo>
                  <a:lnTo>
                    <a:pt x="3043" y="10142"/>
                  </a:lnTo>
                  <a:lnTo>
                    <a:pt x="3565" y="10652"/>
                  </a:lnTo>
                  <a:lnTo>
                    <a:pt x="3739" y="11218"/>
                  </a:lnTo>
                  <a:lnTo>
                    <a:pt x="4000" y="11728"/>
                  </a:lnTo>
                  <a:lnTo>
                    <a:pt x="4174" y="12181"/>
                  </a:lnTo>
                  <a:lnTo>
                    <a:pt x="4348" y="12691"/>
                  </a:lnTo>
                  <a:lnTo>
                    <a:pt x="4435" y="13258"/>
                  </a:lnTo>
                  <a:lnTo>
                    <a:pt x="4609" y="13654"/>
                  </a:lnTo>
                  <a:lnTo>
                    <a:pt x="4957" y="14108"/>
                  </a:lnTo>
                  <a:lnTo>
                    <a:pt x="5217" y="14561"/>
                  </a:lnTo>
                  <a:lnTo>
                    <a:pt x="5478" y="15014"/>
                  </a:lnTo>
                  <a:lnTo>
                    <a:pt x="5652" y="15411"/>
                  </a:lnTo>
                  <a:lnTo>
                    <a:pt x="5739" y="15807"/>
                  </a:lnTo>
                  <a:lnTo>
                    <a:pt x="6174" y="16204"/>
                  </a:lnTo>
                  <a:lnTo>
                    <a:pt x="6261" y="16601"/>
                  </a:lnTo>
                  <a:lnTo>
                    <a:pt x="6522" y="16941"/>
                  </a:lnTo>
                  <a:lnTo>
                    <a:pt x="6783" y="17337"/>
                  </a:lnTo>
                  <a:lnTo>
                    <a:pt x="6870" y="17564"/>
                  </a:lnTo>
                  <a:lnTo>
                    <a:pt x="7043" y="17960"/>
                  </a:lnTo>
                  <a:lnTo>
                    <a:pt x="7130" y="18130"/>
                  </a:lnTo>
                  <a:lnTo>
                    <a:pt x="7565" y="18470"/>
                  </a:lnTo>
                  <a:lnTo>
                    <a:pt x="7565" y="18754"/>
                  </a:lnTo>
                  <a:lnTo>
                    <a:pt x="7652" y="18924"/>
                  </a:lnTo>
                  <a:lnTo>
                    <a:pt x="7826" y="19150"/>
                  </a:lnTo>
                  <a:lnTo>
                    <a:pt x="8087" y="19320"/>
                  </a:lnTo>
                  <a:lnTo>
                    <a:pt x="8522" y="19490"/>
                  </a:lnTo>
                  <a:lnTo>
                    <a:pt x="8696" y="19660"/>
                  </a:lnTo>
                  <a:lnTo>
                    <a:pt x="8957" y="19717"/>
                  </a:lnTo>
                  <a:lnTo>
                    <a:pt x="9043" y="19887"/>
                  </a:lnTo>
                  <a:lnTo>
                    <a:pt x="9217" y="19887"/>
                  </a:lnTo>
                  <a:lnTo>
                    <a:pt x="9391" y="19943"/>
                  </a:lnTo>
                  <a:lnTo>
                    <a:pt x="9565" y="19943"/>
                  </a:lnTo>
                  <a:lnTo>
                    <a:pt x="9739" y="19943"/>
                  </a:lnTo>
                  <a:lnTo>
                    <a:pt x="10261" y="19887"/>
                  </a:lnTo>
                  <a:lnTo>
                    <a:pt x="10435" y="19887"/>
                  </a:lnTo>
                  <a:lnTo>
                    <a:pt x="10609" y="19717"/>
                  </a:lnTo>
                  <a:lnTo>
                    <a:pt x="10783" y="19490"/>
                  </a:lnTo>
                  <a:lnTo>
                    <a:pt x="10957" y="19320"/>
                  </a:lnTo>
                  <a:lnTo>
                    <a:pt x="11304" y="19093"/>
                  </a:lnTo>
                  <a:lnTo>
                    <a:pt x="11304" y="18810"/>
                  </a:lnTo>
                  <a:lnTo>
                    <a:pt x="11913" y="18527"/>
                  </a:lnTo>
                  <a:lnTo>
                    <a:pt x="12174" y="18244"/>
                  </a:lnTo>
                  <a:lnTo>
                    <a:pt x="12348" y="17960"/>
                  </a:lnTo>
                  <a:lnTo>
                    <a:pt x="12522" y="17564"/>
                  </a:lnTo>
                  <a:lnTo>
                    <a:pt x="12522" y="17167"/>
                  </a:lnTo>
                  <a:lnTo>
                    <a:pt x="12957" y="16714"/>
                  </a:lnTo>
                  <a:lnTo>
                    <a:pt x="13130" y="16261"/>
                  </a:lnTo>
                  <a:lnTo>
                    <a:pt x="13217" y="15807"/>
                  </a:lnTo>
                  <a:lnTo>
                    <a:pt x="13565" y="15411"/>
                  </a:lnTo>
                  <a:lnTo>
                    <a:pt x="13826" y="14844"/>
                  </a:lnTo>
                  <a:lnTo>
                    <a:pt x="14087" y="14334"/>
                  </a:lnTo>
                  <a:lnTo>
                    <a:pt x="14348" y="13824"/>
                  </a:lnTo>
                  <a:lnTo>
                    <a:pt x="14696" y="13314"/>
                  </a:lnTo>
                  <a:lnTo>
                    <a:pt x="14783" y="12805"/>
                  </a:lnTo>
                  <a:lnTo>
                    <a:pt x="15217" y="12181"/>
                  </a:lnTo>
                  <a:lnTo>
                    <a:pt x="15565" y="11671"/>
                  </a:lnTo>
                  <a:lnTo>
                    <a:pt x="15652" y="11105"/>
                  </a:lnTo>
                  <a:lnTo>
                    <a:pt x="15826" y="10538"/>
                  </a:lnTo>
                  <a:lnTo>
                    <a:pt x="16087" y="10028"/>
                  </a:lnTo>
                  <a:lnTo>
                    <a:pt x="16348" y="9462"/>
                  </a:lnTo>
                  <a:lnTo>
                    <a:pt x="16870" y="8895"/>
                  </a:lnTo>
                  <a:lnTo>
                    <a:pt x="16957" y="8385"/>
                  </a:lnTo>
                  <a:lnTo>
                    <a:pt x="17043" y="7819"/>
                  </a:lnTo>
                  <a:lnTo>
                    <a:pt x="17217" y="7309"/>
                  </a:lnTo>
                  <a:lnTo>
                    <a:pt x="17391" y="6742"/>
                  </a:lnTo>
                  <a:lnTo>
                    <a:pt x="17565" y="6232"/>
                  </a:lnTo>
                  <a:lnTo>
                    <a:pt x="17565" y="5722"/>
                  </a:lnTo>
                  <a:lnTo>
                    <a:pt x="18174" y="5212"/>
                  </a:lnTo>
                  <a:lnTo>
                    <a:pt x="18435" y="4759"/>
                  </a:lnTo>
                  <a:lnTo>
                    <a:pt x="18522" y="4249"/>
                  </a:lnTo>
                  <a:lnTo>
                    <a:pt x="18783" y="3853"/>
                  </a:lnTo>
                  <a:lnTo>
                    <a:pt x="18957" y="3399"/>
                  </a:lnTo>
                  <a:lnTo>
                    <a:pt x="19043" y="3003"/>
                  </a:lnTo>
                  <a:lnTo>
                    <a:pt x="19391" y="2606"/>
                  </a:lnTo>
                  <a:lnTo>
                    <a:pt x="19391" y="2266"/>
                  </a:lnTo>
                  <a:lnTo>
                    <a:pt x="19478" y="1870"/>
                  </a:lnTo>
                  <a:lnTo>
                    <a:pt x="19565" y="1643"/>
                  </a:lnTo>
                  <a:lnTo>
                    <a:pt x="19826" y="1360"/>
                  </a:lnTo>
                  <a:lnTo>
                    <a:pt x="19826" y="1076"/>
                  </a:lnTo>
                  <a:lnTo>
                    <a:pt x="19913" y="85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7" name="AutoShape 69">
              <a:extLst>
                <a:ext uri="{FF2B5EF4-FFF2-40B4-BE49-F238E27FC236}">
                  <a16:creationId xmlns:a16="http://schemas.microsoft.com/office/drawing/2014/main" id="{D4134350-ABA0-48A8-A8EA-905628884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229"/>
              <a:ext cx="129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6"/>
                  </a:moveTo>
                  <a:lnTo>
                    <a:pt x="184" y="18457"/>
                  </a:lnTo>
                  <a:lnTo>
                    <a:pt x="461" y="17872"/>
                  </a:lnTo>
                  <a:lnTo>
                    <a:pt x="737" y="17287"/>
                  </a:lnTo>
                  <a:lnTo>
                    <a:pt x="737" y="16649"/>
                  </a:lnTo>
                  <a:lnTo>
                    <a:pt x="1014" y="16064"/>
                  </a:lnTo>
                  <a:lnTo>
                    <a:pt x="1290" y="15479"/>
                  </a:lnTo>
                  <a:lnTo>
                    <a:pt x="1475" y="14894"/>
                  </a:lnTo>
                  <a:lnTo>
                    <a:pt x="1843" y="14255"/>
                  </a:lnTo>
                  <a:lnTo>
                    <a:pt x="2028" y="13670"/>
                  </a:lnTo>
                  <a:lnTo>
                    <a:pt x="2488" y="13138"/>
                  </a:lnTo>
                  <a:lnTo>
                    <a:pt x="2488" y="12553"/>
                  </a:lnTo>
                  <a:lnTo>
                    <a:pt x="2581" y="12021"/>
                  </a:lnTo>
                  <a:lnTo>
                    <a:pt x="2857" y="11489"/>
                  </a:lnTo>
                  <a:lnTo>
                    <a:pt x="2949" y="10904"/>
                  </a:lnTo>
                  <a:lnTo>
                    <a:pt x="3226" y="10372"/>
                  </a:lnTo>
                  <a:lnTo>
                    <a:pt x="3226" y="9840"/>
                  </a:lnTo>
                  <a:lnTo>
                    <a:pt x="3687" y="9255"/>
                  </a:lnTo>
                  <a:lnTo>
                    <a:pt x="4055" y="8723"/>
                  </a:lnTo>
                  <a:lnTo>
                    <a:pt x="4240" y="8191"/>
                  </a:lnTo>
                  <a:lnTo>
                    <a:pt x="4332" y="7766"/>
                  </a:lnTo>
                  <a:lnTo>
                    <a:pt x="4608" y="7234"/>
                  </a:lnTo>
                  <a:lnTo>
                    <a:pt x="4793" y="6755"/>
                  </a:lnTo>
                  <a:lnTo>
                    <a:pt x="5161" y="6330"/>
                  </a:lnTo>
                  <a:lnTo>
                    <a:pt x="5438" y="5904"/>
                  </a:lnTo>
                  <a:lnTo>
                    <a:pt x="5530" y="5426"/>
                  </a:lnTo>
                  <a:lnTo>
                    <a:pt x="5899" y="5000"/>
                  </a:lnTo>
                  <a:lnTo>
                    <a:pt x="5899" y="4521"/>
                  </a:lnTo>
                  <a:lnTo>
                    <a:pt x="6359" y="4149"/>
                  </a:lnTo>
                  <a:lnTo>
                    <a:pt x="6636" y="3777"/>
                  </a:lnTo>
                  <a:lnTo>
                    <a:pt x="6636" y="3404"/>
                  </a:lnTo>
                  <a:lnTo>
                    <a:pt x="7097" y="3032"/>
                  </a:lnTo>
                  <a:lnTo>
                    <a:pt x="7097" y="2713"/>
                  </a:lnTo>
                  <a:lnTo>
                    <a:pt x="7465" y="2447"/>
                  </a:lnTo>
                  <a:lnTo>
                    <a:pt x="7558" y="2128"/>
                  </a:lnTo>
                  <a:lnTo>
                    <a:pt x="7558" y="1809"/>
                  </a:lnTo>
                  <a:lnTo>
                    <a:pt x="7834" y="1543"/>
                  </a:lnTo>
                  <a:lnTo>
                    <a:pt x="8018" y="1330"/>
                  </a:lnTo>
                  <a:lnTo>
                    <a:pt x="8479" y="1064"/>
                  </a:lnTo>
                  <a:lnTo>
                    <a:pt x="8479" y="851"/>
                  </a:lnTo>
                  <a:lnTo>
                    <a:pt x="8848" y="691"/>
                  </a:lnTo>
                  <a:lnTo>
                    <a:pt x="8940" y="479"/>
                  </a:lnTo>
                  <a:lnTo>
                    <a:pt x="9124" y="372"/>
                  </a:lnTo>
                  <a:lnTo>
                    <a:pt x="9401" y="266"/>
                  </a:lnTo>
                  <a:lnTo>
                    <a:pt x="9401" y="106"/>
                  </a:lnTo>
                  <a:lnTo>
                    <a:pt x="9770" y="106"/>
                  </a:lnTo>
                  <a:lnTo>
                    <a:pt x="10138" y="53"/>
                  </a:lnTo>
                  <a:lnTo>
                    <a:pt x="10323" y="0"/>
                  </a:lnTo>
                  <a:lnTo>
                    <a:pt x="10599" y="53"/>
                  </a:lnTo>
                  <a:lnTo>
                    <a:pt x="10783" y="53"/>
                  </a:lnTo>
                  <a:lnTo>
                    <a:pt x="10876" y="106"/>
                  </a:lnTo>
                  <a:lnTo>
                    <a:pt x="11060" y="213"/>
                  </a:lnTo>
                  <a:lnTo>
                    <a:pt x="11429" y="319"/>
                  </a:lnTo>
                  <a:lnTo>
                    <a:pt x="11521" y="479"/>
                  </a:lnTo>
                  <a:lnTo>
                    <a:pt x="11982" y="745"/>
                  </a:lnTo>
                  <a:lnTo>
                    <a:pt x="12166" y="1011"/>
                  </a:lnTo>
                  <a:lnTo>
                    <a:pt x="12442" y="1277"/>
                  </a:lnTo>
                  <a:lnTo>
                    <a:pt x="12442" y="1543"/>
                  </a:lnTo>
                  <a:lnTo>
                    <a:pt x="12535" y="1915"/>
                  </a:lnTo>
                  <a:lnTo>
                    <a:pt x="12903" y="2287"/>
                  </a:lnTo>
                  <a:lnTo>
                    <a:pt x="12903" y="2713"/>
                  </a:lnTo>
                  <a:lnTo>
                    <a:pt x="13364" y="3138"/>
                  </a:lnTo>
                  <a:lnTo>
                    <a:pt x="13364" y="3564"/>
                  </a:lnTo>
                  <a:lnTo>
                    <a:pt x="13641" y="3989"/>
                  </a:lnTo>
                  <a:lnTo>
                    <a:pt x="14101" y="4415"/>
                  </a:lnTo>
                  <a:lnTo>
                    <a:pt x="14194" y="4947"/>
                  </a:lnTo>
                  <a:lnTo>
                    <a:pt x="14470" y="5479"/>
                  </a:lnTo>
                  <a:lnTo>
                    <a:pt x="14747" y="5957"/>
                  </a:lnTo>
                  <a:lnTo>
                    <a:pt x="15115" y="6489"/>
                  </a:lnTo>
                  <a:lnTo>
                    <a:pt x="15207" y="7074"/>
                  </a:lnTo>
                  <a:lnTo>
                    <a:pt x="15392" y="7606"/>
                  </a:lnTo>
                  <a:lnTo>
                    <a:pt x="15668" y="8191"/>
                  </a:lnTo>
                  <a:lnTo>
                    <a:pt x="15853" y="8777"/>
                  </a:lnTo>
                  <a:lnTo>
                    <a:pt x="16037" y="9362"/>
                  </a:lnTo>
                  <a:lnTo>
                    <a:pt x="16313" y="9894"/>
                  </a:lnTo>
                  <a:lnTo>
                    <a:pt x="16774" y="10426"/>
                  </a:lnTo>
                  <a:lnTo>
                    <a:pt x="16774" y="11011"/>
                  </a:lnTo>
                  <a:lnTo>
                    <a:pt x="17051" y="11649"/>
                  </a:lnTo>
                  <a:lnTo>
                    <a:pt x="17235" y="12181"/>
                  </a:lnTo>
                  <a:lnTo>
                    <a:pt x="17419" y="12766"/>
                  </a:lnTo>
                  <a:lnTo>
                    <a:pt x="17512" y="13298"/>
                  </a:lnTo>
                  <a:lnTo>
                    <a:pt x="17512" y="13830"/>
                  </a:lnTo>
                  <a:lnTo>
                    <a:pt x="17972" y="14415"/>
                  </a:lnTo>
                  <a:lnTo>
                    <a:pt x="17972" y="14947"/>
                  </a:lnTo>
                  <a:lnTo>
                    <a:pt x="18433" y="15479"/>
                  </a:lnTo>
                  <a:lnTo>
                    <a:pt x="18525" y="15904"/>
                  </a:lnTo>
                  <a:lnTo>
                    <a:pt x="18710" y="16436"/>
                  </a:lnTo>
                  <a:lnTo>
                    <a:pt x="18894" y="16862"/>
                  </a:lnTo>
                  <a:lnTo>
                    <a:pt x="18986" y="17340"/>
                  </a:lnTo>
                  <a:lnTo>
                    <a:pt x="19263" y="17713"/>
                  </a:lnTo>
                  <a:lnTo>
                    <a:pt x="19263" y="18138"/>
                  </a:lnTo>
                  <a:lnTo>
                    <a:pt x="19447" y="18511"/>
                  </a:lnTo>
                  <a:lnTo>
                    <a:pt x="19539" y="18883"/>
                  </a:lnTo>
                  <a:lnTo>
                    <a:pt x="19631" y="19149"/>
                  </a:lnTo>
                  <a:lnTo>
                    <a:pt x="19816" y="19521"/>
                  </a:lnTo>
                  <a:lnTo>
                    <a:pt x="19908" y="19734"/>
                  </a:lnTo>
                  <a:lnTo>
                    <a:pt x="19908" y="19947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8" name="AutoShape 70">
              <a:extLst>
                <a:ext uri="{FF2B5EF4-FFF2-40B4-BE49-F238E27FC236}">
                  <a16:creationId xmlns:a16="http://schemas.microsoft.com/office/drawing/2014/main" id="{AC935D33-F386-4CC6-AD26-56E5CAEEA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" y="1365"/>
              <a:ext cx="137" cy="13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4" y="661"/>
                  </a:lnTo>
                  <a:lnTo>
                    <a:pt x="348" y="1212"/>
                  </a:lnTo>
                  <a:lnTo>
                    <a:pt x="522" y="1873"/>
                  </a:lnTo>
                  <a:lnTo>
                    <a:pt x="609" y="2534"/>
                  </a:lnTo>
                  <a:lnTo>
                    <a:pt x="957" y="3140"/>
                  </a:lnTo>
                  <a:lnTo>
                    <a:pt x="1217" y="3691"/>
                  </a:lnTo>
                  <a:lnTo>
                    <a:pt x="1217" y="4298"/>
                  </a:lnTo>
                  <a:lnTo>
                    <a:pt x="1478" y="4959"/>
                  </a:lnTo>
                  <a:lnTo>
                    <a:pt x="1565" y="5565"/>
                  </a:lnTo>
                  <a:lnTo>
                    <a:pt x="2261" y="6171"/>
                  </a:lnTo>
                  <a:lnTo>
                    <a:pt x="2435" y="6777"/>
                  </a:lnTo>
                  <a:lnTo>
                    <a:pt x="2522" y="7328"/>
                  </a:lnTo>
                  <a:lnTo>
                    <a:pt x="2609" y="7879"/>
                  </a:lnTo>
                  <a:lnTo>
                    <a:pt x="2783" y="8485"/>
                  </a:lnTo>
                  <a:lnTo>
                    <a:pt x="2957" y="9036"/>
                  </a:lnTo>
                  <a:lnTo>
                    <a:pt x="3043" y="9642"/>
                  </a:lnTo>
                  <a:lnTo>
                    <a:pt x="3043" y="10138"/>
                  </a:lnTo>
                  <a:lnTo>
                    <a:pt x="3565" y="10689"/>
                  </a:lnTo>
                  <a:lnTo>
                    <a:pt x="3739" y="11185"/>
                  </a:lnTo>
                  <a:lnTo>
                    <a:pt x="4000" y="11736"/>
                  </a:lnTo>
                  <a:lnTo>
                    <a:pt x="4174" y="12176"/>
                  </a:lnTo>
                  <a:lnTo>
                    <a:pt x="4348" y="12727"/>
                  </a:lnTo>
                  <a:lnTo>
                    <a:pt x="4435" y="13223"/>
                  </a:lnTo>
                  <a:lnTo>
                    <a:pt x="4609" y="13664"/>
                  </a:lnTo>
                  <a:lnTo>
                    <a:pt x="4957" y="14105"/>
                  </a:lnTo>
                  <a:lnTo>
                    <a:pt x="5217" y="14545"/>
                  </a:lnTo>
                  <a:lnTo>
                    <a:pt x="5478" y="14986"/>
                  </a:lnTo>
                  <a:lnTo>
                    <a:pt x="5652" y="15482"/>
                  </a:lnTo>
                  <a:lnTo>
                    <a:pt x="5739" y="15868"/>
                  </a:lnTo>
                  <a:lnTo>
                    <a:pt x="6174" y="16198"/>
                  </a:lnTo>
                  <a:lnTo>
                    <a:pt x="6261" y="16584"/>
                  </a:lnTo>
                  <a:lnTo>
                    <a:pt x="6522" y="16970"/>
                  </a:lnTo>
                  <a:lnTo>
                    <a:pt x="6783" y="17245"/>
                  </a:lnTo>
                  <a:lnTo>
                    <a:pt x="6870" y="17631"/>
                  </a:lnTo>
                  <a:lnTo>
                    <a:pt x="7043" y="17906"/>
                  </a:lnTo>
                  <a:lnTo>
                    <a:pt x="7130" y="18182"/>
                  </a:lnTo>
                  <a:lnTo>
                    <a:pt x="7565" y="18457"/>
                  </a:lnTo>
                  <a:lnTo>
                    <a:pt x="7565" y="18733"/>
                  </a:lnTo>
                  <a:lnTo>
                    <a:pt x="7652" y="18953"/>
                  </a:lnTo>
                  <a:lnTo>
                    <a:pt x="7826" y="19118"/>
                  </a:lnTo>
                  <a:lnTo>
                    <a:pt x="8087" y="19339"/>
                  </a:lnTo>
                  <a:lnTo>
                    <a:pt x="8522" y="19504"/>
                  </a:lnTo>
                  <a:lnTo>
                    <a:pt x="8696" y="19669"/>
                  </a:lnTo>
                  <a:lnTo>
                    <a:pt x="8957" y="19725"/>
                  </a:lnTo>
                  <a:lnTo>
                    <a:pt x="9043" y="19890"/>
                  </a:lnTo>
                  <a:lnTo>
                    <a:pt x="9217" y="19890"/>
                  </a:lnTo>
                  <a:lnTo>
                    <a:pt x="9391" y="19945"/>
                  </a:lnTo>
                  <a:lnTo>
                    <a:pt x="9565" y="19945"/>
                  </a:lnTo>
                  <a:lnTo>
                    <a:pt x="9739" y="19945"/>
                  </a:lnTo>
                  <a:lnTo>
                    <a:pt x="10261" y="19890"/>
                  </a:lnTo>
                  <a:lnTo>
                    <a:pt x="10435" y="19890"/>
                  </a:lnTo>
                  <a:lnTo>
                    <a:pt x="10609" y="19725"/>
                  </a:lnTo>
                  <a:lnTo>
                    <a:pt x="10783" y="19504"/>
                  </a:lnTo>
                  <a:lnTo>
                    <a:pt x="10957" y="19339"/>
                  </a:lnTo>
                  <a:lnTo>
                    <a:pt x="11304" y="19118"/>
                  </a:lnTo>
                  <a:lnTo>
                    <a:pt x="11304" y="18843"/>
                  </a:lnTo>
                  <a:lnTo>
                    <a:pt x="11913" y="18567"/>
                  </a:lnTo>
                  <a:lnTo>
                    <a:pt x="12174" y="18237"/>
                  </a:lnTo>
                  <a:lnTo>
                    <a:pt x="12348" y="17851"/>
                  </a:lnTo>
                  <a:lnTo>
                    <a:pt x="12522" y="17466"/>
                  </a:lnTo>
                  <a:lnTo>
                    <a:pt x="12522" y="17190"/>
                  </a:lnTo>
                  <a:lnTo>
                    <a:pt x="12957" y="16749"/>
                  </a:lnTo>
                  <a:lnTo>
                    <a:pt x="13130" y="16309"/>
                  </a:lnTo>
                  <a:lnTo>
                    <a:pt x="13217" y="15813"/>
                  </a:lnTo>
                  <a:lnTo>
                    <a:pt x="13565" y="15317"/>
                  </a:lnTo>
                  <a:lnTo>
                    <a:pt x="13826" y="14876"/>
                  </a:lnTo>
                  <a:lnTo>
                    <a:pt x="14087" y="14325"/>
                  </a:lnTo>
                  <a:lnTo>
                    <a:pt x="14348" y="13829"/>
                  </a:lnTo>
                  <a:lnTo>
                    <a:pt x="14696" y="13278"/>
                  </a:lnTo>
                  <a:lnTo>
                    <a:pt x="14783" y="12837"/>
                  </a:lnTo>
                  <a:lnTo>
                    <a:pt x="15217" y="12176"/>
                  </a:lnTo>
                  <a:lnTo>
                    <a:pt x="15565" y="11680"/>
                  </a:lnTo>
                  <a:lnTo>
                    <a:pt x="15652" y="11129"/>
                  </a:lnTo>
                  <a:lnTo>
                    <a:pt x="15826" y="10579"/>
                  </a:lnTo>
                  <a:lnTo>
                    <a:pt x="16087" y="10028"/>
                  </a:lnTo>
                  <a:lnTo>
                    <a:pt x="16348" y="9477"/>
                  </a:lnTo>
                  <a:lnTo>
                    <a:pt x="16870" y="8871"/>
                  </a:lnTo>
                  <a:lnTo>
                    <a:pt x="16957" y="8375"/>
                  </a:lnTo>
                  <a:lnTo>
                    <a:pt x="17043" y="7824"/>
                  </a:lnTo>
                  <a:lnTo>
                    <a:pt x="17217" y="7273"/>
                  </a:lnTo>
                  <a:lnTo>
                    <a:pt x="17391" y="6777"/>
                  </a:lnTo>
                  <a:lnTo>
                    <a:pt x="17565" y="6226"/>
                  </a:lnTo>
                  <a:lnTo>
                    <a:pt x="17565" y="5730"/>
                  </a:lnTo>
                  <a:lnTo>
                    <a:pt x="18174" y="5234"/>
                  </a:lnTo>
                  <a:lnTo>
                    <a:pt x="18435" y="4738"/>
                  </a:lnTo>
                  <a:lnTo>
                    <a:pt x="18522" y="4298"/>
                  </a:lnTo>
                  <a:lnTo>
                    <a:pt x="18783" y="3857"/>
                  </a:lnTo>
                  <a:lnTo>
                    <a:pt x="18957" y="3416"/>
                  </a:lnTo>
                  <a:lnTo>
                    <a:pt x="19043" y="3030"/>
                  </a:lnTo>
                  <a:lnTo>
                    <a:pt x="19391" y="2590"/>
                  </a:lnTo>
                  <a:lnTo>
                    <a:pt x="19391" y="2204"/>
                  </a:lnTo>
                  <a:lnTo>
                    <a:pt x="19478" y="1928"/>
                  </a:lnTo>
                  <a:lnTo>
                    <a:pt x="19565" y="1598"/>
                  </a:lnTo>
                  <a:lnTo>
                    <a:pt x="19826" y="1377"/>
                  </a:lnTo>
                  <a:lnTo>
                    <a:pt x="19826" y="1047"/>
                  </a:lnTo>
                  <a:lnTo>
                    <a:pt x="19913" y="88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09" name="AutoShape 71">
              <a:extLst>
                <a:ext uri="{FF2B5EF4-FFF2-40B4-BE49-F238E27FC236}">
                  <a16:creationId xmlns:a16="http://schemas.microsoft.com/office/drawing/2014/main" id="{20CB2428-2789-4F57-8A7F-EC59C1935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1232"/>
              <a:ext cx="128" cy="13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71"/>
                  </a:moveTo>
                  <a:lnTo>
                    <a:pt x="184" y="18470"/>
                  </a:lnTo>
                  <a:lnTo>
                    <a:pt x="461" y="17869"/>
                  </a:lnTo>
                  <a:lnTo>
                    <a:pt x="737" y="17268"/>
                  </a:lnTo>
                  <a:lnTo>
                    <a:pt x="737" y="16721"/>
                  </a:lnTo>
                  <a:lnTo>
                    <a:pt x="1014" y="16120"/>
                  </a:lnTo>
                  <a:lnTo>
                    <a:pt x="1290" y="15519"/>
                  </a:lnTo>
                  <a:lnTo>
                    <a:pt x="1475" y="14918"/>
                  </a:lnTo>
                  <a:lnTo>
                    <a:pt x="1843" y="14262"/>
                  </a:lnTo>
                  <a:lnTo>
                    <a:pt x="2028" y="13661"/>
                  </a:lnTo>
                  <a:lnTo>
                    <a:pt x="2488" y="13115"/>
                  </a:lnTo>
                  <a:lnTo>
                    <a:pt x="2488" y="12568"/>
                  </a:lnTo>
                  <a:lnTo>
                    <a:pt x="2581" y="12022"/>
                  </a:lnTo>
                  <a:lnTo>
                    <a:pt x="2857" y="11421"/>
                  </a:lnTo>
                  <a:lnTo>
                    <a:pt x="2949" y="10874"/>
                  </a:lnTo>
                  <a:lnTo>
                    <a:pt x="3226" y="10328"/>
                  </a:lnTo>
                  <a:lnTo>
                    <a:pt x="3226" y="9836"/>
                  </a:lnTo>
                  <a:lnTo>
                    <a:pt x="3687" y="9290"/>
                  </a:lnTo>
                  <a:lnTo>
                    <a:pt x="4055" y="8798"/>
                  </a:lnTo>
                  <a:lnTo>
                    <a:pt x="4240" y="8197"/>
                  </a:lnTo>
                  <a:lnTo>
                    <a:pt x="4332" y="7760"/>
                  </a:lnTo>
                  <a:lnTo>
                    <a:pt x="4608" y="7268"/>
                  </a:lnTo>
                  <a:lnTo>
                    <a:pt x="4793" y="6776"/>
                  </a:lnTo>
                  <a:lnTo>
                    <a:pt x="5161" y="6339"/>
                  </a:lnTo>
                  <a:lnTo>
                    <a:pt x="5438" y="5902"/>
                  </a:lnTo>
                  <a:lnTo>
                    <a:pt x="5530" y="5410"/>
                  </a:lnTo>
                  <a:lnTo>
                    <a:pt x="5899" y="5027"/>
                  </a:lnTo>
                  <a:lnTo>
                    <a:pt x="5899" y="4590"/>
                  </a:lnTo>
                  <a:lnTo>
                    <a:pt x="6359" y="4153"/>
                  </a:lnTo>
                  <a:lnTo>
                    <a:pt x="6636" y="3770"/>
                  </a:lnTo>
                  <a:lnTo>
                    <a:pt x="6636" y="3443"/>
                  </a:lnTo>
                  <a:lnTo>
                    <a:pt x="7097" y="3005"/>
                  </a:lnTo>
                  <a:lnTo>
                    <a:pt x="7097" y="2732"/>
                  </a:lnTo>
                  <a:lnTo>
                    <a:pt x="7465" y="2404"/>
                  </a:lnTo>
                  <a:lnTo>
                    <a:pt x="7558" y="2131"/>
                  </a:lnTo>
                  <a:lnTo>
                    <a:pt x="7558" y="1803"/>
                  </a:lnTo>
                  <a:lnTo>
                    <a:pt x="7834" y="1585"/>
                  </a:lnTo>
                  <a:lnTo>
                    <a:pt x="8018" y="1311"/>
                  </a:lnTo>
                  <a:lnTo>
                    <a:pt x="8479" y="1038"/>
                  </a:lnTo>
                  <a:lnTo>
                    <a:pt x="8479" y="874"/>
                  </a:lnTo>
                  <a:lnTo>
                    <a:pt x="8848" y="656"/>
                  </a:lnTo>
                  <a:lnTo>
                    <a:pt x="8940" y="492"/>
                  </a:lnTo>
                  <a:lnTo>
                    <a:pt x="9124" y="383"/>
                  </a:lnTo>
                  <a:lnTo>
                    <a:pt x="9401" y="273"/>
                  </a:lnTo>
                  <a:lnTo>
                    <a:pt x="9401" y="109"/>
                  </a:lnTo>
                  <a:lnTo>
                    <a:pt x="9770" y="109"/>
                  </a:lnTo>
                  <a:lnTo>
                    <a:pt x="10138" y="55"/>
                  </a:lnTo>
                  <a:lnTo>
                    <a:pt x="10323" y="0"/>
                  </a:lnTo>
                  <a:lnTo>
                    <a:pt x="10599" y="55"/>
                  </a:lnTo>
                  <a:lnTo>
                    <a:pt x="10783" y="55"/>
                  </a:lnTo>
                  <a:lnTo>
                    <a:pt x="10876" y="109"/>
                  </a:lnTo>
                  <a:lnTo>
                    <a:pt x="11060" y="219"/>
                  </a:lnTo>
                  <a:lnTo>
                    <a:pt x="11429" y="328"/>
                  </a:lnTo>
                  <a:lnTo>
                    <a:pt x="11521" y="492"/>
                  </a:lnTo>
                  <a:lnTo>
                    <a:pt x="11982" y="710"/>
                  </a:lnTo>
                  <a:lnTo>
                    <a:pt x="12166" y="984"/>
                  </a:lnTo>
                  <a:lnTo>
                    <a:pt x="12442" y="1257"/>
                  </a:lnTo>
                  <a:lnTo>
                    <a:pt x="12442" y="1585"/>
                  </a:lnTo>
                  <a:lnTo>
                    <a:pt x="12535" y="1913"/>
                  </a:lnTo>
                  <a:lnTo>
                    <a:pt x="12903" y="2295"/>
                  </a:lnTo>
                  <a:lnTo>
                    <a:pt x="12903" y="2732"/>
                  </a:lnTo>
                  <a:lnTo>
                    <a:pt x="13364" y="3115"/>
                  </a:lnTo>
                  <a:lnTo>
                    <a:pt x="13364" y="3497"/>
                  </a:lnTo>
                  <a:lnTo>
                    <a:pt x="13641" y="3989"/>
                  </a:lnTo>
                  <a:lnTo>
                    <a:pt x="14101" y="4426"/>
                  </a:lnTo>
                  <a:lnTo>
                    <a:pt x="14194" y="4973"/>
                  </a:lnTo>
                  <a:lnTo>
                    <a:pt x="14470" y="5519"/>
                  </a:lnTo>
                  <a:lnTo>
                    <a:pt x="14747" y="5956"/>
                  </a:lnTo>
                  <a:lnTo>
                    <a:pt x="15115" y="6503"/>
                  </a:lnTo>
                  <a:lnTo>
                    <a:pt x="15207" y="7049"/>
                  </a:lnTo>
                  <a:lnTo>
                    <a:pt x="15392" y="7596"/>
                  </a:lnTo>
                  <a:lnTo>
                    <a:pt x="15668" y="8197"/>
                  </a:lnTo>
                  <a:lnTo>
                    <a:pt x="15853" y="8798"/>
                  </a:lnTo>
                  <a:lnTo>
                    <a:pt x="16037" y="9344"/>
                  </a:lnTo>
                  <a:lnTo>
                    <a:pt x="16313" y="9891"/>
                  </a:lnTo>
                  <a:lnTo>
                    <a:pt x="16774" y="10492"/>
                  </a:lnTo>
                  <a:lnTo>
                    <a:pt x="16774" y="11038"/>
                  </a:lnTo>
                  <a:lnTo>
                    <a:pt x="17051" y="11585"/>
                  </a:lnTo>
                  <a:lnTo>
                    <a:pt x="17235" y="12186"/>
                  </a:lnTo>
                  <a:lnTo>
                    <a:pt x="17419" y="12732"/>
                  </a:lnTo>
                  <a:lnTo>
                    <a:pt x="17512" y="13279"/>
                  </a:lnTo>
                  <a:lnTo>
                    <a:pt x="17512" y="13880"/>
                  </a:lnTo>
                  <a:lnTo>
                    <a:pt x="17972" y="14426"/>
                  </a:lnTo>
                  <a:lnTo>
                    <a:pt x="17972" y="14918"/>
                  </a:lnTo>
                  <a:lnTo>
                    <a:pt x="18433" y="15410"/>
                  </a:lnTo>
                  <a:lnTo>
                    <a:pt x="18525" y="15956"/>
                  </a:lnTo>
                  <a:lnTo>
                    <a:pt x="18710" y="16448"/>
                  </a:lnTo>
                  <a:lnTo>
                    <a:pt x="18894" y="16885"/>
                  </a:lnTo>
                  <a:lnTo>
                    <a:pt x="18986" y="17268"/>
                  </a:lnTo>
                  <a:lnTo>
                    <a:pt x="19263" y="17760"/>
                  </a:lnTo>
                  <a:lnTo>
                    <a:pt x="19263" y="18197"/>
                  </a:lnTo>
                  <a:lnTo>
                    <a:pt x="19447" y="18525"/>
                  </a:lnTo>
                  <a:lnTo>
                    <a:pt x="19539" y="18852"/>
                  </a:lnTo>
                  <a:lnTo>
                    <a:pt x="19631" y="19180"/>
                  </a:lnTo>
                  <a:lnTo>
                    <a:pt x="19816" y="19508"/>
                  </a:lnTo>
                  <a:lnTo>
                    <a:pt x="19908" y="19727"/>
                  </a:lnTo>
                  <a:lnTo>
                    <a:pt x="19908" y="19945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10" name="AutoShape 72">
              <a:extLst>
                <a:ext uri="{FF2B5EF4-FFF2-40B4-BE49-F238E27FC236}">
                  <a16:creationId xmlns:a16="http://schemas.microsoft.com/office/drawing/2014/main" id="{40C41E70-2A19-4990-AADB-C8F47EA02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" y="1364"/>
              <a:ext cx="136" cy="13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4" y="623"/>
                  </a:lnTo>
                  <a:lnTo>
                    <a:pt x="348" y="1246"/>
                  </a:lnTo>
                  <a:lnTo>
                    <a:pt x="522" y="1870"/>
                  </a:lnTo>
                  <a:lnTo>
                    <a:pt x="609" y="2493"/>
                  </a:lnTo>
                  <a:lnTo>
                    <a:pt x="957" y="3116"/>
                  </a:lnTo>
                  <a:lnTo>
                    <a:pt x="1217" y="3739"/>
                  </a:lnTo>
                  <a:lnTo>
                    <a:pt x="1217" y="4363"/>
                  </a:lnTo>
                  <a:lnTo>
                    <a:pt x="1478" y="4986"/>
                  </a:lnTo>
                  <a:lnTo>
                    <a:pt x="1565" y="5552"/>
                  </a:lnTo>
                  <a:lnTo>
                    <a:pt x="2261" y="6176"/>
                  </a:lnTo>
                  <a:lnTo>
                    <a:pt x="2435" y="6742"/>
                  </a:lnTo>
                  <a:lnTo>
                    <a:pt x="2522" y="7309"/>
                  </a:lnTo>
                  <a:lnTo>
                    <a:pt x="2609" y="7875"/>
                  </a:lnTo>
                  <a:lnTo>
                    <a:pt x="2783" y="8499"/>
                  </a:lnTo>
                  <a:lnTo>
                    <a:pt x="2957" y="9008"/>
                  </a:lnTo>
                  <a:lnTo>
                    <a:pt x="3043" y="9575"/>
                  </a:lnTo>
                  <a:lnTo>
                    <a:pt x="3043" y="10142"/>
                  </a:lnTo>
                  <a:lnTo>
                    <a:pt x="3565" y="10652"/>
                  </a:lnTo>
                  <a:lnTo>
                    <a:pt x="3739" y="11218"/>
                  </a:lnTo>
                  <a:lnTo>
                    <a:pt x="4000" y="11728"/>
                  </a:lnTo>
                  <a:lnTo>
                    <a:pt x="4174" y="12181"/>
                  </a:lnTo>
                  <a:lnTo>
                    <a:pt x="4348" y="12691"/>
                  </a:lnTo>
                  <a:lnTo>
                    <a:pt x="4435" y="13258"/>
                  </a:lnTo>
                  <a:lnTo>
                    <a:pt x="4609" y="13654"/>
                  </a:lnTo>
                  <a:lnTo>
                    <a:pt x="4957" y="14108"/>
                  </a:lnTo>
                  <a:lnTo>
                    <a:pt x="5217" y="14561"/>
                  </a:lnTo>
                  <a:lnTo>
                    <a:pt x="5478" y="15014"/>
                  </a:lnTo>
                  <a:lnTo>
                    <a:pt x="5652" y="15411"/>
                  </a:lnTo>
                  <a:lnTo>
                    <a:pt x="5739" y="15807"/>
                  </a:lnTo>
                  <a:lnTo>
                    <a:pt x="6174" y="16204"/>
                  </a:lnTo>
                  <a:lnTo>
                    <a:pt x="6261" y="16601"/>
                  </a:lnTo>
                  <a:lnTo>
                    <a:pt x="6522" y="16941"/>
                  </a:lnTo>
                  <a:lnTo>
                    <a:pt x="6783" y="17337"/>
                  </a:lnTo>
                  <a:lnTo>
                    <a:pt x="6870" y="17564"/>
                  </a:lnTo>
                  <a:lnTo>
                    <a:pt x="7043" y="17960"/>
                  </a:lnTo>
                  <a:lnTo>
                    <a:pt x="7130" y="18130"/>
                  </a:lnTo>
                  <a:lnTo>
                    <a:pt x="7565" y="18470"/>
                  </a:lnTo>
                  <a:lnTo>
                    <a:pt x="7565" y="18754"/>
                  </a:lnTo>
                  <a:lnTo>
                    <a:pt x="7652" y="18924"/>
                  </a:lnTo>
                  <a:lnTo>
                    <a:pt x="7826" y="19150"/>
                  </a:lnTo>
                  <a:lnTo>
                    <a:pt x="8087" y="19320"/>
                  </a:lnTo>
                  <a:lnTo>
                    <a:pt x="8522" y="19490"/>
                  </a:lnTo>
                  <a:lnTo>
                    <a:pt x="8696" y="19660"/>
                  </a:lnTo>
                  <a:lnTo>
                    <a:pt x="8957" y="19717"/>
                  </a:lnTo>
                  <a:lnTo>
                    <a:pt x="9043" y="19887"/>
                  </a:lnTo>
                  <a:lnTo>
                    <a:pt x="9217" y="19887"/>
                  </a:lnTo>
                  <a:lnTo>
                    <a:pt x="9391" y="19943"/>
                  </a:lnTo>
                  <a:lnTo>
                    <a:pt x="9565" y="19943"/>
                  </a:lnTo>
                  <a:lnTo>
                    <a:pt x="9739" y="19943"/>
                  </a:lnTo>
                  <a:lnTo>
                    <a:pt x="10261" y="19887"/>
                  </a:lnTo>
                  <a:lnTo>
                    <a:pt x="10435" y="19887"/>
                  </a:lnTo>
                  <a:lnTo>
                    <a:pt x="10609" y="19717"/>
                  </a:lnTo>
                  <a:lnTo>
                    <a:pt x="10783" y="19490"/>
                  </a:lnTo>
                  <a:lnTo>
                    <a:pt x="10957" y="19320"/>
                  </a:lnTo>
                  <a:lnTo>
                    <a:pt x="11304" y="19093"/>
                  </a:lnTo>
                  <a:lnTo>
                    <a:pt x="11304" y="18810"/>
                  </a:lnTo>
                  <a:lnTo>
                    <a:pt x="11913" y="18527"/>
                  </a:lnTo>
                  <a:lnTo>
                    <a:pt x="12174" y="18244"/>
                  </a:lnTo>
                  <a:lnTo>
                    <a:pt x="12348" y="17960"/>
                  </a:lnTo>
                  <a:lnTo>
                    <a:pt x="12522" y="17564"/>
                  </a:lnTo>
                  <a:lnTo>
                    <a:pt x="12522" y="17167"/>
                  </a:lnTo>
                  <a:lnTo>
                    <a:pt x="12957" y="16714"/>
                  </a:lnTo>
                  <a:lnTo>
                    <a:pt x="13130" y="16261"/>
                  </a:lnTo>
                  <a:lnTo>
                    <a:pt x="13217" y="15807"/>
                  </a:lnTo>
                  <a:lnTo>
                    <a:pt x="13565" y="15411"/>
                  </a:lnTo>
                  <a:lnTo>
                    <a:pt x="13826" y="14844"/>
                  </a:lnTo>
                  <a:lnTo>
                    <a:pt x="14087" y="14334"/>
                  </a:lnTo>
                  <a:lnTo>
                    <a:pt x="14348" y="13824"/>
                  </a:lnTo>
                  <a:lnTo>
                    <a:pt x="14696" y="13314"/>
                  </a:lnTo>
                  <a:lnTo>
                    <a:pt x="14783" y="12805"/>
                  </a:lnTo>
                  <a:lnTo>
                    <a:pt x="15217" y="12181"/>
                  </a:lnTo>
                  <a:lnTo>
                    <a:pt x="15565" y="11671"/>
                  </a:lnTo>
                  <a:lnTo>
                    <a:pt x="15652" y="11105"/>
                  </a:lnTo>
                  <a:lnTo>
                    <a:pt x="15826" y="10538"/>
                  </a:lnTo>
                  <a:lnTo>
                    <a:pt x="16087" y="10028"/>
                  </a:lnTo>
                  <a:lnTo>
                    <a:pt x="16348" y="9462"/>
                  </a:lnTo>
                  <a:lnTo>
                    <a:pt x="16870" y="8895"/>
                  </a:lnTo>
                  <a:lnTo>
                    <a:pt x="16957" y="8385"/>
                  </a:lnTo>
                  <a:lnTo>
                    <a:pt x="17043" y="7819"/>
                  </a:lnTo>
                  <a:lnTo>
                    <a:pt x="17217" y="7309"/>
                  </a:lnTo>
                  <a:lnTo>
                    <a:pt x="17391" y="6742"/>
                  </a:lnTo>
                  <a:lnTo>
                    <a:pt x="17565" y="6232"/>
                  </a:lnTo>
                  <a:lnTo>
                    <a:pt x="17565" y="5722"/>
                  </a:lnTo>
                  <a:lnTo>
                    <a:pt x="18174" y="5212"/>
                  </a:lnTo>
                  <a:lnTo>
                    <a:pt x="18435" y="4759"/>
                  </a:lnTo>
                  <a:lnTo>
                    <a:pt x="18522" y="4249"/>
                  </a:lnTo>
                  <a:lnTo>
                    <a:pt x="18783" y="3853"/>
                  </a:lnTo>
                  <a:lnTo>
                    <a:pt x="18957" y="3399"/>
                  </a:lnTo>
                  <a:lnTo>
                    <a:pt x="19043" y="3003"/>
                  </a:lnTo>
                  <a:lnTo>
                    <a:pt x="19391" y="2606"/>
                  </a:lnTo>
                  <a:lnTo>
                    <a:pt x="19391" y="2266"/>
                  </a:lnTo>
                  <a:lnTo>
                    <a:pt x="19478" y="1870"/>
                  </a:lnTo>
                  <a:lnTo>
                    <a:pt x="19565" y="1643"/>
                  </a:lnTo>
                  <a:lnTo>
                    <a:pt x="19826" y="1360"/>
                  </a:lnTo>
                  <a:lnTo>
                    <a:pt x="19826" y="1076"/>
                  </a:lnTo>
                  <a:lnTo>
                    <a:pt x="19913" y="85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11" name="AutoShape 73">
              <a:extLst>
                <a:ext uri="{FF2B5EF4-FFF2-40B4-BE49-F238E27FC236}">
                  <a16:creationId xmlns:a16="http://schemas.microsoft.com/office/drawing/2014/main" id="{0AA6A72C-F144-4AA8-980F-7718D5862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1233"/>
              <a:ext cx="152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6"/>
                  </a:moveTo>
                  <a:lnTo>
                    <a:pt x="156" y="18457"/>
                  </a:lnTo>
                  <a:lnTo>
                    <a:pt x="391" y="17872"/>
                  </a:lnTo>
                  <a:lnTo>
                    <a:pt x="547" y="17287"/>
                  </a:lnTo>
                  <a:lnTo>
                    <a:pt x="547" y="16649"/>
                  </a:lnTo>
                  <a:lnTo>
                    <a:pt x="859" y="16064"/>
                  </a:lnTo>
                  <a:lnTo>
                    <a:pt x="1250" y="15479"/>
                  </a:lnTo>
                  <a:lnTo>
                    <a:pt x="1484" y="14894"/>
                  </a:lnTo>
                  <a:lnTo>
                    <a:pt x="1719" y="14255"/>
                  </a:lnTo>
                  <a:lnTo>
                    <a:pt x="1875" y="13670"/>
                  </a:lnTo>
                  <a:lnTo>
                    <a:pt x="2422" y="13138"/>
                  </a:lnTo>
                  <a:lnTo>
                    <a:pt x="2500" y="12553"/>
                  </a:lnTo>
                  <a:lnTo>
                    <a:pt x="2578" y="12021"/>
                  </a:lnTo>
                  <a:lnTo>
                    <a:pt x="2813" y="11489"/>
                  </a:lnTo>
                  <a:lnTo>
                    <a:pt x="2969" y="10904"/>
                  </a:lnTo>
                  <a:lnTo>
                    <a:pt x="3281" y="10372"/>
                  </a:lnTo>
                  <a:lnTo>
                    <a:pt x="3438" y="9840"/>
                  </a:lnTo>
                  <a:lnTo>
                    <a:pt x="3672" y="9255"/>
                  </a:lnTo>
                  <a:lnTo>
                    <a:pt x="3984" y="8723"/>
                  </a:lnTo>
                  <a:lnTo>
                    <a:pt x="4063" y="8191"/>
                  </a:lnTo>
                  <a:lnTo>
                    <a:pt x="4219" y="7766"/>
                  </a:lnTo>
                  <a:lnTo>
                    <a:pt x="4609" y="7234"/>
                  </a:lnTo>
                  <a:lnTo>
                    <a:pt x="4688" y="6755"/>
                  </a:lnTo>
                  <a:lnTo>
                    <a:pt x="5313" y="6330"/>
                  </a:lnTo>
                  <a:lnTo>
                    <a:pt x="5469" y="5904"/>
                  </a:lnTo>
                  <a:lnTo>
                    <a:pt x="5547" y="5426"/>
                  </a:lnTo>
                  <a:lnTo>
                    <a:pt x="6094" y="5000"/>
                  </a:lnTo>
                  <a:lnTo>
                    <a:pt x="6094" y="4521"/>
                  </a:lnTo>
                  <a:lnTo>
                    <a:pt x="6406" y="4149"/>
                  </a:lnTo>
                  <a:lnTo>
                    <a:pt x="6563" y="3777"/>
                  </a:lnTo>
                  <a:lnTo>
                    <a:pt x="6563" y="3404"/>
                  </a:lnTo>
                  <a:lnTo>
                    <a:pt x="7188" y="3032"/>
                  </a:lnTo>
                  <a:lnTo>
                    <a:pt x="7188" y="2713"/>
                  </a:lnTo>
                  <a:lnTo>
                    <a:pt x="7578" y="2447"/>
                  </a:lnTo>
                  <a:lnTo>
                    <a:pt x="7656" y="2128"/>
                  </a:lnTo>
                  <a:lnTo>
                    <a:pt x="7656" y="1809"/>
                  </a:lnTo>
                  <a:lnTo>
                    <a:pt x="7891" y="1543"/>
                  </a:lnTo>
                  <a:lnTo>
                    <a:pt x="8047" y="1330"/>
                  </a:lnTo>
                  <a:lnTo>
                    <a:pt x="8516" y="1064"/>
                  </a:lnTo>
                  <a:lnTo>
                    <a:pt x="8516" y="851"/>
                  </a:lnTo>
                  <a:lnTo>
                    <a:pt x="8750" y="691"/>
                  </a:lnTo>
                  <a:lnTo>
                    <a:pt x="8828" y="479"/>
                  </a:lnTo>
                  <a:lnTo>
                    <a:pt x="9141" y="372"/>
                  </a:lnTo>
                  <a:lnTo>
                    <a:pt x="9453" y="266"/>
                  </a:lnTo>
                  <a:lnTo>
                    <a:pt x="9453" y="106"/>
                  </a:lnTo>
                  <a:lnTo>
                    <a:pt x="9766" y="106"/>
                  </a:lnTo>
                  <a:lnTo>
                    <a:pt x="10156" y="53"/>
                  </a:lnTo>
                  <a:lnTo>
                    <a:pt x="10313" y="0"/>
                  </a:lnTo>
                  <a:lnTo>
                    <a:pt x="10547" y="53"/>
                  </a:lnTo>
                  <a:lnTo>
                    <a:pt x="10781" y="53"/>
                  </a:lnTo>
                  <a:lnTo>
                    <a:pt x="10859" y="106"/>
                  </a:lnTo>
                  <a:lnTo>
                    <a:pt x="11172" y="213"/>
                  </a:lnTo>
                  <a:lnTo>
                    <a:pt x="11328" y="319"/>
                  </a:lnTo>
                  <a:lnTo>
                    <a:pt x="11484" y="479"/>
                  </a:lnTo>
                  <a:lnTo>
                    <a:pt x="11953" y="745"/>
                  </a:lnTo>
                  <a:lnTo>
                    <a:pt x="12109" y="1011"/>
                  </a:lnTo>
                  <a:lnTo>
                    <a:pt x="12344" y="1277"/>
                  </a:lnTo>
                  <a:lnTo>
                    <a:pt x="12344" y="1543"/>
                  </a:lnTo>
                  <a:lnTo>
                    <a:pt x="12422" y="1915"/>
                  </a:lnTo>
                  <a:lnTo>
                    <a:pt x="12813" y="2287"/>
                  </a:lnTo>
                  <a:lnTo>
                    <a:pt x="12813" y="2713"/>
                  </a:lnTo>
                  <a:lnTo>
                    <a:pt x="13438" y="3138"/>
                  </a:lnTo>
                  <a:lnTo>
                    <a:pt x="13438" y="3564"/>
                  </a:lnTo>
                  <a:lnTo>
                    <a:pt x="13594" y="3989"/>
                  </a:lnTo>
                  <a:lnTo>
                    <a:pt x="13906" y="4415"/>
                  </a:lnTo>
                  <a:lnTo>
                    <a:pt x="14141" y="4947"/>
                  </a:lnTo>
                  <a:lnTo>
                    <a:pt x="14453" y="5479"/>
                  </a:lnTo>
                  <a:lnTo>
                    <a:pt x="14688" y="5957"/>
                  </a:lnTo>
                  <a:lnTo>
                    <a:pt x="15234" y="6489"/>
                  </a:lnTo>
                  <a:lnTo>
                    <a:pt x="15313" y="7074"/>
                  </a:lnTo>
                  <a:lnTo>
                    <a:pt x="15469" y="7606"/>
                  </a:lnTo>
                  <a:lnTo>
                    <a:pt x="15781" y="8191"/>
                  </a:lnTo>
                  <a:lnTo>
                    <a:pt x="15938" y="8777"/>
                  </a:lnTo>
                  <a:lnTo>
                    <a:pt x="16094" y="9362"/>
                  </a:lnTo>
                  <a:lnTo>
                    <a:pt x="16328" y="9894"/>
                  </a:lnTo>
                  <a:lnTo>
                    <a:pt x="16563" y="10426"/>
                  </a:lnTo>
                  <a:lnTo>
                    <a:pt x="16719" y="11011"/>
                  </a:lnTo>
                  <a:lnTo>
                    <a:pt x="17031" y="11649"/>
                  </a:lnTo>
                  <a:lnTo>
                    <a:pt x="17266" y="12181"/>
                  </a:lnTo>
                  <a:lnTo>
                    <a:pt x="17422" y="12766"/>
                  </a:lnTo>
                  <a:lnTo>
                    <a:pt x="17500" y="13298"/>
                  </a:lnTo>
                  <a:lnTo>
                    <a:pt x="17578" y="13830"/>
                  </a:lnTo>
                  <a:lnTo>
                    <a:pt x="18125" y="14415"/>
                  </a:lnTo>
                  <a:lnTo>
                    <a:pt x="18125" y="14947"/>
                  </a:lnTo>
                  <a:lnTo>
                    <a:pt x="18438" y="15479"/>
                  </a:lnTo>
                  <a:lnTo>
                    <a:pt x="18516" y="15904"/>
                  </a:lnTo>
                  <a:lnTo>
                    <a:pt x="18750" y="16436"/>
                  </a:lnTo>
                  <a:lnTo>
                    <a:pt x="18906" y="16862"/>
                  </a:lnTo>
                  <a:lnTo>
                    <a:pt x="19141" y="17340"/>
                  </a:lnTo>
                  <a:lnTo>
                    <a:pt x="19453" y="17713"/>
                  </a:lnTo>
                  <a:lnTo>
                    <a:pt x="19453" y="18138"/>
                  </a:lnTo>
                  <a:lnTo>
                    <a:pt x="19531" y="18511"/>
                  </a:lnTo>
                  <a:lnTo>
                    <a:pt x="19609" y="18883"/>
                  </a:lnTo>
                  <a:lnTo>
                    <a:pt x="19688" y="19149"/>
                  </a:lnTo>
                  <a:lnTo>
                    <a:pt x="19844" y="19521"/>
                  </a:lnTo>
                  <a:lnTo>
                    <a:pt x="19922" y="19734"/>
                  </a:lnTo>
                  <a:lnTo>
                    <a:pt x="19922" y="19947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12" name="AutoShape 74">
              <a:extLst>
                <a:ext uri="{FF2B5EF4-FFF2-40B4-BE49-F238E27FC236}">
                  <a16:creationId xmlns:a16="http://schemas.microsoft.com/office/drawing/2014/main" id="{4769844D-0BD7-4563-96AB-A15C380A1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1368"/>
              <a:ext cx="164" cy="13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45" y="661"/>
                  </a:lnTo>
                  <a:lnTo>
                    <a:pt x="291" y="1212"/>
                  </a:lnTo>
                  <a:lnTo>
                    <a:pt x="436" y="1873"/>
                  </a:lnTo>
                  <a:lnTo>
                    <a:pt x="582" y="2534"/>
                  </a:lnTo>
                  <a:lnTo>
                    <a:pt x="800" y="3140"/>
                  </a:lnTo>
                  <a:lnTo>
                    <a:pt x="1164" y="3691"/>
                  </a:lnTo>
                  <a:lnTo>
                    <a:pt x="1164" y="4298"/>
                  </a:lnTo>
                  <a:lnTo>
                    <a:pt x="1455" y="4959"/>
                  </a:lnTo>
                  <a:lnTo>
                    <a:pt x="1600" y="5565"/>
                  </a:lnTo>
                  <a:lnTo>
                    <a:pt x="2182" y="6171"/>
                  </a:lnTo>
                  <a:lnTo>
                    <a:pt x="2327" y="6777"/>
                  </a:lnTo>
                  <a:lnTo>
                    <a:pt x="2400" y="7328"/>
                  </a:lnTo>
                  <a:lnTo>
                    <a:pt x="2618" y="7879"/>
                  </a:lnTo>
                  <a:lnTo>
                    <a:pt x="2764" y="8485"/>
                  </a:lnTo>
                  <a:lnTo>
                    <a:pt x="3055" y="9036"/>
                  </a:lnTo>
                  <a:lnTo>
                    <a:pt x="3127" y="9642"/>
                  </a:lnTo>
                  <a:lnTo>
                    <a:pt x="3200" y="10138"/>
                  </a:lnTo>
                  <a:lnTo>
                    <a:pt x="3636" y="10689"/>
                  </a:lnTo>
                  <a:lnTo>
                    <a:pt x="3782" y="11185"/>
                  </a:lnTo>
                  <a:lnTo>
                    <a:pt x="4073" y="11736"/>
                  </a:lnTo>
                  <a:lnTo>
                    <a:pt x="4218" y="12176"/>
                  </a:lnTo>
                  <a:lnTo>
                    <a:pt x="4364" y="12727"/>
                  </a:lnTo>
                  <a:lnTo>
                    <a:pt x="4509" y="13223"/>
                  </a:lnTo>
                  <a:lnTo>
                    <a:pt x="4655" y="13664"/>
                  </a:lnTo>
                  <a:lnTo>
                    <a:pt x="4873" y="14105"/>
                  </a:lnTo>
                  <a:lnTo>
                    <a:pt x="5236" y="14545"/>
                  </a:lnTo>
                  <a:lnTo>
                    <a:pt x="5455" y="14986"/>
                  </a:lnTo>
                  <a:lnTo>
                    <a:pt x="5600" y="15482"/>
                  </a:lnTo>
                  <a:lnTo>
                    <a:pt x="5745" y="15868"/>
                  </a:lnTo>
                  <a:lnTo>
                    <a:pt x="6109" y="16198"/>
                  </a:lnTo>
                  <a:lnTo>
                    <a:pt x="6109" y="16584"/>
                  </a:lnTo>
                  <a:lnTo>
                    <a:pt x="6473" y="16970"/>
                  </a:lnTo>
                  <a:lnTo>
                    <a:pt x="6691" y="17245"/>
                  </a:lnTo>
                  <a:lnTo>
                    <a:pt x="6836" y="17631"/>
                  </a:lnTo>
                  <a:lnTo>
                    <a:pt x="7127" y="17906"/>
                  </a:lnTo>
                  <a:lnTo>
                    <a:pt x="7127" y="18182"/>
                  </a:lnTo>
                  <a:lnTo>
                    <a:pt x="7564" y="18457"/>
                  </a:lnTo>
                  <a:lnTo>
                    <a:pt x="7564" y="18733"/>
                  </a:lnTo>
                  <a:lnTo>
                    <a:pt x="7709" y="18953"/>
                  </a:lnTo>
                  <a:lnTo>
                    <a:pt x="7855" y="19118"/>
                  </a:lnTo>
                  <a:lnTo>
                    <a:pt x="8073" y="19339"/>
                  </a:lnTo>
                  <a:lnTo>
                    <a:pt x="8509" y="19504"/>
                  </a:lnTo>
                  <a:lnTo>
                    <a:pt x="8582" y="19669"/>
                  </a:lnTo>
                  <a:lnTo>
                    <a:pt x="9018" y="19725"/>
                  </a:lnTo>
                  <a:lnTo>
                    <a:pt x="9091" y="19890"/>
                  </a:lnTo>
                  <a:lnTo>
                    <a:pt x="9236" y="19890"/>
                  </a:lnTo>
                  <a:lnTo>
                    <a:pt x="9455" y="19945"/>
                  </a:lnTo>
                  <a:lnTo>
                    <a:pt x="9600" y="19945"/>
                  </a:lnTo>
                  <a:lnTo>
                    <a:pt x="9745" y="19945"/>
                  </a:lnTo>
                  <a:lnTo>
                    <a:pt x="10255" y="19890"/>
                  </a:lnTo>
                  <a:lnTo>
                    <a:pt x="10400" y="19890"/>
                  </a:lnTo>
                  <a:lnTo>
                    <a:pt x="10545" y="19725"/>
                  </a:lnTo>
                  <a:lnTo>
                    <a:pt x="10764" y="19504"/>
                  </a:lnTo>
                  <a:lnTo>
                    <a:pt x="10909" y="19339"/>
                  </a:lnTo>
                  <a:lnTo>
                    <a:pt x="11418" y="19118"/>
                  </a:lnTo>
                  <a:lnTo>
                    <a:pt x="11418" y="18843"/>
                  </a:lnTo>
                  <a:lnTo>
                    <a:pt x="11927" y="18567"/>
                  </a:lnTo>
                  <a:lnTo>
                    <a:pt x="12145" y="18237"/>
                  </a:lnTo>
                  <a:lnTo>
                    <a:pt x="12291" y="17851"/>
                  </a:lnTo>
                  <a:lnTo>
                    <a:pt x="12436" y="17466"/>
                  </a:lnTo>
                  <a:lnTo>
                    <a:pt x="12582" y="17190"/>
                  </a:lnTo>
                  <a:lnTo>
                    <a:pt x="12873" y="16749"/>
                  </a:lnTo>
                  <a:lnTo>
                    <a:pt x="13164" y="16309"/>
                  </a:lnTo>
                  <a:lnTo>
                    <a:pt x="13309" y="15813"/>
                  </a:lnTo>
                  <a:lnTo>
                    <a:pt x="13600" y="15317"/>
                  </a:lnTo>
                  <a:lnTo>
                    <a:pt x="13891" y="14876"/>
                  </a:lnTo>
                  <a:lnTo>
                    <a:pt x="14109" y="14325"/>
                  </a:lnTo>
                  <a:lnTo>
                    <a:pt x="14400" y="13829"/>
                  </a:lnTo>
                  <a:lnTo>
                    <a:pt x="14691" y="13278"/>
                  </a:lnTo>
                  <a:lnTo>
                    <a:pt x="14764" y="12837"/>
                  </a:lnTo>
                  <a:lnTo>
                    <a:pt x="15273" y="12176"/>
                  </a:lnTo>
                  <a:lnTo>
                    <a:pt x="15491" y="11680"/>
                  </a:lnTo>
                  <a:lnTo>
                    <a:pt x="15636" y="11129"/>
                  </a:lnTo>
                  <a:lnTo>
                    <a:pt x="15782" y="10579"/>
                  </a:lnTo>
                  <a:lnTo>
                    <a:pt x="16000" y="10028"/>
                  </a:lnTo>
                  <a:lnTo>
                    <a:pt x="16291" y="9477"/>
                  </a:lnTo>
                  <a:lnTo>
                    <a:pt x="16727" y="8871"/>
                  </a:lnTo>
                  <a:lnTo>
                    <a:pt x="16873" y="8375"/>
                  </a:lnTo>
                  <a:lnTo>
                    <a:pt x="17091" y="7824"/>
                  </a:lnTo>
                  <a:lnTo>
                    <a:pt x="17236" y="7273"/>
                  </a:lnTo>
                  <a:lnTo>
                    <a:pt x="17382" y="6777"/>
                  </a:lnTo>
                  <a:lnTo>
                    <a:pt x="17673" y="6226"/>
                  </a:lnTo>
                  <a:lnTo>
                    <a:pt x="17673" y="5730"/>
                  </a:lnTo>
                  <a:lnTo>
                    <a:pt x="18255" y="5234"/>
                  </a:lnTo>
                  <a:lnTo>
                    <a:pt x="18473" y="4738"/>
                  </a:lnTo>
                  <a:lnTo>
                    <a:pt x="18545" y="4298"/>
                  </a:lnTo>
                  <a:lnTo>
                    <a:pt x="18836" y="3857"/>
                  </a:lnTo>
                  <a:lnTo>
                    <a:pt x="19127" y="3416"/>
                  </a:lnTo>
                  <a:lnTo>
                    <a:pt x="19200" y="3030"/>
                  </a:lnTo>
                  <a:lnTo>
                    <a:pt x="19418" y="2590"/>
                  </a:lnTo>
                  <a:lnTo>
                    <a:pt x="19418" y="2204"/>
                  </a:lnTo>
                  <a:lnTo>
                    <a:pt x="19564" y="1928"/>
                  </a:lnTo>
                  <a:lnTo>
                    <a:pt x="19636" y="1598"/>
                  </a:lnTo>
                  <a:lnTo>
                    <a:pt x="19855" y="1377"/>
                  </a:lnTo>
                  <a:lnTo>
                    <a:pt x="19855" y="1047"/>
                  </a:lnTo>
                  <a:lnTo>
                    <a:pt x="19927" y="882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13" name="AutoShape 75">
              <a:extLst>
                <a:ext uri="{FF2B5EF4-FFF2-40B4-BE49-F238E27FC236}">
                  <a16:creationId xmlns:a16="http://schemas.microsoft.com/office/drawing/2014/main" id="{06A8AEBF-4815-432A-8958-B3B16EFF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" y="1236"/>
              <a:ext cx="152" cy="13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71"/>
                  </a:moveTo>
                  <a:lnTo>
                    <a:pt x="156" y="18470"/>
                  </a:lnTo>
                  <a:lnTo>
                    <a:pt x="391" y="17869"/>
                  </a:lnTo>
                  <a:lnTo>
                    <a:pt x="547" y="17268"/>
                  </a:lnTo>
                  <a:lnTo>
                    <a:pt x="547" y="16721"/>
                  </a:lnTo>
                  <a:lnTo>
                    <a:pt x="859" y="16120"/>
                  </a:lnTo>
                  <a:lnTo>
                    <a:pt x="1250" y="15519"/>
                  </a:lnTo>
                  <a:lnTo>
                    <a:pt x="1484" y="14918"/>
                  </a:lnTo>
                  <a:lnTo>
                    <a:pt x="1719" y="14262"/>
                  </a:lnTo>
                  <a:lnTo>
                    <a:pt x="1875" y="13661"/>
                  </a:lnTo>
                  <a:lnTo>
                    <a:pt x="2422" y="13115"/>
                  </a:lnTo>
                  <a:lnTo>
                    <a:pt x="2500" y="12568"/>
                  </a:lnTo>
                  <a:lnTo>
                    <a:pt x="2578" y="12022"/>
                  </a:lnTo>
                  <a:lnTo>
                    <a:pt x="2813" y="11421"/>
                  </a:lnTo>
                  <a:lnTo>
                    <a:pt x="2969" y="10874"/>
                  </a:lnTo>
                  <a:lnTo>
                    <a:pt x="3281" y="10328"/>
                  </a:lnTo>
                  <a:lnTo>
                    <a:pt x="3438" y="9836"/>
                  </a:lnTo>
                  <a:lnTo>
                    <a:pt x="3672" y="9290"/>
                  </a:lnTo>
                  <a:lnTo>
                    <a:pt x="3984" y="8798"/>
                  </a:lnTo>
                  <a:lnTo>
                    <a:pt x="4063" y="8197"/>
                  </a:lnTo>
                  <a:lnTo>
                    <a:pt x="4219" y="7760"/>
                  </a:lnTo>
                  <a:lnTo>
                    <a:pt x="4609" y="7268"/>
                  </a:lnTo>
                  <a:lnTo>
                    <a:pt x="4688" y="6776"/>
                  </a:lnTo>
                  <a:lnTo>
                    <a:pt x="5313" y="6339"/>
                  </a:lnTo>
                  <a:lnTo>
                    <a:pt x="5469" y="5902"/>
                  </a:lnTo>
                  <a:lnTo>
                    <a:pt x="5547" y="5410"/>
                  </a:lnTo>
                  <a:lnTo>
                    <a:pt x="6094" y="5027"/>
                  </a:lnTo>
                  <a:lnTo>
                    <a:pt x="6094" y="4590"/>
                  </a:lnTo>
                  <a:lnTo>
                    <a:pt x="6406" y="4153"/>
                  </a:lnTo>
                  <a:lnTo>
                    <a:pt x="6563" y="3770"/>
                  </a:lnTo>
                  <a:lnTo>
                    <a:pt x="6563" y="3443"/>
                  </a:lnTo>
                  <a:lnTo>
                    <a:pt x="7188" y="3005"/>
                  </a:lnTo>
                  <a:lnTo>
                    <a:pt x="7188" y="2732"/>
                  </a:lnTo>
                  <a:lnTo>
                    <a:pt x="7578" y="2404"/>
                  </a:lnTo>
                  <a:lnTo>
                    <a:pt x="7656" y="2131"/>
                  </a:lnTo>
                  <a:lnTo>
                    <a:pt x="7656" y="1803"/>
                  </a:lnTo>
                  <a:lnTo>
                    <a:pt x="7891" y="1585"/>
                  </a:lnTo>
                  <a:lnTo>
                    <a:pt x="8047" y="1311"/>
                  </a:lnTo>
                  <a:lnTo>
                    <a:pt x="8516" y="1038"/>
                  </a:lnTo>
                  <a:lnTo>
                    <a:pt x="8516" y="874"/>
                  </a:lnTo>
                  <a:lnTo>
                    <a:pt x="8750" y="656"/>
                  </a:lnTo>
                  <a:lnTo>
                    <a:pt x="8828" y="492"/>
                  </a:lnTo>
                  <a:lnTo>
                    <a:pt x="9141" y="383"/>
                  </a:lnTo>
                  <a:lnTo>
                    <a:pt x="9453" y="273"/>
                  </a:lnTo>
                  <a:lnTo>
                    <a:pt x="9453" y="109"/>
                  </a:lnTo>
                  <a:lnTo>
                    <a:pt x="9766" y="109"/>
                  </a:lnTo>
                  <a:lnTo>
                    <a:pt x="10156" y="55"/>
                  </a:lnTo>
                  <a:lnTo>
                    <a:pt x="10313" y="0"/>
                  </a:lnTo>
                  <a:lnTo>
                    <a:pt x="10547" y="55"/>
                  </a:lnTo>
                  <a:lnTo>
                    <a:pt x="10781" y="55"/>
                  </a:lnTo>
                  <a:lnTo>
                    <a:pt x="10859" y="109"/>
                  </a:lnTo>
                  <a:lnTo>
                    <a:pt x="11172" y="219"/>
                  </a:lnTo>
                  <a:lnTo>
                    <a:pt x="11328" y="328"/>
                  </a:lnTo>
                  <a:lnTo>
                    <a:pt x="11484" y="492"/>
                  </a:lnTo>
                  <a:lnTo>
                    <a:pt x="11953" y="710"/>
                  </a:lnTo>
                  <a:lnTo>
                    <a:pt x="12109" y="984"/>
                  </a:lnTo>
                  <a:lnTo>
                    <a:pt x="12344" y="1257"/>
                  </a:lnTo>
                  <a:lnTo>
                    <a:pt x="12344" y="1585"/>
                  </a:lnTo>
                  <a:lnTo>
                    <a:pt x="12422" y="1913"/>
                  </a:lnTo>
                  <a:lnTo>
                    <a:pt x="12813" y="2295"/>
                  </a:lnTo>
                  <a:lnTo>
                    <a:pt x="12813" y="2732"/>
                  </a:lnTo>
                  <a:lnTo>
                    <a:pt x="13438" y="3115"/>
                  </a:lnTo>
                  <a:lnTo>
                    <a:pt x="13438" y="3497"/>
                  </a:lnTo>
                  <a:lnTo>
                    <a:pt x="13594" y="3989"/>
                  </a:lnTo>
                  <a:lnTo>
                    <a:pt x="13906" y="4426"/>
                  </a:lnTo>
                  <a:lnTo>
                    <a:pt x="14141" y="4973"/>
                  </a:lnTo>
                  <a:lnTo>
                    <a:pt x="14453" y="5519"/>
                  </a:lnTo>
                  <a:lnTo>
                    <a:pt x="14688" y="5956"/>
                  </a:lnTo>
                  <a:lnTo>
                    <a:pt x="15234" y="6503"/>
                  </a:lnTo>
                  <a:lnTo>
                    <a:pt x="15313" y="7049"/>
                  </a:lnTo>
                  <a:lnTo>
                    <a:pt x="15469" y="7596"/>
                  </a:lnTo>
                  <a:lnTo>
                    <a:pt x="15781" y="8197"/>
                  </a:lnTo>
                  <a:lnTo>
                    <a:pt x="15938" y="8798"/>
                  </a:lnTo>
                  <a:lnTo>
                    <a:pt x="16094" y="9344"/>
                  </a:lnTo>
                  <a:lnTo>
                    <a:pt x="16328" y="9891"/>
                  </a:lnTo>
                  <a:lnTo>
                    <a:pt x="16563" y="10492"/>
                  </a:lnTo>
                  <a:lnTo>
                    <a:pt x="16719" y="11038"/>
                  </a:lnTo>
                  <a:lnTo>
                    <a:pt x="17031" y="11585"/>
                  </a:lnTo>
                  <a:lnTo>
                    <a:pt x="17266" y="12186"/>
                  </a:lnTo>
                  <a:lnTo>
                    <a:pt x="17422" y="12732"/>
                  </a:lnTo>
                  <a:lnTo>
                    <a:pt x="17500" y="13279"/>
                  </a:lnTo>
                  <a:lnTo>
                    <a:pt x="17578" y="13880"/>
                  </a:lnTo>
                  <a:lnTo>
                    <a:pt x="18125" y="14426"/>
                  </a:lnTo>
                  <a:lnTo>
                    <a:pt x="18125" y="14918"/>
                  </a:lnTo>
                  <a:lnTo>
                    <a:pt x="18438" y="15410"/>
                  </a:lnTo>
                  <a:lnTo>
                    <a:pt x="18516" y="15956"/>
                  </a:lnTo>
                  <a:lnTo>
                    <a:pt x="18750" y="16448"/>
                  </a:lnTo>
                  <a:lnTo>
                    <a:pt x="18906" y="16885"/>
                  </a:lnTo>
                  <a:lnTo>
                    <a:pt x="19141" y="17268"/>
                  </a:lnTo>
                  <a:lnTo>
                    <a:pt x="19453" y="17760"/>
                  </a:lnTo>
                  <a:lnTo>
                    <a:pt x="19453" y="18197"/>
                  </a:lnTo>
                  <a:lnTo>
                    <a:pt x="19531" y="18525"/>
                  </a:lnTo>
                  <a:lnTo>
                    <a:pt x="19609" y="18852"/>
                  </a:lnTo>
                  <a:lnTo>
                    <a:pt x="19688" y="19180"/>
                  </a:lnTo>
                  <a:lnTo>
                    <a:pt x="19844" y="19508"/>
                  </a:lnTo>
                  <a:lnTo>
                    <a:pt x="19922" y="19727"/>
                  </a:lnTo>
                  <a:lnTo>
                    <a:pt x="19922" y="19945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14" name="AutoShape 76">
              <a:extLst>
                <a:ext uri="{FF2B5EF4-FFF2-40B4-BE49-F238E27FC236}">
                  <a16:creationId xmlns:a16="http://schemas.microsoft.com/office/drawing/2014/main" id="{1D7B4A11-5B04-4AA9-9EA5-8594F03B6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" y="1367"/>
              <a:ext cx="163" cy="13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45" y="623"/>
                  </a:lnTo>
                  <a:lnTo>
                    <a:pt x="291" y="1246"/>
                  </a:lnTo>
                  <a:lnTo>
                    <a:pt x="436" y="1870"/>
                  </a:lnTo>
                  <a:lnTo>
                    <a:pt x="582" y="2493"/>
                  </a:lnTo>
                  <a:lnTo>
                    <a:pt x="800" y="3116"/>
                  </a:lnTo>
                  <a:lnTo>
                    <a:pt x="1164" y="3739"/>
                  </a:lnTo>
                  <a:lnTo>
                    <a:pt x="1164" y="4363"/>
                  </a:lnTo>
                  <a:lnTo>
                    <a:pt x="1455" y="4986"/>
                  </a:lnTo>
                  <a:lnTo>
                    <a:pt x="1600" y="5552"/>
                  </a:lnTo>
                  <a:lnTo>
                    <a:pt x="2182" y="6176"/>
                  </a:lnTo>
                  <a:lnTo>
                    <a:pt x="2327" y="6742"/>
                  </a:lnTo>
                  <a:lnTo>
                    <a:pt x="2400" y="7309"/>
                  </a:lnTo>
                  <a:lnTo>
                    <a:pt x="2618" y="7875"/>
                  </a:lnTo>
                  <a:lnTo>
                    <a:pt x="2764" y="8499"/>
                  </a:lnTo>
                  <a:lnTo>
                    <a:pt x="3055" y="9008"/>
                  </a:lnTo>
                  <a:lnTo>
                    <a:pt x="3127" y="9575"/>
                  </a:lnTo>
                  <a:lnTo>
                    <a:pt x="3200" y="10142"/>
                  </a:lnTo>
                  <a:lnTo>
                    <a:pt x="3636" y="10652"/>
                  </a:lnTo>
                  <a:lnTo>
                    <a:pt x="3782" y="11218"/>
                  </a:lnTo>
                  <a:lnTo>
                    <a:pt x="4073" y="11728"/>
                  </a:lnTo>
                  <a:lnTo>
                    <a:pt x="4218" y="12181"/>
                  </a:lnTo>
                  <a:lnTo>
                    <a:pt x="4364" y="12691"/>
                  </a:lnTo>
                  <a:lnTo>
                    <a:pt x="4509" y="13258"/>
                  </a:lnTo>
                  <a:lnTo>
                    <a:pt x="4655" y="13654"/>
                  </a:lnTo>
                  <a:lnTo>
                    <a:pt x="4873" y="14108"/>
                  </a:lnTo>
                  <a:lnTo>
                    <a:pt x="5236" y="14561"/>
                  </a:lnTo>
                  <a:lnTo>
                    <a:pt x="5455" y="15014"/>
                  </a:lnTo>
                  <a:lnTo>
                    <a:pt x="5600" y="15411"/>
                  </a:lnTo>
                  <a:lnTo>
                    <a:pt x="5745" y="15807"/>
                  </a:lnTo>
                  <a:lnTo>
                    <a:pt x="6109" y="16204"/>
                  </a:lnTo>
                  <a:lnTo>
                    <a:pt x="6109" y="16601"/>
                  </a:lnTo>
                  <a:lnTo>
                    <a:pt x="6473" y="16941"/>
                  </a:lnTo>
                  <a:lnTo>
                    <a:pt x="6691" y="17337"/>
                  </a:lnTo>
                  <a:lnTo>
                    <a:pt x="6836" y="17564"/>
                  </a:lnTo>
                  <a:lnTo>
                    <a:pt x="7127" y="17960"/>
                  </a:lnTo>
                  <a:lnTo>
                    <a:pt x="7127" y="18130"/>
                  </a:lnTo>
                  <a:lnTo>
                    <a:pt x="7564" y="18470"/>
                  </a:lnTo>
                  <a:lnTo>
                    <a:pt x="7564" y="18754"/>
                  </a:lnTo>
                  <a:lnTo>
                    <a:pt x="7709" y="18924"/>
                  </a:lnTo>
                  <a:lnTo>
                    <a:pt x="7855" y="19150"/>
                  </a:lnTo>
                  <a:lnTo>
                    <a:pt x="8073" y="19320"/>
                  </a:lnTo>
                  <a:lnTo>
                    <a:pt x="8509" y="19490"/>
                  </a:lnTo>
                  <a:lnTo>
                    <a:pt x="8582" y="19660"/>
                  </a:lnTo>
                  <a:lnTo>
                    <a:pt x="9018" y="19717"/>
                  </a:lnTo>
                  <a:lnTo>
                    <a:pt x="9091" y="19887"/>
                  </a:lnTo>
                  <a:lnTo>
                    <a:pt x="9236" y="19887"/>
                  </a:lnTo>
                  <a:lnTo>
                    <a:pt x="9455" y="19943"/>
                  </a:lnTo>
                  <a:lnTo>
                    <a:pt x="9600" y="19943"/>
                  </a:lnTo>
                  <a:lnTo>
                    <a:pt x="9745" y="19943"/>
                  </a:lnTo>
                  <a:lnTo>
                    <a:pt x="10255" y="19887"/>
                  </a:lnTo>
                  <a:lnTo>
                    <a:pt x="10400" y="19887"/>
                  </a:lnTo>
                  <a:lnTo>
                    <a:pt x="10545" y="19717"/>
                  </a:lnTo>
                  <a:lnTo>
                    <a:pt x="10764" y="19490"/>
                  </a:lnTo>
                  <a:lnTo>
                    <a:pt x="10909" y="19320"/>
                  </a:lnTo>
                  <a:lnTo>
                    <a:pt x="11418" y="19093"/>
                  </a:lnTo>
                  <a:lnTo>
                    <a:pt x="11418" y="18810"/>
                  </a:lnTo>
                  <a:lnTo>
                    <a:pt x="11927" y="18527"/>
                  </a:lnTo>
                  <a:lnTo>
                    <a:pt x="12145" y="18244"/>
                  </a:lnTo>
                  <a:lnTo>
                    <a:pt x="12291" y="17960"/>
                  </a:lnTo>
                  <a:lnTo>
                    <a:pt x="12436" y="17564"/>
                  </a:lnTo>
                  <a:lnTo>
                    <a:pt x="12582" y="17167"/>
                  </a:lnTo>
                  <a:lnTo>
                    <a:pt x="12873" y="16714"/>
                  </a:lnTo>
                  <a:lnTo>
                    <a:pt x="13164" y="16261"/>
                  </a:lnTo>
                  <a:lnTo>
                    <a:pt x="13309" y="15807"/>
                  </a:lnTo>
                  <a:lnTo>
                    <a:pt x="13600" y="15411"/>
                  </a:lnTo>
                  <a:lnTo>
                    <a:pt x="13891" y="14844"/>
                  </a:lnTo>
                  <a:lnTo>
                    <a:pt x="14109" y="14334"/>
                  </a:lnTo>
                  <a:lnTo>
                    <a:pt x="14400" y="13824"/>
                  </a:lnTo>
                  <a:lnTo>
                    <a:pt x="14691" y="13314"/>
                  </a:lnTo>
                  <a:lnTo>
                    <a:pt x="14764" y="12805"/>
                  </a:lnTo>
                  <a:lnTo>
                    <a:pt x="15273" y="12181"/>
                  </a:lnTo>
                  <a:lnTo>
                    <a:pt x="15491" y="11671"/>
                  </a:lnTo>
                  <a:lnTo>
                    <a:pt x="15636" y="11105"/>
                  </a:lnTo>
                  <a:lnTo>
                    <a:pt x="15782" y="10538"/>
                  </a:lnTo>
                  <a:lnTo>
                    <a:pt x="16000" y="10028"/>
                  </a:lnTo>
                  <a:lnTo>
                    <a:pt x="16291" y="9462"/>
                  </a:lnTo>
                  <a:lnTo>
                    <a:pt x="16727" y="8895"/>
                  </a:lnTo>
                  <a:lnTo>
                    <a:pt x="16873" y="8385"/>
                  </a:lnTo>
                  <a:lnTo>
                    <a:pt x="17091" y="7819"/>
                  </a:lnTo>
                  <a:lnTo>
                    <a:pt x="17236" y="7309"/>
                  </a:lnTo>
                  <a:lnTo>
                    <a:pt x="17382" y="6742"/>
                  </a:lnTo>
                  <a:lnTo>
                    <a:pt x="17673" y="6232"/>
                  </a:lnTo>
                  <a:lnTo>
                    <a:pt x="17673" y="5722"/>
                  </a:lnTo>
                  <a:lnTo>
                    <a:pt x="18255" y="5212"/>
                  </a:lnTo>
                  <a:lnTo>
                    <a:pt x="18473" y="4759"/>
                  </a:lnTo>
                  <a:lnTo>
                    <a:pt x="18545" y="4249"/>
                  </a:lnTo>
                  <a:lnTo>
                    <a:pt x="18836" y="3853"/>
                  </a:lnTo>
                  <a:lnTo>
                    <a:pt x="19127" y="3399"/>
                  </a:lnTo>
                  <a:lnTo>
                    <a:pt x="19200" y="3003"/>
                  </a:lnTo>
                  <a:lnTo>
                    <a:pt x="19418" y="2606"/>
                  </a:lnTo>
                  <a:lnTo>
                    <a:pt x="19418" y="2266"/>
                  </a:lnTo>
                  <a:lnTo>
                    <a:pt x="19564" y="1870"/>
                  </a:lnTo>
                  <a:lnTo>
                    <a:pt x="19636" y="1643"/>
                  </a:lnTo>
                  <a:lnTo>
                    <a:pt x="19855" y="1360"/>
                  </a:lnTo>
                  <a:lnTo>
                    <a:pt x="19855" y="1076"/>
                  </a:lnTo>
                  <a:lnTo>
                    <a:pt x="19927" y="85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15" name="AutoShape 77">
              <a:extLst>
                <a:ext uri="{FF2B5EF4-FFF2-40B4-BE49-F238E27FC236}">
                  <a16:creationId xmlns:a16="http://schemas.microsoft.com/office/drawing/2014/main" id="{122570DB-788D-4289-B7E6-D807C22D7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" y="1229"/>
              <a:ext cx="152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6"/>
                  </a:moveTo>
                  <a:lnTo>
                    <a:pt x="156" y="18457"/>
                  </a:lnTo>
                  <a:lnTo>
                    <a:pt x="391" y="17872"/>
                  </a:lnTo>
                  <a:lnTo>
                    <a:pt x="547" y="17287"/>
                  </a:lnTo>
                  <a:lnTo>
                    <a:pt x="547" y="16649"/>
                  </a:lnTo>
                  <a:lnTo>
                    <a:pt x="859" y="16064"/>
                  </a:lnTo>
                  <a:lnTo>
                    <a:pt x="1250" y="15479"/>
                  </a:lnTo>
                  <a:lnTo>
                    <a:pt x="1484" y="14894"/>
                  </a:lnTo>
                  <a:lnTo>
                    <a:pt x="1719" y="14255"/>
                  </a:lnTo>
                  <a:lnTo>
                    <a:pt x="1875" y="13670"/>
                  </a:lnTo>
                  <a:lnTo>
                    <a:pt x="2422" y="13138"/>
                  </a:lnTo>
                  <a:lnTo>
                    <a:pt x="2500" y="12553"/>
                  </a:lnTo>
                  <a:lnTo>
                    <a:pt x="2578" y="12021"/>
                  </a:lnTo>
                  <a:lnTo>
                    <a:pt x="2813" y="11489"/>
                  </a:lnTo>
                  <a:lnTo>
                    <a:pt x="2969" y="10904"/>
                  </a:lnTo>
                  <a:lnTo>
                    <a:pt x="3281" y="10372"/>
                  </a:lnTo>
                  <a:lnTo>
                    <a:pt x="3438" y="9840"/>
                  </a:lnTo>
                  <a:lnTo>
                    <a:pt x="3672" y="9255"/>
                  </a:lnTo>
                  <a:lnTo>
                    <a:pt x="3984" y="8723"/>
                  </a:lnTo>
                  <a:lnTo>
                    <a:pt x="4063" y="8191"/>
                  </a:lnTo>
                  <a:lnTo>
                    <a:pt x="4219" y="7766"/>
                  </a:lnTo>
                  <a:lnTo>
                    <a:pt x="4609" y="7234"/>
                  </a:lnTo>
                  <a:lnTo>
                    <a:pt x="4688" y="6755"/>
                  </a:lnTo>
                  <a:lnTo>
                    <a:pt x="5313" y="6330"/>
                  </a:lnTo>
                  <a:lnTo>
                    <a:pt x="5469" y="5904"/>
                  </a:lnTo>
                  <a:lnTo>
                    <a:pt x="5547" y="5426"/>
                  </a:lnTo>
                  <a:lnTo>
                    <a:pt x="6094" y="5000"/>
                  </a:lnTo>
                  <a:lnTo>
                    <a:pt x="6094" y="4521"/>
                  </a:lnTo>
                  <a:lnTo>
                    <a:pt x="6406" y="4149"/>
                  </a:lnTo>
                  <a:lnTo>
                    <a:pt x="6563" y="3777"/>
                  </a:lnTo>
                  <a:lnTo>
                    <a:pt x="6563" y="3404"/>
                  </a:lnTo>
                  <a:lnTo>
                    <a:pt x="7188" y="3032"/>
                  </a:lnTo>
                  <a:lnTo>
                    <a:pt x="7188" y="2713"/>
                  </a:lnTo>
                  <a:lnTo>
                    <a:pt x="7578" y="2447"/>
                  </a:lnTo>
                  <a:lnTo>
                    <a:pt x="7656" y="2128"/>
                  </a:lnTo>
                  <a:lnTo>
                    <a:pt x="7656" y="1809"/>
                  </a:lnTo>
                  <a:lnTo>
                    <a:pt x="7891" y="1543"/>
                  </a:lnTo>
                  <a:lnTo>
                    <a:pt x="8047" y="1330"/>
                  </a:lnTo>
                  <a:lnTo>
                    <a:pt x="8516" y="1064"/>
                  </a:lnTo>
                  <a:lnTo>
                    <a:pt x="8516" y="851"/>
                  </a:lnTo>
                  <a:lnTo>
                    <a:pt x="8750" y="691"/>
                  </a:lnTo>
                  <a:lnTo>
                    <a:pt x="8828" y="479"/>
                  </a:lnTo>
                  <a:lnTo>
                    <a:pt x="9141" y="372"/>
                  </a:lnTo>
                  <a:lnTo>
                    <a:pt x="9453" y="266"/>
                  </a:lnTo>
                  <a:lnTo>
                    <a:pt x="9453" y="106"/>
                  </a:lnTo>
                  <a:lnTo>
                    <a:pt x="9766" y="106"/>
                  </a:lnTo>
                  <a:lnTo>
                    <a:pt x="10156" y="53"/>
                  </a:lnTo>
                  <a:lnTo>
                    <a:pt x="10313" y="0"/>
                  </a:lnTo>
                  <a:lnTo>
                    <a:pt x="10547" y="53"/>
                  </a:lnTo>
                  <a:lnTo>
                    <a:pt x="10781" y="53"/>
                  </a:lnTo>
                  <a:lnTo>
                    <a:pt x="10859" y="106"/>
                  </a:lnTo>
                  <a:lnTo>
                    <a:pt x="11172" y="213"/>
                  </a:lnTo>
                  <a:lnTo>
                    <a:pt x="11328" y="319"/>
                  </a:lnTo>
                  <a:lnTo>
                    <a:pt x="11484" y="479"/>
                  </a:lnTo>
                  <a:lnTo>
                    <a:pt x="11953" y="745"/>
                  </a:lnTo>
                  <a:lnTo>
                    <a:pt x="12109" y="1011"/>
                  </a:lnTo>
                  <a:lnTo>
                    <a:pt x="12344" y="1277"/>
                  </a:lnTo>
                  <a:lnTo>
                    <a:pt x="12344" y="1543"/>
                  </a:lnTo>
                  <a:lnTo>
                    <a:pt x="12422" y="1915"/>
                  </a:lnTo>
                  <a:lnTo>
                    <a:pt x="12813" y="2287"/>
                  </a:lnTo>
                  <a:lnTo>
                    <a:pt x="12813" y="2713"/>
                  </a:lnTo>
                  <a:lnTo>
                    <a:pt x="13438" y="3138"/>
                  </a:lnTo>
                  <a:lnTo>
                    <a:pt x="13438" y="3564"/>
                  </a:lnTo>
                  <a:lnTo>
                    <a:pt x="13594" y="3989"/>
                  </a:lnTo>
                  <a:lnTo>
                    <a:pt x="13906" y="4415"/>
                  </a:lnTo>
                  <a:lnTo>
                    <a:pt x="14141" y="4947"/>
                  </a:lnTo>
                  <a:lnTo>
                    <a:pt x="14453" y="5479"/>
                  </a:lnTo>
                  <a:lnTo>
                    <a:pt x="14688" y="5957"/>
                  </a:lnTo>
                  <a:lnTo>
                    <a:pt x="15234" y="6489"/>
                  </a:lnTo>
                  <a:lnTo>
                    <a:pt x="15313" y="7074"/>
                  </a:lnTo>
                  <a:lnTo>
                    <a:pt x="15469" y="7606"/>
                  </a:lnTo>
                  <a:lnTo>
                    <a:pt x="15781" y="8191"/>
                  </a:lnTo>
                  <a:lnTo>
                    <a:pt x="15938" y="8777"/>
                  </a:lnTo>
                  <a:lnTo>
                    <a:pt x="16094" y="9362"/>
                  </a:lnTo>
                  <a:lnTo>
                    <a:pt x="16328" y="9894"/>
                  </a:lnTo>
                  <a:lnTo>
                    <a:pt x="16563" y="10426"/>
                  </a:lnTo>
                  <a:lnTo>
                    <a:pt x="16719" y="11011"/>
                  </a:lnTo>
                  <a:lnTo>
                    <a:pt x="17031" y="11649"/>
                  </a:lnTo>
                  <a:lnTo>
                    <a:pt x="17266" y="12181"/>
                  </a:lnTo>
                  <a:lnTo>
                    <a:pt x="17422" y="12766"/>
                  </a:lnTo>
                  <a:lnTo>
                    <a:pt x="17500" y="13298"/>
                  </a:lnTo>
                  <a:lnTo>
                    <a:pt x="17578" y="13830"/>
                  </a:lnTo>
                  <a:lnTo>
                    <a:pt x="18125" y="14415"/>
                  </a:lnTo>
                  <a:lnTo>
                    <a:pt x="18125" y="14947"/>
                  </a:lnTo>
                  <a:lnTo>
                    <a:pt x="18438" y="15479"/>
                  </a:lnTo>
                  <a:lnTo>
                    <a:pt x="18516" y="15904"/>
                  </a:lnTo>
                  <a:lnTo>
                    <a:pt x="18750" y="16436"/>
                  </a:lnTo>
                  <a:lnTo>
                    <a:pt x="18906" y="16862"/>
                  </a:lnTo>
                  <a:lnTo>
                    <a:pt x="19141" y="17340"/>
                  </a:lnTo>
                  <a:lnTo>
                    <a:pt x="19453" y="17713"/>
                  </a:lnTo>
                  <a:lnTo>
                    <a:pt x="19453" y="18138"/>
                  </a:lnTo>
                  <a:lnTo>
                    <a:pt x="19531" y="18511"/>
                  </a:lnTo>
                  <a:lnTo>
                    <a:pt x="19609" y="18883"/>
                  </a:lnTo>
                  <a:lnTo>
                    <a:pt x="19688" y="19149"/>
                  </a:lnTo>
                  <a:lnTo>
                    <a:pt x="19844" y="19521"/>
                  </a:lnTo>
                  <a:lnTo>
                    <a:pt x="19922" y="19734"/>
                  </a:lnTo>
                  <a:lnTo>
                    <a:pt x="19922" y="19947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16" name="Line 78">
              <a:extLst>
                <a:ext uri="{FF2B5EF4-FFF2-40B4-BE49-F238E27FC236}">
                  <a16:creationId xmlns:a16="http://schemas.microsoft.com/office/drawing/2014/main" id="{CA570DDB-0A82-43F4-BBCD-C4843BF5E8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8" y="1371"/>
              <a:ext cx="41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17" name="Line 79">
              <a:extLst>
                <a:ext uri="{FF2B5EF4-FFF2-40B4-BE49-F238E27FC236}">
                  <a16:creationId xmlns:a16="http://schemas.microsoft.com/office/drawing/2014/main" id="{36A8CB32-0888-48E0-9233-5AFBF50D2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8" y="1027"/>
              <a:ext cx="1" cy="606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18" name="Text Box 80">
              <a:extLst>
                <a:ext uri="{FF2B5EF4-FFF2-40B4-BE49-F238E27FC236}">
                  <a16:creationId xmlns:a16="http://schemas.microsoft.com/office/drawing/2014/main" id="{272A6E54-9F0D-4174-AD11-0D13C7B58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845"/>
              <a:ext cx="4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tx1"/>
                  </a:solidFill>
                </a:rPr>
                <a:t>x</a:t>
              </a:r>
              <a:r>
                <a:rPr lang="en-US" altLang="zh-CN" sz="2800" baseline="-25000">
                  <a:solidFill>
                    <a:schemeClr val="tx1"/>
                  </a:solidFill>
                </a:rPr>
                <a:t>2</a:t>
              </a:r>
              <a:endParaRPr lang="en-US" altLang="zh-CN" sz="2800">
                <a:solidFill>
                  <a:schemeClr val="tx1"/>
                </a:solidFill>
              </a:endParaRPr>
            </a:p>
          </p:txBody>
        </p:sp>
        <p:sp>
          <p:nvSpPr>
            <p:cNvPr id="42119" name="Text Box 81">
              <a:extLst>
                <a:ext uri="{FF2B5EF4-FFF2-40B4-BE49-F238E27FC236}">
                  <a16:creationId xmlns:a16="http://schemas.microsoft.com/office/drawing/2014/main" id="{3C36EC03-B95D-46D4-8C60-C8DB10638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9" y="1341"/>
              <a:ext cx="2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42120" name="Line 82">
              <a:extLst>
                <a:ext uri="{FF2B5EF4-FFF2-40B4-BE49-F238E27FC236}">
                  <a16:creationId xmlns:a16="http://schemas.microsoft.com/office/drawing/2014/main" id="{4759D78B-8CD3-4E48-90B5-32F3DE34E3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9" y="1027"/>
              <a:ext cx="0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21" name="Line 83">
              <a:extLst>
                <a:ext uri="{FF2B5EF4-FFF2-40B4-BE49-F238E27FC236}">
                  <a16:creationId xmlns:a16="http://schemas.microsoft.com/office/drawing/2014/main" id="{96779B88-B6A4-4580-A665-5829A93240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2" y="1027"/>
              <a:ext cx="0" cy="6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122" name="Line 84">
              <a:extLst>
                <a:ext uri="{FF2B5EF4-FFF2-40B4-BE49-F238E27FC236}">
                  <a16:creationId xmlns:a16="http://schemas.microsoft.com/office/drawing/2014/main" id="{29DADB37-992C-41B4-84F3-D7B3E6501B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7" y="1011"/>
              <a:ext cx="0" cy="7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30196" name="Group 148">
            <a:extLst>
              <a:ext uri="{FF2B5EF4-FFF2-40B4-BE49-F238E27FC236}">
                <a16:creationId xmlns:a16="http://schemas.microsoft.com/office/drawing/2014/main" id="{A26B8A70-BE10-4847-AA0E-EC1BC71AF35A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260350"/>
            <a:ext cx="7534275" cy="1370013"/>
            <a:chOff x="567" y="164"/>
            <a:chExt cx="4746" cy="863"/>
          </a:xfrm>
        </p:grpSpPr>
        <p:sp>
          <p:nvSpPr>
            <p:cNvPr id="42037" name="Line 85">
              <a:extLst>
                <a:ext uri="{FF2B5EF4-FFF2-40B4-BE49-F238E27FC236}">
                  <a16:creationId xmlns:a16="http://schemas.microsoft.com/office/drawing/2014/main" id="{BEE2B365-2F6C-45B4-BC73-E5C62ECC4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" y="354"/>
              <a:ext cx="1" cy="583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38" name="Line 86">
              <a:extLst>
                <a:ext uri="{FF2B5EF4-FFF2-40B4-BE49-F238E27FC236}">
                  <a16:creationId xmlns:a16="http://schemas.microsoft.com/office/drawing/2014/main" id="{1C608DEB-8A17-4679-9941-7C47162B7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5" y="698"/>
              <a:ext cx="4185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2039" name="Group 147">
              <a:extLst>
                <a:ext uri="{FF2B5EF4-FFF2-40B4-BE49-F238E27FC236}">
                  <a16:creationId xmlns:a16="http://schemas.microsoft.com/office/drawing/2014/main" id="{E6D17B93-01A4-41F9-BC90-1D8EE96EF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" y="554"/>
              <a:ext cx="3898" cy="286"/>
              <a:chOff x="906" y="554"/>
              <a:chExt cx="3898" cy="286"/>
            </a:xfrm>
          </p:grpSpPr>
          <p:sp>
            <p:nvSpPr>
              <p:cNvPr id="42045" name="AutoShape 87">
                <a:extLst>
                  <a:ext uri="{FF2B5EF4-FFF2-40B4-BE49-F238E27FC236}">
                    <a16:creationId xmlns:a16="http://schemas.microsoft.com/office/drawing/2014/main" id="{E761C099-3E5F-485D-9ACC-C01DFF212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" y="563"/>
                <a:ext cx="88" cy="14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63"/>
                    </a:moveTo>
                    <a:lnTo>
                      <a:pt x="272" y="18490"/>
                    </a:lnTo>
                    <a:lnTo>
                      <a:pt x="544" y="17865"/>
                    </a:lnTo>
                    <a:lnTo>
                      <a:pt x="680" y="17292"/>
                    </a:lnTo>
                    <a:lnTo>
                      <a:pt x="816" y="16667"/>
                    </a:lnTo>
                    <a:lnTo>
                      <a:pt x="1088" y="16042"/>
                    </a:lnTo>
                    <a:lnTo>
                      <a:pt x="1361" y="15469"/>
                    </a:lnTo>
                    <a:lnTo>
                      <a:pt x="1633" y="14896"/>
                    </a:lnTo>
                    <a:lnTo>
                      <a:pt x="1769" y="14271"/>
                    </a:lnTo>
                    <a:lnTo>
                      <a:pt x="1905" y="13698"/>
                    </a:lnTo>
                    <a:lnTo>
                      <a:pt x="2177" y="13177"/>
                    </a:lnTo>
                    <a:lnTo>
                      <a:pt x="2449" y="12552"/>
                    </a:lnTo>
                    <a:lnTo>
                      <a:pt x="2721" y="12031"/>
                    </a:lnTo>
                    <a:lnTo>
                      <a:pt x="2993" y="11458"/>
                    </a:lnTo>
                    <a:lnTo>
                      <a:pt x="2993" y="10885"/>
                    </a:lnTo>
                    <a:lnTo>
                      <a:pt x="3265" y="10313"/>
                    </a:lnTo>
                    <a:lnTo>
                      <a:pt x="3537" y="9792"/>
                    </a:lnTo>
                    <a:lnTo>
                      <a:pt x="3810" y="9271"/>
                    </a:lnTo>
                    <a:lnTo>
                      <a:pt x="4082" y="8750"/>
                    </a:lnTo>
                    <a:lnTo>
                      <a:pt x="4218" y="8229"/>
                    </a:lnTo>
                    <a:lnTo>
                      <a:pt x="4354" y="7708"/>
                    </a:lnTo>
                    <a:lnTo>
                      <a:pt x="4762" y="7292"/>
                    </a:lnTo>
                    <a:lnTo>
                      <a:pt x="4898" y="6771"/>
                    </a:lnTo>
                    <a:lnTo>
                      <a:pt x="5170" y="6354"/>
                    </a:lnTo>
                    <a:lnTo>
                      <a:pt x="5306" y="5885"/>
                    </a:lnTo>
                    <a:lnTo>
                      <a:pt x="5442" y="5469"/>
                    </a:lnTo>
                    <a:lnTo>
                      <a:pt x="5850" y="5000"/>
                    </a:lnTo>
                    <a:lnTo>
                      <a:pt x="5850" y="4531"/>
                    </a:lnTo>
                    <a:lnTo>
                      <a:pt x="6259" y="4167"/>
                    </a:lnTo>
                    <a:lnTo>
                      <a:pt x="6531" y="3802"/>
                    </a:lnTo>
                    <a:lnTo>
                      <a:pt x="6531" y="3438"/>
                    </a:lnTo>
                    <a:lnTo>
                      <a:pt x="6939" y="3073"/>
                    </a:lnTo>
                    <a:lnTo>
                      <a:pt x="7075" y="2708"/>
                    </a:lnTo>
                    <a:lnTo>
                      <a:pt x="7347" y="2448"/>
                    </a:lnTo>
                    <a:lnTo>
                      <a:pt x="7483" y="2083"/>
                    </a:lnTo>
                    <a:lnTo>
                      <a:pt x="7619" y="1823"/>
                    </a:lnTo>
                    <a:lnTo>
                      <a:pt x="7891" y="1563"/>
                    </a:lnTo>
                    <a:lnTo>
                      <a:pt x="8163" y="1302"/>
                    </a:lnTo>
                    <a:lnTo>
                      <a:pt x="8435" y="1042"/>
                    </a:lnTo>
                    <a:lnTo>
                      <a:pt x="8571" y="833"/>
                    </a:lnTo>
                    <a:lnTo>
                      <a:pt x="8844" y="677"/>
                    </a:lnTo>
                    <a:lnTo>
                      <a:pt x="8980" y="521"/>
                    </a:lnTo>
                    <a:lnTo>
                      <a:pt x="9116" y="365"/>
                    </a:lnTo>
                    <a:lnTo>
                      <a:pt x="9524" y="260"/>
                    </a:lnTo>
                    <a:lnTo>
                      <a:pt x="9524" y="104"/>
                    </a:lnTo>
                    <a:lnTo>
                      <a:pt x="9932" y="104"/>
                    </a:lnTo>
                    <a:lnTo>
                      <a:pt x="10068" y="52"/>
                    </a:lnTo>
                    <a:lnTo>
                      <a:pt x="10204" y="0"/>
                    </a:lnTo>
                    <a:lnTo>
                      <a:pt x="10476" y="52"/>
                    </a:lnTo>
                    <a:lnTo>
                      <a:pt x="10748" y="52"/>
                    </a:lnTo>
                    <a:lnTo>
                      <a:pt x="10884" y="104"/>
                    </a:lnTo>
                    <a:lnTo>
                      <a:pt x="11156" y="208"/>
                    </a:lnTo>
                    <a:lnTo>
                      <a:pt x="11293" y="313"/>
                    </a:lnTo>
                    <a:lnTo>
                      <a:pt x="11565" y="521"/>
                    </a:lnTo>
                    <a:lnTo>
                      <a:pt x="11837" y="781"/>
                    </a:lnTo>
                    <a:lnTo>
                      <a:pt x="12109" y="990"/>
                    </a:lnTo>
                    <a:lnTo>
                      <a:pt x="12245" y="1250"/>
                    </a:lnTo>
                    <a:lnTo>
                      <a:pt x="12381" y="1563"/>
                    </a:lnTo>
                    <a:lnTo>
                      <a:pt x="12653" y="1875"/>
                    </a:lnTo>
                    <a:lnTo>
                      <a:pt x="12925" y="2292"/>
                    </a:lnTo>
                    <a:lnTo>
                      <a:pt x="13061" y="2708"/>
                    </a:lnTo>
                    <a:lnTo>
                      <a:pt x="13469" y="3125"/>
                    </a:lnTo>
                    <a:lnTo>
                      <a:pt x="13469" y="3542"/>
                    </a:lnTo>
                    <a:lnTo>
                      <a:pt x="13741" y="4010"/>
                    </a:lnTo>
                    <a:lnTo>
                      <a:pt x="14150" y="4427"/>
                    </a:lnTo>
                    <a:lnTo>
                      <a:pt x="14286" y="4948"/>
                    </a:lnTo>
                    <a:lnTo>
                      <a:pt x="14558" y="5469"/>
                    </a:lnTo>
                    <a:lnTo>
                      <a:pt x="14694" y="5990"/>
                    </a:lnTo>
                    <a:lnTo>
                      <a:pt x="14966" y="6510"/>
                    </a:lnTo>
                    <a:lnTo>
                      <a:pt x="15102" y="7083"/>
                    </a:lnTo>
                    <a:lnTo>
                      <a:pt x="15374" y="7656"/>
                    </a:lnTo>
                    <a:lnTo>
                      <a:pt x="15646" y="8177"/>
                    </a:lnTo>
                    <a:lnTo>
                      <a:pt x="15918" y="8802"/>
                    </a:lnTo>
                    <a:lnTo>
                      <a:pt x="16054" y="9375"/>
                    </a:lnTo>
                    <a:lnTo>
                      <a:pt x="16190" y="9896"/>
                    </a:lnTo>
                    <a:lnTo>
                      <a:pt x="16599" y="10469"/>
                    </a:lnTo>
                    <a:lnTo>
                      <a:pt x="16735" y="10990"/>
                    </a:lnTo>
                    <a:lnTo>
                      <a:pt x="17007" y="11615"/>
                    </a:lnTo>
                    <a:lnTo>
                      <a:pt x="17143" y="12135"/>
                    </a:lnTo>
                    <a:lnTo>
                      <a:pt x="17279" y="12708"/>
                    </a:lnTo>
                    <a:lnTo>
                      <a:pt x="17551" y="13281"/>
                    </a:lnTo>
                    <a:lnTo>
                      <a:pt x="17687" y="13854"/>
                    </a:lnTo>
                    <a:lnTo>
                      <a:pt x="17959" y="14375"/>
                    </a:lnTo>
                    <a:lnTo>
                      <a:pt x="18095" y="14948"/>
                    </a:lnTo>
                    <a:lnTo>
                      <a:pt x="18231" y="15469"/>
                    </a:lnTo>
                    <a:lnTo>
                      <a:pt x="18367" y="15938"/>
                    </a:lnTo>
                    <a:lnTo>
                      <a:pt x="18639" y="16406"/>
                    </a:lnTo>
                    <a:lnTo>
                      <a:pt x="18776" y="16875"/>
                    </a:lnTo>
                    <a:lnTo>
                      <a:pt x="19048" y="17292"/>
                    </a:lnTo>
                    <a:lnTo>
                      <a:pt x="19184" y="17708"/>
                    </a:lnTo>
                    <a:lnTo>
                      <a:pt x="19320" y="18177"/>
                    </a:lnTo>
                    <a:lnTo>
                      <a:pt x="19456" y="18542"/>
                    </a:lnTo>
                    <a:lnTo>
                      <a:pt x="19456" y="18906"/>
                    </a:lnTo>
                    <a:lnTo>
                      <a:pt x="19592" y="19167"/>
                    </a:lnTo>
                    <a:lnTo>
                      <a:pt x="19728" y="19479"/>
                    </a:lnTo>
                    <a:lnTo>
                      <a:pt x="19864" y="19740"/>
                    </a:lnTo>
                    <a:lnTo>
                      <a:pt x="19864" y="19948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46" name="AutoShape 88">
                <a:extLst>
                  <a:ext uri="{FF2B5EF4-FFF2-40B4-BE49-F238E27FC236}">
                    <a16:creationId xmlns:a16="http://schemas.microsoft.com/office/drawing/2014/main" id="{E45329BD-5B16-4196-843B-CC4841175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" y="702"/>
                <a:ext cx="93" cy="13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47"/>
                    </a:lnTo>
                    <a:lnTo>
                      <a:pt x="382" y="1240"/>
                    </a:lnTo>
                    <a:lnTo>
                      <a:pt x="510" y="1887"/>
                    </a:lnTo>
                    <a:lnTo>
                      <a:pt x="764" y="2534"/>
                    </a:lnTo>
                    <a:lnTo>
                      <a:pt x="892" y="3127"/>
                    </a:lnTo>
                    <a:lnTo>
                      <a:pt x="1274" y="3720"/>
                    </a:lnTo>
                    <a:lnTo>
                      <a:pt x="1401" y="4367"/>
                    </a:lnTo>
                    <a:lnTo>
                      <a:pt x="1656" y="4960"/>
                    </a:lnTo>
                    <a:lnTo>
                      <a:pt x="1656" y="5553"/>
                    </a:lnTo>
                    <a:lnTo>
                      <a:pt x="2038" y="6146"/>
                    </a:lnTo>
                    <a:lnTo>
                      <a:pt x="2166" y="6739"/>
                    </a:lnTo>
                    <a:lnTo>
                      <a:pt x="2420" y="7278"/>
                    </a:lnTo>
                    <a:lnTo>
                      <a:pt x="2675" y="7925"/>
                    </a:lnTo>
                    <a:lnTo>
                      <a:pt x="2803" y="8464"/>
                    </a:lnTo>
                    <a:lnTo>
                      <a:pt x="2930" y="9003"/>
                    </a:lnTo>
                    <a:lnTo>
                      <a:pt x="3185" y="9596"/>
                    </a:lnTo>
                    <a:lnTo>
                      <a:pt x="3312" y="10135"/>
                    </a:lnTo>
                    <a:lnTo>
                      <a:pt x="3567" y="10674"/>
                    </a:lnTo>
                    <a:lnTo>
                      <a:pt x="3822" y="11213"/>
                    </a:lnTo>
                    <a:lnTo>
                      <a:pt x="3949" y="11698"/>
                    </a:lnTo>
                    <a:lnTo>
                      <a:pt x="4076" y="12237"/>
                    </a:lnTo>
                    <a:lnTo>
                      <a:pt x="4331" y="12722"/>
                    </a:lnTo>
                    <a:lnTo>
                      <a:pt x="4586" y="13154"/>
                    </a:lnTo>
                    <a:lnTo>
                      <a:pt x="4713" y="13693"/>
                    </a:lnTo>
                    <a:lnTo>
                      <a:pt x="4968" y="14124"/>
                    </a:lnTo>
                    <a:lnTo>
                      <a:pt x="5096" y="14555"/>
                    </a:lnTo>
                    <a:lnTo>
                      <a:pt x="5350" y="14987"/>
                    </a:lnTo>
                    <a:lnTo>
                      <a:pt x="5605" y="15472"/>
                    </a:lnTo>
                    <a:lnTo>
                      <a:pt x="5732" y="15849"/>
                    </a:lnTo>
                    <a:lnTo>
                      <a:pt x="6115" y="16226"/>
                    </a:lnTo>
                    <a:lnTo>
                      <a:pt x="6115" y="16604"/>
                    </a:lnTo>
                    <a:lnTo>
                      <a:pt x="6369" y="16981"/>
                    </a:lnTo>
                    <a:lnTo>
                      <a:pt x="6624" y="17251"/>
                    </a:lnTo>
                    <a:lnTo>
                      <a:pt x="6752" y="17628"/>
                    </a:lnTo>
                    <a:lnTo>
                      <a:pt x="7006" y="17898"/>
                    </a:lnTo>
                    <a:lnTo>
                      <a:pt x="7261" y="18167"/>
                    </a:lnTo>
                    <a:lnTo>
                      <a:pt x="7389" y="18491"/>
                    </a:lnTo>
                    <a:lnTo>
                      <a:pt x="7516" y="18760"/>
                    </a:lnTo>
                    <a:lnTo>
                      <a:pt x="7898" y="18976"/>
                    </a:lnTo>
                    <a:lnTo>
                      <a:pt x="8025" y="19137"/>
                    </a:lnTo>
                    <a:lnTo>
                      <a:pt x="8280" y="19353"/>
                    </a:lnTo>
                    <a:lnTo>
                      <a:pt x="8408" y="19461"/>
                    </a:lnTo>
                    <a:lnTo>
                      <a:pt x="8535" y="19677"/>
                    </a:lnTo>
                    <a:lnTo>
                      <a:pt x="8917" y="19730"/>
                    </a:lnTo>
                    <a:lnTo>
                      <a:pt x="9045" y="19892"/>
                    </a:lnTo>
                    <a:lnTo>
                      <a:pt x="9299" y="19892"/>
                    </a:lnTo>
                    <a:lnTo>
                      <a:pt x="9427" y="19946"/>
                    </a:lnTo>
                    <a:lnTo>
                      <a:pt x="9682" y="19946"/>
                    </a:lnTo>
                    <a:lnTo>
                      <a:pt x="9936" y="19946"/>
                    </a:lnTo>
                    <a:lnTo>
                      <a:pt x="10064" y="19892"/>
                    </a:lnTo>
                    <a:lnTo>
                      <a:pt x="10318" y="19892"/>
                    </a:lnTo>
                    <a:lnTo>
                      <a:pt x="10573" y="19677"/>
                    </a:lnTo>
                    <a:lnTo>
                      <a:pt x="10701" y="19515"/>
                    </a:lnTo>
                    <a:lnTo>
                      <a:pt x="10955" y="19353"/>
                    </a:lnTo>
                    <a:lnTo>
                      <a:pt x="11338" y="19137"/>
                    </a:lnTo>
                    <a:lnTo>
                      <a:pt x="11465" y="18868"/>
                    </a:lnTo>
                    <a:lnTo>
                      <a:pt x="11720" y="18544"/>
                    </a:lnTo>
                    <a:lnTo>
                      <a:pt x="11975" y="18275"/>
                    </a:lnTo>
                    <a:lnTo>
                      <a:pt x="12102" y="17844"/>
                    </a:lnTo>
                    <a:lnTo>
                      <a:pt x="12484" y="17466"/>
                    </a:lnTo>
                    <a:lnTo>
                      <a:pt x="12739" y="17197"/>
                    </a:lnTo>
                    <a:lnTo>
                      <a:pt x="12866" y="16765"/>
                    </a:lnTo>
                    <a:lnTo>
                      <a:pt x="13248" y="16280"/>
                    </a:lnTo>
                    <a:lnTo>
                      <a:pt x="13376" y="15849"/>
                    </a:lnTo>
                    <a:lnTo>
                      <a:pt x="13758" y="15364"/>
                    </a:lnTo>
                    <a:lnTo>
                      <a:pt x="13885" y="14879"/>
                    </a:lnTo>
                    <a:lnTo>
                      <a:pt x="14140" y="14340"/>
                    </a:lnTo>
                    <a:lnTo>
                      <a:pt x="14395" y="13801"/>
                    </a:lnTo>
                    <a:lnTo>
                      <a:pt x="14777" y="13315"/>
                    </a:lnTo>
                    <a:lnTo>
                      <a:pt x="14904" y="12776"/>
                    </a:lnTo>
                    <a:lnTo>
                      <a:pt x="15159" y="12237"/>
                    </a:lnTo>
                    <a:lnTo>
                      <a:pt x="15414" y="11644"/>
                    </a:lnTo>
                    <a:lnTo>
                      <a:pt x="15669" y="11105"/>
                    </a:lnTo>
                    <a:lnTo>
                      <a:pt x="15924" y="10566"/>
                    </a:lnTo>
                    <a:lnTo>
                      <a:pt x="16051" y="10027"/>
                    </a:lnTo>
                    <a:lnTo>
                      <a:pt x="16306" y="9488"/>
                    </a:lnTo>
                    <a:lnTo>
                      <a:pt x="16561" y="8895"/>
                    </a:lnTo>
                    <a:lnTo>
                      <a:pt x="16815" y="8356"/>
                    </a:lnTo>
                    <a:lnTo>
                      <a:pt x="17070" y="7763"/>
                    </a:lnTo>
                    <a:lnTo>
                      <a:pt x="17197" y="7278"/>
                    </a:lnTo>
                    <a:lnTo>
                      <a:pt x="17325" y="6792"/>
                    </a:lnTo>
                    <a:lnTo>
                      <a:pt x="17707" y="6253"/>
                    </a:lnTo>
                    <a:lnTo>
                      <a:pt x="17834" y="5714"/>
                    </a:lnTo>
                    <a:lnTo>
                      <a:pt x="18217" y="5229"/>
                    </a:lnTo>
                    <a:lnTo>
                      <a:pt x="18344" y="4744"/>
                    </a:lnTo>
                    <a:lnTo>
                      <a:pt x="18344" y="4313"/>
                    </a:lnTo>
                    <a:lnTo>
                      <a:pt x="18726" y="3881"/>
                    </a:lnTo>
                    <a:lnTo>
                      <a:pt x="18854" y="3396"/>
                    </a:lnTo>
                    <a:lnTo>
                      <a:pt x="19108" y="3019"/>
                    </a:lnTo>
                    <a:lnTo>
                      <a:pt x="19236" y="2588"/>
                    </a:lnTo>
                    <a:lnTo>
                      <a:pt x="19363" y="2210"/>
                    </a:lnTo>
                    <a:lnTo>
                      <a:pt x="19490" y="1887"/>
                    </a:lnTo>
                    <a:lnTo>
                      <a:pt x="19490" y="1671"/>
                    </a:lnTo>
                    <a:lnTo>
                      <a:pt x="19745" y="1348"/>
                    </a:lnTo>
                    <a:lnTo>
                      <a:pt x="19745" y="1024"/>
                    </a:lnTo>
                    <a:lnTo>
                      <a:pt x="19873" y="86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47" name="AutoShape 89">
                <a:extLst>
                  <a:ext uri="{FF2B5EF4-FFF2-40B4-BE49-F238E27FC236}">
                    <a16:creationId xmlns:a16="http://schemas.microsoft.com/office/drawing/2014/main" id="{6E65BC7A-0E85-464D-871F-C6A2010FB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" y="566"/>
                <a:ext cx="87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8"/>
                    </a:moveTo>
                    <a:lnTo>
                      <a:pt x="272" y="18499"/>
                    </a:lnTo>
                    <a:lnTo>
                      <a:pt x="544" y="17909"/>
                    </a:lnTo>
                    <a:lnTo>
                      <a:pt x="680" y="17265"/>
                    </a:lnTo>
                    <a:lnTo>
                      <a:pt x="816" y="16676"/>
                    </a:lnTo>
                    <a:lnTo>
                      <a:pt x="1088" y="16086"/>
                    </a:lnTo>
                    <a:lnTo>
                      <a:pt x="1361" y="15496"/>
                    </a:lnTo>
                    <a:lnTo>
                      <a:pt x="1633" y="14906"/>
                    </a:lnTo>
                    <a:lnTo>
                      <a:pt x="1769" y="14316"/>
                    </a:lnTo>
                    <a:lnTo>
                      <a:pt x="1905" y="13673"/>
                    </a:lnTo>
                    <a:lnTo>
                      <a:pt x="2177" y="13137"/>
                    </a:lnTo>
                    <a:lnTo>
                      <a:pt x="2449" y="12601"/>
                    </a:lnTo>
                    <a:lnTo>
                      <a:pt x="2721" y="12064"/>
                    </a:lnTo>
                    <a:lnTo>
                      <a:pt x="2993" y="11421"/>
                    </a:lnTo>
                    <a:lnTo>
                      <a:pt x="2993" y="10885"/>
                    </a:lnTo>
                    <a:lnTo>
                      <a:pt x="3265" y="10349"/>
                    </a:lnTo>
                    <a:lnTo>
                      <a:pt x="3537" y="9812"/>
                    </a:lnTo>
                    <a:lnTo>
                      <a:pt x="3810" y="9276"/>
                    </a:lnTo>
                    <a:lnTo>
                      <a:pt x="4082" y="8794"/>
                    </a:lnTo>
                    <a:lnTo>
                      <a:pt x="4218" y="8257"/>
                    </a:lnTo>
                    <a:lnTo>
                      <a:pt x="4354" y="7721"/>
                    </a:lnTo>
                    <a:lnTo>
                      <a:pt x="4762" y="7239"/>
                    </a:lnTo>
                    <a:lnTo>
                      <a:pt x="4898" y="6756"/>
                    </a:lnTo>
                    <a:lnTo>
                      <a:pt x="5170" y="6327"/>
                    </a:lnTo>
                    <a:lnTo>
                      <a:pt x="5306" y="5898"/>
                    </a:lnTo>
                    <a:lnTo>
                      <a:pt x="5442" y="5469"/>
                    </a:lnTo>
                    <a:lnTo>
                      <a:pt x="5850" y="4987"/>
                    </a:lnTo>
                    <a:lnTo>
                      <a:pt x="5850" y="4558"/>
                    </a:lnTo>
                    <a:lnTo>
                      <a:pt x="6259" y="4129"/>
                    </a:lnTo>
                    <a:lnTo>
                      <a:pt x="6531" y="3753"/>
                    </a:lnTo>
                    <a:lnTo>
                      <a:pt x="6531" y="3432"/>
                    </a:lnTo>
                    <a:lnTo>
                      <a:pt x="6939" y="3003"/>
                    </a:lnTo>
                    <a:lnTo>
                      <a:pt x="7075" y="2735"/>
                    </a:lnTo>
                    <a:lnTo>
                      <a:pt x="7347" y="2413"/>
                    </a:lnTo>
                    <a:lnTo>
                      <a:pt x="7483" y="2091"/>
                    </a:lnTo>
                    <a:lnTo>
                      <a:pt x="7619" y="1823"/>
                    </a:lnTo>
                    <a:lnTo>
                      <a:pt x="7891" y="1609"/>
                    </a:lnTo>
                    <a:lnTo>
                      <a:pt x="8163" y="1287"/>
                    </a:lnTo>
                    <a:lnTo>
                      <a:pt x="8435" y="1019"/>
                    </a:lnTo>
                    <a:lnTo>
                      <a:pt x="8571" y="858"/>
                    </a:lnTo>
                    <a:lnTo>
                      <a:pt x="8844" y="643"/>
                    </a:lnTo>
                    <a:lnTo>
                      <a:pt x="8980" y="483"/>
                    </a:lnTo>
                    <a:lnTo>
                      <a:pt x="9116" y="375"/>
                    </a:lnTo>
                    <a:lnTo>
                      <a:pt x="9524" y="268"/>
                    </a:lnTo>
                    <a:lnTo>
                      <a:pt x="9524" y="107"/>
                    </a:lnTo>
                    <a:lnTo>
                      <a:pt x="9932" y="107"/>
                    </a:lnTo>
                    <a:lnTo>
                      <a:pt x="10068" y="54"/>
                    </a:lnTo>
                    <a:lnTo>
                      <a:pt x="10204" y="0"/>
                    </a:lnTo>
                    <a:lnTo>
                      <a:pt x="10476" y="54"/>
                    </a:lnTo>
                    <a:lnTo>
                      <a:pt x="10748" y="54"/>
                    </a:lnTo>
                    <a:lnTo>
                      <a:pt x="10884" y="107"/>
                    </a:lnTo>
                    <a:lnTo>
                      <a:pt x="11156" y="214"/>
                    </a:lnTo>
                    <a:lnTo>
                      <a:pt x="11293" y="322"/>
                    </a:lnTo>
                    <a:lnTo>
                      <a:pt x="11565" y="536"/>
                    </a:lnTo>
                    <a:lnTo>
                      <a:pt x="11837" y="751"/>
                    </a:lnTo>
                    <a:lnTo>
                      <a:pt x="12109" y="1019"/>
                    </a:lnTo>
                    <a:lnTo>
                      <a:pt x="12245" y="1233"/>
                    </a:lnTo>
                    <a:lnTo>
                      <a:pt x="12381" y="1609"/>
                    </a:lnTo>
                    <a:lnTo>
                      <a:pt x="12653" y="1877"/>
                    </a:lnTo>
                    <a:lnTo>
                      <a:pt x="12925" y="2306"/>
                    </a:lnTo>
                    <a:lnTo>
                      <a:pt x="13061" y="2735"/>
                    </a:lnTo>
                    <a:lnTo>
                      <a:pt x="13469" y="3110"/>
                    </a:lnTo>
                    <a:lnTo>
                      <a:pt x="13469" y="3539"/>
                    </a:lnTo>
                    <a:lnTo>
                      <a:pt x="13741" y="3968"/>
                    </a:lnTo>
                    <a:lnTo>
                      <a:pt x="14150" y="4450"/>
                    </a:lnTo>
                    <a:lnTo>
                      <a:pt x="14286" y="4987"/>
                    </a:lnTo>
                    <a:lnTo>
                      <a:pt x="14558" y="5469"/>
                    </a:lnTo>
                    <a:lnTo>
                      <a:pt x="14694" y="6005"/>
                    </a:lnTo>
                    <a:lnTo>
                      <a:pt x="14966" y="6542"/>
                    </a:lnTo>
                    <a:lnTo>
                      <a:pt x="15102" y="7024"/>
                    </a:lnTo>
                    <a:lnTo>
                      <a:pt x="15374" y="7614"/>
                    </a:lnTo>
                    <a:lnTo>
                      <a:pt x="15646" y="8150"/>
                    </a:lnTo>
                    <a:lnTo>
                      <a:pt x="15918" y="8794"/>
                    </a:lnTo>
                    <a:lnTo>
                      <a:pt x="16054" y="9330"/>
                    </a:lnTo>
                    <a:lnTo>
                      <a:pt x="16190" y="9866"/>
                    </a:lnTo>
                    <a:lnTo>
                      <a:pt x="16599" y="10456"/>
                    </a:lnTo>
                    <a:lnTo>
                      <a:pt x="16735" y="11046"/>
                    </a:lnTo>
                    <a:lnTo>
                      <a:pt x="17007" y="11635"/>
                    </a:lnTo>
                    <a:lnTo>
                      <a:pt x="17143" y="12172"/>
                    </a:lnTo>
                    <a:lnTo>
                      <a:pt x="17279" y="12761"/>
                    </a:lnTo>
                    <a:lnTo>
                      <a:pt x="17551" y="13298"/>
                    </a:lnTo>
                    <a:lnTo>
                      <a:pt x="17687" y="13834"/>
                    </a:lnTo>
                    <a:lnTo>
                      <a:pt x="17959" y="14370"/>
                    </a:lnTo>
                    <a:lnTo>
                      <a:pt x="18095" y="14960"/>
                    </a:lnTo>
                    <a:lnTo>
                      <a:pt x="18231" y="15442"/>
                    </a:lnTo>
                    <a:lnTo>
                      <a:pt x="18367" y="15871"/>
                    </a:lnTo>
                    <a:lnTo>
                      <a:pt x="18639" y="16461"/>
                    </a:lnTo>
                    <a:lnTo>
                      <a:pt x="18776" y="16836"/>
                    </a:lnTo>
                    <a:lnTo>
                      <a:pt x="19048" y="17265"/>
                    </a:lnTo>
                    <a:lnTo>
                      <a:pt x="19184" y="17748"/>
                    </a:lnTo>
                    <a:lnTo>
                      <a:pt x="19320" y="18177"/>
                    </a:lnTo>
                    <a:lnTo>
                      <a:pt x="19456" y="18552"/>
                    </a:lnTo>
                    <a:lnTo>
                      <a:pt x="19456" y="18874"/>
                    </a:lnTo>
                    <a:lnTo>
                      <a:pt x="19592" y="19196"/>
                    </a:lnTo>
                    <a:lnTo>
                      <a:pt x="19728" y="19517"/>
                    </a:lnTo>
                    <a:lnTo>
                      <a:pt x="19864" y="19732"/>
                    </a:lnTo>
                    <a:lnTo>
                      <a:pt x="19864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48" name="AutoShape 90">
                <a:extLst>
                  <a:ext uri="{FF2B5EF4-FFF2-40B4-BE49-F238E27FC236}">
                    <a16:creationId xmlns:a16="http://schemas.microsoft.com/office/drawing/2014/main" id="{E1BB8DA7-98A6-4C52-9A5D-F6D84ED77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" y="701"/>
                <a:ext cx="93" cy="13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11"/>
                    </a:lnTo>
                    <a:lnTo>
                      <a:pt x="382" y="1278"/>
                    </a:lnTo>
                    <a:lnTo>
                      <a:pt x="510" y="1889"/>
                    </a:lnTo>
                    <a:lnTo>
                      <a:pt x="764" y="2500"/>
                    </a:lnTo>
                    <a:lnTo>
                      <a:pt x="892" y="3111"/>
                    </a:lnTo>
                    <a:lnTo>
                      <a:pt x="1274" y="3722"/>
                    </a:lnTo>
                    <a:lnTo>
                      <a:pt x="1401" y="4333"/>
                    </a:lnTo>
                    <a:lnTo>
                      <a:pt x="1656" y="4944"/>
                    </a:lnTo>
                    <a:lnTo>
                      <a:pt x="1656" y="5556"/>
                    </a:lnTo>
                    <a:lnTo>
                      <a:pt x="2038" y="6167"/>
                    </a:lnTo>
                    <a:lnTo>
                      <a:pt x="2166" y="6778"/>
                    </a:lnTo>
                    <a:lnTo>
                      <a:pt x="2420" y="7278"/>
                    </a:lnTo>
                    <a:lnTo>
                      <a:pt x="2675" y="7889"/>
                    </a:lnTo>
                    <a:lnTo>
                      <a:pt x="2803" y="8444"/>
                    </a:lnTo>
                    <a:lnTo>
                      <a:pt x="2930" y="9000"/>
                    </a:lnTo>
                    <a:lnTo>
                      <a:pt x="3185" y="9611"/>
                    </a:lnTo>
                    <a:lnTo>
                      <a:pt x="3312" y="10167"/>
                    </a:lnTo>
                    <a:lnTo>
                      <a:pt x="3567" y="10667"/>
                    </a:lnTo>
                    <a:lnTo>
                      <a:pt x="3822" y="11167"/>
                    </a:lnTo>
                    <a:lnTo>
                      <a:pt x="3949" y="11722"/>
                    </a:lnTo>
                    <a:lnTo>
                      <a:pt x="4076" y="12167"/>
                    </a:lnTo>
                    <a:lnTo>
                      <a:pt x="4331" y="12722"/>
                    </a:lnTo>
                    <a:lnTo>
                      <a:pt x="4586" y="13222"/>
                    </a:lnTo>
                    <a:lnTo>
                      <a:pt x="4713" y="13667"/>
                    </a:lnTo>
                    <a:lnTo>
                      <a:pt x="4968" y="14111"/>
                    </a:lnTo>
                    <a:lnTo>
                      <a:pt x="5096" y="14556"/>
                    </a:lnTo>
                    <a:lnTo>
                      <a:pt x="5350" y="15056"/>
                    </a:lnTo>
                    <a:lnTo>
                      <a:pt x="5605" y="15444"/>
                    </a:lnTo>
                    <a:lnTo>
                      <a:pt x="5732" y="15833"/>
                    </a:lnTo>
                    <a:lnTo>
                      <a:pt x="6115" y="16222"/>
                    </a:lnTo>
                    <a:lnTo>
                      <a:pt x="6115" y="16611"/>
                    </a:lnTo>
                    <a:lnTo>
                      <a:pt x="6369" y="16944"/>
                    </a:lnTo>
                    <a:lnTo>
                      <a:pt x="6624" y="17333"/>
                    </a:lnTo>
                    <a:lnTo>
                      <a:pt x="6752" y="17611"/>
                    </a:lnTo>
                    <a:lnTo>
                      <a:pt x="7006" y="17944"/>
                    </a:lnTo>
                    <a:lnTo>
                      <a:pt x="7261" y="18167"/>
                    </a:lnTo>
                    <a:lnTo>
                      <a:pt x="7389" y="18500"/>
                    </a:lnTo>
                    <a:lnTo>
                      <a:pt x="7516" y="18722"/>
                    </a:lnTo>
                    <a:lnTo>
                      <a:pt x="7898" y="18944"/>
                    </a:lnTo>
                    <a:lnTo>
                      <a:pt x="8025" y="19167"/>
                    </a:lnTo>
                    <a:lnTo>
                      <a:pt x="8280" y="19333"/>
                    </a:lnTo>
                    <a:lnTo>
                      <a:pt x="8408" y="19500"/>
                    </a:lnTo>
                    <a:lnTo>
                      <a:pt x="8535" y="19667"/>
                    </a:lnTo>
                    <a:lnTo>
                      <a:pt x="8917" y="19722"/>
                    </a:lnTo>
                    <a:lnTo>
                      <a:pt x="9045" y="19889"/>
                    </a:lnTo>
                    <a:lnTo>
                      <a:pt x="9299" y="19889"/>
                    </a:lnTo>
                    <a:lnTo>
                      <a:pt x="9427" y="19944"/>
                    </a:lnTo>
                    <a:lnTo>
                      <a:pt x="9682" y="19944"/>
                    </a:lnTo>
                    <a:lnTo>
                      <a:pt x="9936" y="19944"/>
                    </a:lnTo>
                    <a:lnTo>
                      <a:pt x="10064" y="19889"/>
                    </a:lnTo>
                    <a:lnTo>
                      <a:pt x="10318" y="19889"/>
                    </a:lnTo>
                    <a:lnTo>
                      <a:pt x="10573" y="19722"/>
                    </a:lnTo>
                    <a:lnTo>
                      <a:pt x="10701" y="19500"/>
                    </a:lnTo>
                    <a:lnTo>
                      <a:pt x="10955" y="19333"/>
                    </a:lnTo>
                    <a:lnTo>
                      <a:pt x="11338" y="19111"/>
                    </a:lnTo>
                    <a:lnTo>
                      <a:pt x="11465" y="18833"/>
                    </a:lnTo>
                    <a:lnTo>
                      <a:pt x="11720" y="18500"/>
                    </a:lnTo>
                    <a:lnTo>
                      <a:pt x="11975" y="18278"/>
                    </a:lnTo>
                    <a:lnTo>
                      <a:pt x="12102" y="17944"/>
                    </a:lnTo>
                    <a:lnTo>
                      <a:pt x="12484" y="17556"/>
                    </a:lnTo>
                    <a:lnTo>
                      <a:pt x="12739" y="17111"/>
                    </a:lnTo>
                    <a:lnTo>
                      <a:pt x="12866" y="16722"/>
                    </a:lnTo>
                    <a:lnTo>
                      <a:pt x="13248" y="16278"/>
                    </a:lnTo>
                    <a:lnTo>
                      <a:pt x="13376" y="15778"/>
                    </a:lnTo>
                    <a:lnTo>
                      <a:pt x="13758" y="15333"/>
                    </a:lnTo>
                    <a:lnTo>
                      <a:pt x="13885" y="14833"/>
                    </a:lnTo>
                    <a:lnTo>
                      <a:pt x="14140" y="14389"/>
                    </a:lnTo>
                    <a:lnTo>
                      <a:pt x="14395" y="13833"/>
                    </a:lnTo>
                    <a:lnTo>
                      <a:pt x="14777" y="13333"/>
                    </a:lnTo>
                    <a:lnTo>
                      <a:pt x="14904" y="12778"/>
                    </a:lnTo>
                    <a:lnTo>
                      <a:pt x="15159" y="12167"/>
                    </a:lnTo>
                    <a:lnTo>
                      <a:pt x="15414" y="11611"/>
                    </a:lnTo>
                    <a:lnTo>
                      <a:pt x="15669" y="11111"/>
                    </a:lnTo>
                    <a:lnTo>
                      <a:pt x="15924" y="10556"/>
                    </a:lnTo>
                    <a:lnTo>
                      <a:pt x="16051" y="10000"/>
                    </a:lnTo>
                    <a:lnTo>
                      <a:pt x="16306" y="9444"/>
                    </a:lnTo>
                    <a:lnTo>
                      <a:pt x="16561" y="8944"/>
                    </a:lnTo>
                    <a:lnTo>
                      <a:pt x="16815" y="8389"/>
                    </a:lnTo>
                    <a:lnTo>
                      <a:pt x="17070" y="7833"/>
                    </a:lnTo>
                    <a:lnTo>
                      <a:pt x="17197" y="7278"/>
                    </a:lnTo>
                    <a:lnTo>
                      <a:pt x="17325" y="6778"/>
                    </a:lnTo>
                    <a:lnTo>
                      <a:pt x="17707" y="6222"/>
                    </a:lnTo>
                    <a:lnTo>
                      <a:pt x="17834" y="5722"/>
                    </a:lnTo>
                    <a:lnTo>
                      <a:pt x="18217" y="5222"/>
                    </a:lnTo>
                    <a:lnTo>
                      <a:pt x="18344" y="4722"/>
                    </a:lnTo>
                    <a:lnTo>
                      <a:pt x="18344" y="4278"/>
                    </a:lnTo>
                    <a:lnTo>
                      <a:pt x="18726" y="3833"/>
                    </a:lnTo>
                    <a:lnTo>
                      <a:pt x="18854" y="3389"/>
                    </a:lnTo>
                    <a:lnTo>
                      <a:pt x="19108" y="3000"/>
                    </a:lnTo>
                    <a:lnTo>
                      <a:pt x="19236" y="2611"/>
                    </a:lnTo>
                    <a:lnTo>
                      <a:pt x="19363" y="2278"/>
                    </a:lnTo>
                    <a:lnTo>
                      <a:pt x="19490" y="1889"/>
                    </a:lnTo>
                    <a:lnTo>
                      <a:pt x="19490" y="1611"/>
                    </a:lnTo>
                    <a:lnTo>
                      <a:pt x="19745" y="1333"/>
                    </a:lnTo>
                    <a:lnTo>
                      <a:pt x="19745" y="1056"/>
                    </a:lnTo>
                    <a:lnTo>
                      <a:pt x="19873" y="83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49" name="AutoShape 91">
                <a:extLst>
                  <a:ext uri="{FF2B5EF4-FFF2-40B4-BE49-F238E27FC236}">
                    <a16:creationId xmlns:a16="http://schemas.microsoft.com/office/drawing/2014/main" id="{365B26E7-DB83-418C-B617-0327D46E6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560"/>
                <a:ext cx="88" cy="14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63"/>
                    </a:moveTo>
                    <a:lnTo>
                      <a:pt x="272" y="18490"/>
                    </a:lnTo>
                    <a:lnTo>
                      <a:pt x="544" y="17865"/>
                    </a:lnTo>
                    <a:lnTo>
                      <a:pt x="680" y="17292"/>
                    </a:lnTo>
                    <a:lnTo>
                      <a:pt x="816" y="16667"/>
                    </a:lnTo>
                    <a:lnTo>
                      <a:pt x="1088" y="16042"/>
                    </a:lnTo>
                    <a:lnTo>
                      <a:pt x="1361" y="15469"/>
                    </a:lnTo>
                    <a:lnTo>
                      <a:pt x="1633" y="14896"/>
                    </a:lnTo>
                    <a:lnTo>
                      <a:pt x="1769" y="14271"/>
                    </a:lnTo>
                    <a:lnTo>
                      <a:pt x="1905" y="13698"/>
                    </a:lnTo>
                    <a:lnTo>
                      <a:pt x="2177" y="13177"/>
                    </a:lnTo>
                    <a:lnTo>
                      <a:pt x="2449" y="12552"/>
                    </a:lnTo>
                    <a:lnTo>
                      <a:pt x="2721" y="12031"/>
                    </a:lnTo>
                    <a:lnTo>
                      <a:pt x="2993" y="11458"/>
                    </a:lnTo>
                    <a:lnTo>
                      <a:pt x="2993" y="10885"/>
                    </a:lnTo>
                    <a:lnTo>
                      <a:pt x="3265" y="10313"/>
                    </a:lnTo>
                    <a:lnTo>
                      <a:pt x="3537" y="9792"/>
                    </a:lnTo>
                    <a:lnTo>
                      <a:pt x="3810" y="9271"/>
                    </a:lnTo>
                    <a:lnTo>
                      <a:pt x="4082" y="8750"/>
                    </a:lnTo>
                    <a:lnTo>
                      <a:pt x="4218" y="8229"/>
                    </a:lnTo>
                    <a:lnTo>
                      <a:pt x="4354" y="7708"/>
                    </a:lnTo>
                    <a:lnTo>
                      <a:pt x="4762" y="7292"/>
                    </a:lnTo>
                    <a:lnTo>
                      <a:pt x="4898" y="6771"/>
                    </a:lnTo>
                    <a:lnTo>
                      <a:pt x="5170" y="6354"/>
                    </a:lnTo>
                    <a:lnTo>
                      <a:pt x="5306" y="5885"/>
                    </a:lnTo>
                    <a:lnTo>
                      <a:pt x="5442" y="5469"/>
                    </a:lnTo>
                    <a:lnTo>
                      <a:pt x="5850" y="5000"/>
                    </a:lnTo>
                    <a:lnTo>
                      <a:pt x="5850" y="4531"/>
                    </a:lnTo>
                    <a:lnTo>
                      <a:pt x="6259" y="4167"/>
                    </a:lnTo>
                    <a:lnTo>
                      <a:pt x="6531" y="3802"/>
                    </a:lnTo>
                    <a:lnTo>
                      <a:pt x="6531" y="3438"/>
                    </a:lnTo>
                    <a:lnTo>
                      <a:pt x="6939" y="3073"/>
                    </a:lnTo>
                    <a:lnTo>
                      <a:pt x="7075" y="2708"/>
                    </a:lnTo>
                    <a:lnTo>
                      <a:pt x="7347" y="2448"/>
                    </a:lnTo>
                    <a:lnTo>
                      <a:pt x="7483" y="2083"/>
                    </a:lnTo>
                    <a:lnTo>
                      <a:pt x="7619" y="1823"/>
                    </a:lnTo>
                    <a:lnTo>
                      <a:pt x="7891" y="1563"/>
                    </a:lnTo>
                    <a:lnTo>
                      <a:pt x="8163" y="1302"/>
                    </a:lnTo>
                    <a:lnTo>
                      <a:pt x="8435" y="1042"/>
                    </a:lnTo>
                    <a:lnTo>
                      <a:pt x="8571" y="833"/>
                    </a:lnTo>
                    <a:lnTo>
                      <a:pt x="8844" y="677"/>
                    </a:lnTo>
                    <a:lnTo>
                      <a:pt x="8980" y="521"/>
                    </a:lnTo>
                    <a:lnTo>
                      <a:pt x="9116" y="365"/>
                    </a:lnTo>
                    <a:lnTo>
                      <a:pt x="9524" y="260"/>
                    </a:lnTo>
                    <a:lnTo>
                      <a:pt x="9524" y="104"/>
                    </a:lnTo>
                    <a:lnTo>
                      <a:pt x="9932" y="104"/>
                    </a:lnTo>
                    <a:lnTo>
                      <a:pt x="10068" y="52"/>
                    </a:lnTo>
                    <a:lnTo>
                      <a:pt x="10204" y="0"/>
                    </a:lnTo>
                    <a:lnTo>
                      <a:pt x="10476" y="52"/>
                    </a:lnTo>
                    <a:lnTo>
                      <a:pt x="10748" y="52"/>
                    </a:lnTo>
                    <a:lnTo>
                      <a:pt x="10884" y="104"/>
                    </a:lnTo>
                    <a:lnTo>
                      <a:pt x="11156" y="208"/>
                    </a:lnTo>
                    <a:lnTo>
                      <a:pt x="11293" y="313"/>
                    </a:lnTo>
                    <a:lnTo>
                      <a:pt x="11565" y="521"/>
                    </a:lnTo>
                    <a:lnTo>
                      <a:pt x="11837" y="781"/>
                    </a:lnTo>
                    <a:lnTo>
                      <a:pt x="12109" y="990"/>
                    </a:lnTo>
                    <a:lnTo>
                      <a:pt x="12245" y="1250"/>
                    </a:lnTo>
                    <a:lnTo>
                      <a:pt x="12381" y="1563"/>
                    </a:lnTo>
                    <a:lnTo>
                      <a:pt x="12653" y="1875"/>
                    </a:lnTo>
                    <a:lnTo>
                      <a:pt x="12925" y="2292"/>
                    </a:lnTo>
                    <a:lnTo>
                      <a:pt x="13061" y="2708"/>
                    </a:lnTo>
                    <a:lnTo>
                      <a:pt x="13469" y="3125"/>
                    </a:lnTo>
                    <a:lnTo>
                      <a:pt x="13469" y="3542"/>
                    </a:lnTo>
                    <a:lnTo>
                      <a:pt x="13741" y="4010"/>
                    </a:lnTo>
                    <a:lnTo>
                      <a:pt x="14150" y="4427"/>
                    </a:lnTo>
                    <a:lnTo>
                      <a:pt x="14286" y="4948"/>
                    </a:lnTo>
                    <a:lnTo>
                      <a:pt x="14558" y="5469"/>
                    </a:lnTo>
                    <a:lnTo>
                      <a:pt x="14694" y="5990"/>
                    </a:lnTo>
                    <a:lnTo>
                      <a:pt x="14966" y="6510"/>
                    </a:lnTo>
                    <a:lnTo>
                      <a:pt x="15102" y="7083"/>
                    </a:lnTo>
                    <a:lnTo>
                      <a:pt x="15374" y="7656"/>
                    </a:lnTo>
                    <a:lnTo>
                      <a:pt x="15646" y="8177"/>
                    </a:lnTo>
                    <a:lnTo>
                      <a:pt x="15918" y="8802"/>
                    </a:lnTo>
                    <a:lnTo>
                      <a:pt x="16054" y="9375"/>
                    </a:lnTo>
                    <a:lnTo>
                      <a:pt x="16190" y="9896"/>
                    </a:lnTo>
                    <a:lnTo>
                      <a:pt x="16599" y="10469"/>
                    </a:lnTo>
                    <a:lnTo>
                      <a:pt x="16735" y="10990"/>
                    </a:lnTo>
                    <a:lnTo>
                      <a:pt x="17007" y="11615"/>
                    </a:lnTo>
                    <a:lnTo>
                      <a:pt x="17143" y="12135"/>
                    </a:lnTo>
                    <a:lnTo>
                      <a:pt x="17279" y="12708"/>
                    </a:lnTo>
                    <a:lnTo>
                      <a:pt x="17551" y="13281"/>
                    </a:lnTo>
                    <a:lnTo>
                      <a:pt x="17687" y="13854"/>
                    </a:lnTo>
                    <a:lnTo>
                      <a:pt x="17959" y="14375"/>
                    </a:lnTo>
                    <a:lnTo>
                      <a:pt x="18095" y="14948"/>
                    </a:lnTo>
                    <a:lnTo>
                      <a:pt x="18231" y="15469"/>
                    </a:lnTo>
                    <a:lnTo>
                      <a:pt x="18367" y="15938"/>
                    </a:lnTo>
                    <a:lnTo>
                      <a:pt x="18639" y="16406"/>
                    </a:lnTo>
                    <a:lnTo>
                      <a:pt x="18776" y="16875"/>
                    </a:lnTo>
                    <a:lnTo>
                      <a:pt x="19048" y="17292"/>
                    </a:lnTo>
                    <a:lnTo>
                      <a:pt x="19184" y="17708"/>
                    </a:lnTo>
                    <a:lnTo>
                      <a:pt x="19320" y="18177"/>
                    </a:lnTo>
                    <a:lnTo>
                      <a:pt x="19456" y="18542"/>
                    </a:lnTo>
                    <a:lnTo>
                      <a:pt x="19456" y="18906"/>
                    </a:lnTo>
                    <a:lnTo>
                      <a:pt x="19592" y="19167"/>
                    </a:lnTo>
                    <a:lnTo>
                      <a:pt x="19728" y="19479"/>
                    </a:lnTo>
                    <a:lnTo>
                      <a:pt x="19864" y="19740"/>
                    </a:lnTo>
                    <a:lnTo>
                      <a:pt x="19864" y="19948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0" name="AutoShape 92">
                <a:extLst>
                  <a:ext uri="{FF2B5EF4-FFF2-40B4-BE49-F238E27FC236}">
                    <a16:creationId xmlns:a16="http://schemas.microsoft.com/office/drawing/2014/main" id="{72CA32F5-0201-4D82-91BD-E93737B5E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5" y="698"/>
                <a:ext cx="93" cy="13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47"/>
                    </a:lnTo>
                    <a:lnTo>
                      <a:pt x="382" y="1240"/>
                    </a:lnTo>
                    <a:lnTo>
                      <a:pt x="510" y="1887"/>
                    </a:lnTo>
                    <a:lnTo>
                      <a:pt x="764" y="2534"/>
                    </a:lnTo>
                    <a:lnTo>
                      <a:pt x="892" y="3127"/>
                    </a:lnTo>
                    <a:lnTo>
                      <a:pt x="1274" y="3720"/>
                    </a:lnTo>
                    <a:lnTo>
                      <a:pt x="1401" y="4367"/>
                    </a:lnTo>
                    <a:lnTo>
                      <a:pt x="1656" y="4960"/>
                    </a:lnTo>
                    <a:lnTo>
                      <a:pt x="1656" y="5553"/>
                    </a:lnTo>
                    <a:lnTo>
                      <a:pt x="2038" y="6146"/>
                    </a:lnTo>
                    <a:lnTo>
                      <a:pt x="2166" y="6739"/>
                    </a:lnTo>
                    <a:lnTo>
                      <a:pt x="2420" y="7278"/>
                    </a:lnTo>
                    <a:lnTo>
                      <a:pt x="2675" y="7925"/>
                    </a:lnTo>
                    <a:lnTo>
                      <a:pt x="2803" y="8464"/>
                    </a:lnTo>
                    <a:lnTo>
                      <a:pt x="2930" y="9003"/>
                    </a:lnTo>
                    <a:lnTo>
                      <a:pt x="3185" y="9596"/>
                    </a:lnTo>
                    <a:lnTo>
                      <a:pt x="3312" y="10135"/>
                    </a:lnTo>
                    <a:lnTo>
                      <a:pt x="3567" y="10674"/>
                    </a:lnTo>
                    <a:lnTo>
                      <a:pt x="3822" y="11213"/>
                    </a:lnTo>
                    <a:lnTo>
                      <a:pt x="3949" y="11698"/>
                    </a:lnTo>
                    <a:lnTo>
                      <a:pt x="4076" y="12237"/>
                    </a:lnTo>
                    <a:lnTo>
                      <a:pt x="4331" y="12722"/>
                    </a:lnTo>
                    <a:lnTo>
                      <a:pt x="4586" y="13154"/>
                    </a:lnTo>
                    <a:lnTo>
                      <a:pt x="4713" y="13693"/>
                    </a:lnTo>
                    <a:lnTo>
                      <a:pt x="4968" y="14124"/>
                    </a:lnTo>
                    <a:lnTo>
                      <a:pt x="5096" y="14555"/>
                    </a:lnTo>
                    <a:lnTo>
                      <a:pt x="5350" y="14987"/>
                    </a:lnTo>
                    <a:lnTo>
                      <a:pt x="5605" y="15472"/>
                    </a:lnTo>
                    <a:lnTo>
                      <a:pt x="5732" y="15849"/>
                    </a:lnTo>
                    <a:lnTo>
                      <a:pt x="6115" y="16226"/>
                    </a:lnTo>
                    <a:lnTo>
                      <a:pt x="6115" y="16604"/>
                    </a:lnTo>
                    <a:lnTo>
                      <a:pt x="6369" y="16981"/>
                    </a:lnTo>
                    <a:lnTo>
                      <a:pt x="6624" y="17251"/>
                    </a:lnTo>
                    <a:lnTo>
                      <a:pt x="6752" y="17628"/>
                    </a:lnTo>
                    <a:lnTo>
                      <a:pt x="7006" y="17898"/>
                    </a:lnTo>
                    <a:lnTo>
                      <a:pt x="7261" y="18167"/>
                    </a:lnTo>
                    <a:lnTo>
                      <a:pt x="7389" y="18491"/>
                    </a:lnTo>
                    <a:lnTo>
                      <a:pt x="7516" y="18760"/>
                    </a:lnTo>
                    <a:lnTo>
                      <a:pt x="7898" y="18976"/>
                    </a:lnTo>
                    <a:lnTo>
                      <a:pt x="8025" y="19137"/>
                    </a:lnTo>
                    <a:lnTo>
                      <a:pt x="8280" y="19353"/>
                    </a:lnTo>
                    <a:lnTo>
                      <a:pt x="8408" y="19461"/>
                    </a:lnTo>
                    <a:lnTo>
                      <a:pt x="8535" y="19677"/>
                    </a:lnTo>
                    <a:lnTo>
                      <a:pt x="8917" y="19730"/>
                    </a:lnTo>
                    <a:lnTo>
                      <a:pt x="9045" y="19892"/>
                    </a:lnTo>
                    <a:lnTo>
                      <a:pt x="9299" y="19892"/>
                    </a:lnTo>
                    <a:lnTo>
                      <a:pt x="9427" y="19946"/>
                    </a:lnTo>
                    <a:lnTo>
                      <a:pt x="9682" y="19946"/>
                    </a:lnTo>
                    <a:lnTo>
                      <a:pt x="9936" y="19946"/>
                    </a:lnTo>
                    <a:lnTo>
                      <a:pt x="10064" y="19892"/>
                    </a:lnTo>
                    <a:lnTo>
                      <a:pt x="10318" y="19892"/>
                    </a:lnTo>
                    <a:lnTo>
                      <a:pt x="10573" y="19677"/>
                    </a:lnTo>
                    <a:lnTo>
                      <a:pt x="10701" y="19515"/>
                    </a:lnTo>
                    <a:lnTo>
                      <a:pt x="10955" y="19353"/>
                    </a:lnTo>
                    <a:lnTo>
                      <a:pt x="11338" y="19137"/>
                    </a:lnTo>
                    <a:lnTo>
                      <a:pt x="11465" y="18868"/>
                    </a:lnTo>
                    <a:lnTo>
                      <a:pt x="11720" y="18544"/>
                    </a:lnTo>
                    <a:lnTo>
                      <a:pt x="11975" y="18275"/>
                    </a:lnTo>
                    <a:lnTo>
                      <a:pt x="12102" y="17844"/>
                    </a:lnTo>
                    <a:lnTo>
                      <a:pt x="12484" y="17466"/>
                    </a:lnTo>
                    <a:lnTo>
                      <a:pt x="12739" y="17197"/>
                    </a:lnTo>
                    <a:lnTo>
                      <a:pt x="12866" y="16765"/>
                    </a:lnTo>
                    <a:lnTo>
                      <a:pt x="13248" y="16280"/>
                    </a:lnTo>
                    <a:lnTo>
                      <a:pt x="13376" y="15849"/>
                    </a:lnTo>
                    <a:lnTo>
                      <a:pt x="13758" y="15364"/>
                    </a:lnTo>
                    <a:lnTo>
                      <a:pt x="13885" y="14879"/>
                    </a:lnTo>
                    <a:lnTo>
                      <a:pt x="14140" y="14340"/>
                    </a:lnTo>
                    <a:lnTo>
                      <a:pt x="14395" y="13801"/>
                    </a:lnTo>
                    <a:lnTo>
                      <a:pt x="14777" y="13315"/>
                    </a:lnTo>
                    <a:lnTo>
                      <a:pt x="14904" y="12776"/>
                    </a:lnTo>
                    <a:lnTo>
                      <a:pt x="15159" y="12237"/>
                    </a:lnTo>
                    <a:lnTo>
                      <a:pt x="15414" y="11644"/>
                    </a:lnTo>
                    <a:lnTo>
                      <a:pt x="15669" y="11105"/>
                    </a:lnTo>
                    <a:lnTo>
                      <a:pt x="15924" y="10566"/>
                    </a:lnTo>
                    <a:lnTo>
                      <a:pt x="16051" y="10027"/>
                    </a:lnTo>
                    <a:lnTo>
                      <a:pt x="16306" y="9488"/>
                    </a:lnTo>
                    <a:lnTo>
                      <a:pt x="16561" y="8895"/>
                    </a:lnTo>
                    <a:lnTo>
                      <a:pt x="16815" y="8356"/>
                    </a:lnTo>
                    <a:lnTo>
                      <a:pt x="17070" y="7763"/>
                    </a:lnTo>
                    <a:lnTo>
                      <a:pt x="17197" y="7278"/>
                    </a:lnTo>
                    <a:lnTo>
                      <a:pt x="17325" y="6792"/>
                    </a:lnTo>
                    <a:lnTo>
                      <a:pt x="17707" y="6253"/>
                    </a:lnTo>
                    <a:lnTo>
                      <a:pt x="17834" y="5714"/>
                    </a:lnTo>
                    <a:lnTo>
                      <a:pt x="18217" y="5229"/>
                    </a:lnTo>
                    <a:lnTo>
                      <a:pt x="18344" y="4744"/>
                    </a:lnTo>
                    <a:lnTo>
                      <a:pt x="18344" y="4313"/>
                    </a:lnTo>
                    <a:lnTo>
                      <a:pt x="18726" y="3881"/>
                    </a:lnTo>
                    <a:lnTo>
                      <a:pt x="18854" y="3396"/>
                    </a:lnTo>
                    <a:lnTo>
                      <a:pt x="19108" y="3019"/>
                    </a:lnTo>
                    <a:lnTo>
                      <a:pt x="19236" y="2588"/>
                    </a:lnTo>
                    <a:lnTo>
                      <a:pt x="19363" y="2210"/>
                    </a:lnTo>
                    <a:lnTo>
                      <a:pt x="19490" y="1887"/>
                    </a:lnTo>
                    <a:lnTo>
                      <a:pt x="19490" y="1671"/>
                    </a:lnTo>
                    <a:lnTo>
                      <a:pt x="19745" y="1348"/>
                    </a:lnTo>
                    <a:lnTo>
                      <a:pt x="19745" y="1024"/>
                    </a:lnTo>
                    <a:lnTo>
                      <a:pt x="19873" y="86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1" name="AutoShape 93">
                <a:extLst>
                  <a:ext uri="{FF2B5EF4-FFF2-40B4-BE49-F238E27FC236}">
                    <a16:creationId xmlns:a16="http://schemas.microsoft.com/office/drawing/2014/main" id="{74BE26F7-E267-421E-ACB6-0055802AD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1" y="563"/>
                <a:ext cx="88" cy="14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8"/>
                    </a:moveTo>
                    <a:lnTo>
                      <a:pt x="272" y="18499"/>
                    </a:lnTo>
                    <a:lnTo>
                      <a:pt x="544" y="17909"/>
                    </a:lnTo>
                    <a:lnTo>
                      <a:pt x="680" y="17265"/>
                    </a:lnTo>
                    <a:lnTo>
                      <a:pt x="816" y="16676"/>
                    </a:lnTo>
                    <a:lnTo>
                      <a:pt x="1088" y="16086"/>
                    </a:lnTo>
                    <a:lnTo>
                      <a:pt x="1361" y="15496"/>
                    </a:lnTo>
                    <a:lnTo>
                      <a:pt x="1633" y="14906"/>
                    </a:lnTo>
                    <a:lnTo>
                      <a:pt x="1769" y="14316"/>
                    </a:lnTo>
                    <a:lnTo>
                      <a:pt x="1905" y="13673"/>
                    </a:lnTo>
                    <a:lnTo>
                      <a:pt x="2177" y="13137"/>
                    </a:lnTo>
                    <a:lnTo>
                      <a:pt x="2449" y="12601"/>
                    </a:lnTo>
                    <a:lnTo>
                      <a:pt x="2721" y="12064"/>
                    </a:lnTo>
                    <a:lnTo>
                      <a:pt x="2993" y="11421"/>
                    </a:lnTo>
                    <a:lnTo>
                      <a:pt x="2993" y="10885"/>
                    </a:lnTo>
                    <a:lnTo>
                      <a:pt x="3265" y="10349"/>
                    </a:lnTo>
                    <a:lnTo>
                      <a:pt x="3537" y="9812"/>
                    </a:lnTo>
                    <a:lnTo>
                      <a:pt x="3810" y="9276"/>
                    </a:lnTo>
                    <a:lnTo>
                      <a:pt x="4082" y="8794"/>
                    </a:lnTo>
                    <a:lnTo>
                      <a:pt x="4218" y="8257"/>
                    </a:lnTo>
                    <a:lnTo>
                      <a:pt x="4354" y="7721"/>
                    </a:lnTo>
                    <a:lnTo>
                      <a:pt x="4762" y="7239"/>
                    </a:lnTo>
                    <a:lnTo>
                      <a:pt x="4898" y="6756"/>
                    </a:lnTo>
                    <a:lnTo>
                      <a:pt x="5170" y="6327"/>
                    </a:lnTo>
                    <a:lnTo>
                      <a:pt x="5306" y="5898"/>
                    </a:lnTo>
                    <a:lnTo>
                      <a:pt x="5442" y="5469"/>
                    </a:lnTo>
                    <a:lnTo>
                      <a:pt x="5850" y="4987"/>
                    </a:lnTo>
                    <a:lnTo>
                      <a:pt x="5850" y="4558"/>
                    </a:lnTo>
                    <a:lnTo>
                      <a:pt x="6259" y="4129"/>
                    </a:lnTo>
                    <a:lnTo>
                      <a:pt x="6531" y="3753"/>
                    </a:lnTo>
                    <a:lnTo>
                      <a:pt x="6531" y="3432"/>
                    </a:lnTo>
                    <a:lnTo>
                      <a:pt x="6939" y="3003"/>
                    </a:lnTo>
                    <a:lnTo>
                      <a:pt x="7075" y="2735"/>
                    </a:lnTo>
                    <a:lnTo>
                      <a:pt x="7347" y="2413"/>
                    </a:lnTo>
                    <a:lnTo>
                      <a:pt x="7483" y="2091"/>
                    </a:lnTo>
                    <a:lnTo>
                      <a:pt x="7619" y="1823"/>
                    </a:lnTo>
                    <a:lnTo>
                      <a:pt x="7891" y="1609"/>
                    </a:lnTo>
                    <a:lnTo>
                      <a:pt x="8163" y="1287"/>
                    </a:lnTo>
                    <a:lnTo>
                      <a:pt x="8435" y="1019"/>
                    </a:lnTo>
                    <a:lnTo>
                      <a:pt x="8571" y="858"/>
                    </a:lnTo>
                    <a:lnTo>
                      <a:pt x="8844" y="643"/>
                    </a:lnTo>
                    <a:lnTo>
                      <a:pt x="8980" y="483"/>
                    </a:lnTo>
                    <a:lnTo>
                      <a:pt x="9116" y="375"/>
                    </a:lnTo>
                    <a:lnTo>
                      <a:pt x="9524" y="268"/>
                    </a:lnTo>
                    <a:lnTo>
                      <a:pt x="9524" y="107"/>
                    </a:lnTo>
                    <a:lnTo>
                      <a:pt x="9932" y="107"/>
                    </a:lnTo>
                    <a:lnTo>
                      <a:pt x="10068" y="54"/>
                    </a:lnTo>
                    <a:lnTo>
                      <a:pt x="10204" y="0"/>
                    </a:lnTo>
                    <a:lnTo>
                      <a:pt x="10476" y="54"/>
                    </a:lnTo>
                    <a:lnTo>
                      <a:pt x="10748" y="54"/>
                    </a:lnTo>
                    <a:lnTo>
                      <a:pt x="10884" y="107"/>
                    </a:lnTo>
                    <a:lnTo>
                      <a:pt x="11156" y="214"/>
                    </a:lnTo>
                    <a:lnTo>
                      <a:pt x="11293" y="322"/>
                    </a:lnTo>
                    <a:lnTo>
                      <a:pt x="11565" y="536"/>
                    </a:lnTo>
                    <a:lnTo>
                      <a:pt x="11837" y="751"/>
                    </a:lnTo>
                    <a:lnTo>
                      <a:pt x="12109" y="1019"/>
                    </a:lnTo>
                    <a:lnTo>
                      <a:pt x="12245" y="1233"/>
                    </a:lnTo>
                    <a:lnTo>
                      <a:pt x="12381" y="1609"/>
                    </a:lnTo>
                    <a:lnTo>
                      <a:pt x="12653" y="1877"/>
                    </a:lnTo>
                    <a:lnTo>
                      <a:pt x="12925" y="2306"/>
                    </a:lnTo>
                    <a:lnTo>
                      <a:pt x="13061" y="2735"/>
                    </a:lnTo>
                    <a:lnTo>
                      <a:pt x="13469" y="3110"/>
                    </a:lnTo>
                    <a:lnTo>
                      <a:pt x="13469" y="3539"/>
                    </a:lnTo>
                    <a:lnTo>
                      <a:pt x="13741" y="3968"/>
                    </a:lnTo>
                    <a:lnTo>
                      <a:pt x="14150" y="4450"/>
                    </a:lnTo>
                    <a:lnTo>
                      <a:pt x="14286" y="4987"/>
                    </a:lnTo>
                    <a:lnTo>
                      <a:pt x="14558" y="5469"/>
                    </a:lnTo>
                    <a:lnTo>
                      <a:pt x="14694" y="6005"/>
                    </a:lnTo>
                    <a:lnTo>
                      <a:pt x="14966" y="6542"/>
                    </a:lnTo>
                    <a:lnTo>
                      <a:pt x="15102" y="7024"/>
                    </a:lnTo>
                    <a:lnTo>
                      <a:pt x="15374" y="7614"/>
                    </a:lnTo>
                    <a:lnTo>
                      <a:pt x="15646" y="8150"/>
                    </a:lnTo>
                    <a:lnTo>
                      <a:pt x="15918" y="8794"/>
                    </a:lnTo>
                    <a:lnTo>
                      <a:pt x="16054" y="9330"/>
                    </a:lnTo>
                    <a:lnTo>
                      <a:pt x="16190" y="9866"/>
                    </a:lnTo>
                    <a:lnTo>
                      <a:pt x="16599" y="10456"/>
                    </a:lnTo>
                    <a:lnTo>
                      <a:pt x="16735" y="11046"/>
                    </a:lnTo>
                    <a:lnTo>
                      <a:pt x="17007" y="11635"/>
                    </a:lnTo>
                    <a:lnTo>
                      <a:pt x="17143" y="12172"/>
                    </a:lnTo>
                    <a:lnTo>
                      <a:pt x="17279" y="12761"/>
                    </a:lnTo>
                    <a:lnTo>
                      <a:pt x="17551" y="13298"/>
                    </a:lnTo>
                    <a:lnTo>
                      <a:pt x="17687" y="13834"/>
                    </a:lnTo>
                    <a:lnTo>
                      <a:pt x="17959" y="14370"/>
                    </a:lnTo>
                    <a:lnTo>
                      <a:pt x="18095" y="14960"/>
                    </a:lnTo>
                    <a:lnTo>
                      <a:pt x="18231" y="15442"/>
                    </a:lnTo>
                    <a:lnTo>
                      <a:pt x="18367" y="15871"/>
                    </a:lnTo>
                    <a:lnTo>
                      <a:pt x="18639" y="16461"/>
                    </a:lnTo>
                    <a:lnTo>
                      <a:pt x="18776" y="16836"/>
                    </a:lnTo>
                    <a:lnTo>
                      <a:pt x="19048" y="17265"/>
                    </a:lnTo>
                    <a:lnTo>
                      <a:pt x="19184" y="17748"/>
                    </a:lnTo>
                    <a:lnTo>
                      <a:pt x="19320" y="18177"/>
                    </a:lnTo>
                    <a:lnTo>
                      <a:pt x="19456" y="18552"/>
                    </a:lnTo>
                    <a:lnTo>
                      <a:pt x="19456" y="18874"/>
                    </a:lnTo>
                    <a:lnTo>
                      <a:pt x="19592" y="19196"/>
                    </a:lnTo>
                    <a:lnTo>
                      <a:pt x="19728" y="19517"/>
                    </a:lnTo>
                    <a:lnTo>
                      <a:pt x="19864" y="19732"/>
                    </a:lnTo>
                    <a:lnTo>
                      <a:pt x="19864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2" name="AutoShape 94">
                <a:extLst>
                  <a:ext uri="{FF2B5EF4-FFF2-40B4-BE49-F238E27FC236}">
                    <a16:creationId xmlns:a16="http://schemas.microsoft.com/office/drawing/2014/main" id="{AFB217C7-E0F8-4F7F-95CD-CC4F11828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697"/>
                <a:ext cx="93" cy="13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11"/>
                    </a:lnTo>
                    <a:lnTo>
                      <a:pt x="382" y="1278"/>
                    </a:lnTo>
                    <a:lnTo>
                      <a:pt x="510" y="1889"/>
                    </a:lnTo>
                    <a:lnTo>
                      <a:pt x="764" y="2500"/>
                    </a:lnTo>
                    <a:lnTo>
                      <a:pt x="892" y="3111"/>
                    </a:lnTo>
                    <a:lnTo>
                      <a:pt x="1274" y="3722"/>
                    </a:lnTo>
                    <a:lnTo>
                      <a:pt x="1401" y="4333"/>
                    </a:lnTo>
                    <a:lnTo>
                      <a:pt x="1656" y="4944"/>
                    </a:lnTo>
                    <a:lnTo>
                      <a:pt x="1656" y="5556"/>
                    </a:lnTo>
                    <a:lnTo>
                      <a:pt x="2038" y="6167"/>
                    </a:lnTo>
                    <a:lnTo>
                      <a:pt x="2166" y="6778"/>
                    </a:lnTo>
                    <a:lnTo>
                      <a:pt x="2420" y="7278"/>
                    </a:lnTo>
                    <a:lnTo>
                      <a:pt x="2675" y="7889"/>
                    </a:lnTo>
                    <a:lnTo>
                      <a:pt x="2803" y="8444"/>
                    </a:lnTo>
                    <a:lnTo>
                      <a:pt x="2930" y="9000"/>
                    </a:lnTo>
                    <a:lnTo>
                      <a:pt x="3185" y="9611"/>
                    </a:lnTo>
                    <a:lnTo>
                      <a:pt x="3312" y="10167"/>
                    </a:lnTo>
                    <a:lnTo>
                      <a:pt x="3567" y="10667"/>
                    </a:lnTo>
                    <a:lnTo>
                      <a:pt x="3822" y="11167"/>
                    </a:lnTo>
                    <a:lnTo>
                      <a:pt x="3949" y="11722"/>
                    </a:lnTo>
                    <a:lnTo>
                      <a:pt x="4076" y="12167"/>
                    </a:lnTo>
                    <a:lnTo>
                      <a:pt x="4331" y="12722"/>
                    </a:lnTo>
                    <a:lnTo>
                      <a:pt x="4586" y="13222"/>
                    </a:lnTo>
                    <a:lnTo>
                      <a:pt x="4713" y="13667"/>
                    </a:lnTo>
                    <a:lnTo>
                      <a:pt x="4968" y="14111"/>
                    </a:lnTo>
                    <a:lnTo>
                      <a:pt x="5096" y="14556"/>
                    </a:lnTo>
                    <a:lnTo>
                      <a:pt x="5350" y="15056"/>
                    </a:lnTo>
                    <a:lnTo>
                      <a:pt x="5605" y="15444"/>
                    </a:lnTo>
                    <a:lnTo>
                      <a:pt x="5732" y="15833"/>
                    </a:lnTo>
                    <a:lnTo>
                      <a:pt x="6115" y="16222"/>
                    </a:lnTo>
                    <a:lnTo>
                      <a:pt x="6115" y="16611"/>
                    </a:lnTo>
                    <a:lnTo>
                      <a:pt x="6369" y="16944"/>
                    </a:lnTo>
                    <a:lnTo>
                      <a:pt x="6624" y="17333"/>
                    </a:lnTo>
                    <a:lnTo>
                      <a:pt x="6752" y="17611"/>
                    </a:lnTo>
                    <a:lnTo>
                      <a:pt x="7006" y="17944"/>
                    </a:lnTo>
                    <a:lnTo>
                      <a:pt x="7261" y="18167"/>
                    </a:lnTo>
                    <a:lnTo>
                      <a:pt x="7389" y="18500"/>
                    </a:lnTo>
                    <a:lnTo>
                      <a:pt x="7516" y="18722"/>
                    </a:lnTo>
                    <a:lnTo>
                      <a:pt x="7898" y="18944"/>
                    </a:lnTo>
                    <a:lnTo>
                      <a:pt x="8025" y="19167"/>
                    </a:lnTo>
                    <a:lnTo>
                      <a:pt x="8280" y="19333"/>
                    </a:lnTo>
                    <a:lnTo>
                      <a:pt x="8408" y="19500"/>
                    </a:lnTo>
                    <a:lnTo>
                      <a:pt x="8535" y="19667"/>
                    </a:lnTo>
                    <a:lnTo>
                      <a:pt x="8917" y="19722"/>
                    </a:lnTo>
                    <a:lnTo>
                      <a:pt x="9045" y="19889"/>
                    </a:lnTo>
                    <a:lnTo>
                      <a:pt x="9299" y="19889"/>
                    </a:lnTo>
                    <a:lnTo>
                      <a:pt x="9427" y="19944"/>
                    </a:lnTo>
                    <a:lnTo>
                      <a:pt x="9682" y="19944"/>
                    </a:lnTo>
                    <a:lnTo>
                      <a:pt x="9936" y="19944"/>
                    </a:lnTo>
                    <a:lnTo>
                      <a:pt x="10064" y="19889"/>
                    </a:lnTo>
                    <a:lnTo>
                      <a:pt x="10318" y="19889"/>
                    </a:lnTo>
                    <a:lnTo>
                      <a:pt x="10573" y="19722"/>
                    </a:lnTo>
                    <a:lnTo>
                      <a:pt x="10701" y="19500"/>
                    </a:lnTo>
                    <a:lnTo>
                      <a:pt x="10955" y="19333"/>
                    </a:lnTo>
                    <a:lnTo>
                      <a:pt x="11338" y="19111"/>
                    </a:lnTo>
                    <a:lnTo>
                      <a:pt x="11465" y="18833"/>
                    </a:lnTo>
                    <a:lnTo>
                      <a:pt x="11720" y="18500"/>
                    </a:lnTo>
                    <a:lnTo>
                      <a:pt x="11975" y="18278"/>
                    </a:lnTo>
                    <a:lnTo>
                      <a:pt x="12102" y="17944"/>
                    </a:lnTo>
                    <a:lnTo>
                      <a:pt x="12484" y="17556"/>
                    </a:lnTo>
                    <a:lnTo>
                      <a:pt x="12739" y="17111"/>
                    </a:lnTo>
                    <a:lnTo>
                      <a:pt x="12866" y="16722"/>
                    </a:lnTo>
                    <a:lnTo>
                      <a:pt x="13248" y="16278"/>
                    </a:lnTo>
                    <a:lnTo>
                      <a:pt x="13376" y="15778"/>
                    </a:lnTo>
                    <a:lnTo>
                      <a:pt x="13758" y="15333"/>
                    </a:lnTo>
                    <a:lnTo>
                      <a:pt x="13885" y="14833"/>
                    </a:lnTo>
                    <a:lnTo>
                      <a:pt x="14140" y="14389"/>
                    </a:lnTo>
                    <a:lnTo>
                      <a:pt x="14395" y="13833"/>
                    </a:lnTo>
                    <a:lnTo>
                      <a:pt x="14777" y="13333"/>
                    </a:lnTo>
                    <a:lnTo>
                      <a:pt x="14904" y="12778"/>
                    </a:lnTo>
                    <a:lnTo>
                      <a:pt x="15159" y="12167"/>
                    </a:lnTo>
                    <a:lnTo>
                      <a:pt x="15414" y="11611"/>
                    </a:lnTo>
                    <a:lnTo>
                      <a:pt x="15669" y="11111"/>
                    </a:lnTo>
                    <a:lnTo>
                      <a:pt x="15924" y="10556"/>
                    </a:lnTo>
                    <a:lnTo>
                      <a:pt x="16051" y="10000"/>
                    </a:lnTo>
                    <a:lnTo>
                      <a:pt x="16306" y="9444"/>
                    </a:lnTo>
                    <a:lnTo>
                      <a:pt x="16561" y="8944"/>
                    </a:lnTo>
                    <a:lnTo>
                      <a:pt x="16815" y="8389"/>
                    </a:lnTo>
                    <a:lnTo>
                      <a:pt x="17070" y="7833"/>
                    </a:lnTo>
                    <a:lnTo>
                      <a:pt x="17197" y="7278"/>
                    </a:lnTo>
                    <a:lnTo>
                      <a:pt x="17325" y="6778"/>
                    </a:lnTo>
                    <a:lnTo>
                      <a:pt x="17707" y="6222"/>
                    </a:lnTo>
                    <a:lnTo>
                      <a:pt x="17834" y="5722"/>
                    </a:lnTo>
                    <a:lnTo>
                      <a:pt x="18217" y="5222"/>
                    </a:lnTo>
                    <a:lnTo>
                      <a:pt x="18344" y="4722"/>
                    </a:lnTo>
                    <a:lnTo>
                      <a:pt x="18344" y="4278"/>
                    </a:lnTo>
                    <a:lnTo>
                      <a:pt x="18726" y="3833"/>
                    </a:lnTo>
                    <a:lnTo>
                      <a:pt x="18854" y="3389"/>
                    </a:lnTo>
                    <a:lnTo>
                      <a:pt x="19108" y="3000"/>
                    </a:lnTo>
                    <a:lnTo>
                      <a:pt x="19236" y="2611"/>
                    </a:lnTo>
                    <a:lnTo>
                      <a:pt x="19363" y="2278"/>
                    </a:lnTo>
                    <a:lnTo>
                      <a:pt x="19490" y="1889"/>
                    </a:lnTo>
                    <a:lnTo>
                      <a:pt x="19490" y="1611"/>
                    </a:lnTo>
                    <a:lnTo>
                      <a:pt x="19745" y="1333"/>
                    </a:lnTo>
                    <a:lnTo>
                      <a:pt x="19745" y="1056"/>
                    </a:lnTo>
                    <a:lnTo>
                      <a:pt x="19873" y="83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3" name="AutoShape 95">
                <a:extLst>
                  <a:ext uri="{FF2B5EF4-FFF2-40B4-BE49-F238E27FC236}">
                    <a16:creationId xmlns:a16="http://schemas.microsoft.com/office/drawing/2014/main" id="{7647B7EE-813E-425E-9E56-F670611AD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559"/>
                <a:ext cx="87" cy="14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63"/>
                    </a:moveTo>
                    <a:lnTo>
                      <a:pt x="272" y="18490"/>
                    </a:lnTo>
                    <a:lnTo>
                      <a:pt x="544" y="17865"/>
                    </a:lnTo>
                    <a:lnTo>
                      <a:pt x="680" y="17292"/>
                    </a:lnTo>
                    <a:lnTo>
                      <a:pt x="816" y="16667"/>
                    </a:lnTo>
                    <a:lnTo>
                      <a:pt x="1088" y="16042"/>
                    </a:lnTo>
                    <a:lnTo>
                      <a:pt x="1361" y="15469"/>
                    </a:lnTo>
                    <a:lnTo>
                      <a:pt x="1633" y="14896"/>
                    </a:lnTo>
                    <a:lnTo>
                      <a:pt x="1769" y="14271"/>
                    </a:lnTo>
                    <a:lnTo>
                      <a:pt x="1905" y="13698"/>
                    </a:lnTo>
                    <a:lnTo>
                      <a:pt x="2177" y="13177"/>
                    </a:lnTo>
                    <a:lnTo>
                      <a:pt x="2449" y="12552"/>
                    </a:lnTo>
                    <a:lnTo>
                      <a:pt x="2721" y="12031"/>
                    </a:lnTo>
                    <a:lnTo>
                      <a:pt x="2993" y="11458"/>
                    </a:lnTo>
                    <a:lnTo>
                      <a:pt x="2993" y="10885"/>
                    </a:lnTo>
                    <a:lnTo>
                      <a:pt x="3265" y="10313"/>
                    </a:lnTo>
                    <a:lnTo>
                      <a:pt x="3537" y="9792"/>
                    </a:lnTo>
                    <a:lnTo>
                      <a:pt x="3810" y="9271"/>
                    </a:lnTo>
                    <a:lnTo>
                      <a:pt x="4082" y="8750"/>
                    </a:lnTo>
                    <a:lnTo>
                      <a:pt x="4218" y="8229"/>
                    </a:lnTo>
                    <a:lnTo>
                      <a:pt x="4354" y="7708"/>
                    </a:lnTo>
                    <a:lnTo>
                      <a:pt x="4762" y="7292"/>
                    </a:lnTo>
                    <a:lnTo>
                      <a:pt x="4898" y="6771"/>
                    </a:lnTo>
                    <a:lnTo>
                      <a:pt x="5170" y="6354"/>
                    </a:lnTo>
                    <a:lnTo>
                      <a:pt x="5306" y="5885"/>
                    </a:lnTo>
                    <a:lnTo>
                      <a:pt x="5442" y="5469"/>
                    </a:lnTo>
                    <a:lnTo>
                      <a:pt x="5850" y="5000"/>
                    </a:lnTo>
                    <a:lnTo>
                      <a:pt x="5850" y="4531"/>
                    </a:lnTo>
                    <a:lnTo>
                      <a:pt x="6259" y="4167"/>
                    </a:lnTo>
                    <a:lnTo>
                      <a:pt x="6531" y="3802"/>
                    </a:lnTo>
                    <a:lnTo>
                      <a:pt x="6531" y="3438"/>
                    </a:lnTo>
                    <a:lnTo>
                      <a:pt x="6939" y="3073"/>
                    </a:lnTo>
                    <a:lnTo>
                      <a:pt x="7075" y="2708"/>
                    </a:lnTo>
                    <a:lnTo>
                      <a:pt x="7347" y="2448"/>
                    </a:lnTo>
                    <a:lnTo>
                      <a:pt x="7483" y="2083"/>
                    </a:lnTo>
                    <a:lnTo>
                      <a:pt x="7619" y="1823"/>
                    </a:lnTo>
                    <a:lnTo>
                      <a:pt x="7891" y="1563"/>
                    </a:lnTo>
                    <a:lnTo>
                      <a:pt x="8163" y="1302"/>
                    </a:lnTo>
                    <a:lnTo>
                      <a:pt x="8435" y="1042"/>
                    </a:lnTo>
                    <a:lnTo>
                      <a:pt x="8571" y="833"/>
                    </a:lnTo>
                    <a:lnTo>
                      <a:pt x="8844" y="677"/>
                    </a:lnTo>
                    <a:lnTo>
                      <a:pt x="8980" y="521"/>
                    </a:lnTo>
                    <a:lnTo>
                      <a:pt x="9116" y="365"/>
                    </a:lnTo>
                    <a:lnTo>
                      <a:pt x="9524" y="260"/>
                    </a:lnTo>
                    <a:lnTo>
                      <a:pt x="9524" y="104"/>
                    </a:lnTo>
                    <a:lnTo>
                      <a:pt x="9932" y="104"/>
                    </a:lnTo>
                    <a:lnTo>
                      <a:pt x="10068" y="52"/>
                    </a:lnTo>
                    <a:lnTo>
                      <a:pt x="10204" y="0"/>
                    </a:lnTo>
                    <a:lnTo>
                      <a:pt x="10476" y="52"/>
                    </a:lnTo>
                    <a:lnTo>
                      <a:pt x="10748" y="52"/>
                    </a:lnTo>
                    <a:lnTo>
                      <a:pt x="10884" y="104"/>
                    </a:lnTo>
                    <a:lnTo>
                      <a:pt x="11156" y="208"/>
                    </a:lnTo>
                    <a:lnTo>
                      <a:pt x="11293" y="313"/>
                    </a:lnTo>
                    <a:lnTo>
                      <a:pt x="11565" y="521"/>
                    </a:lnTo>
                    <a:lnTo>
                      <a:pt x="11837" y="781"/>
                    </a:lnTo>
                    <a:lnTo>
                      <a:pt x="12109" y="990"/>
                    </a:lnTo>
                    <a:lnTo>
                      <a:pt x="12245" y="1250"/>
                    </a:lnTo>
                    <a:lnTo>
                      <a:pt x="12381" y="1563"/>
                    </a:lnTo>
                    <a:lnTo>
                      <a:pt x="12653" y="1875"/>
                    </a:lnTo>
                    <a:lnTo>
                      <a:pt x="12925" y="2292"/>
                    </a:lnTo>
                    <a:lnTo>
                      <a:pt x="13061" y="2708"/>
                    </a:lnTo>
                    <a:lnTo>
                      <a:pt x="13469" y="3125"/>
                    </a:lnTo>
                    <a:lnTo>
                      <a:pt x="13469" y="3542"/>
                    </a:lnTo>
                    <a:lnTo>
                      <a:pt x="13741" y="4010"/>
                    </a:lnTo>
                    <a:lnTo>
                      <a:pt x="14150" y="4427"/>
                    </a:lnTo>
                    <a:lnTo>
                      <a:pt x="14286" y="4948"/>
                    </a:lnTo>
                    <a:lnTo>
                      <a:pt x="14558" y="5469"/>
                    </a:lnTo>
                    <a:lnTo>
                      <a:pt x="14694" y="5990"/>
                    </a:lnTo>
                    <a:lnTo>
                      <a:pt x="14966" y="6510"/>
                    </a:lnTo>
                    <a:lnTo>
                      <a:pt x="15102" y="7083"/>
                    </a:lnTo>
                    <a:lnTo>
                      <a:pt x="15374" y="7656"/>
                    </a:lnTo>
                    <a:lnTo>
                      <a:pt x="15646" y="8177"/>
                    </a:lnTo>
                    <a:lnTo>
                      <a:pt x="15918" y="8802"/>
                    </a:lnTo>
                    <a:lnTo>
                      <a:pt x="16054" y="9375"/>
                    </a:lnTo>
                    <a:lnTo>
                      <a:pt x="16190" y="9896"/>
                    </a:lnTo>
                    <a:lnTo>
                      <a:pt x="16599" y="10469"/>
                    </a:lnTo>
                    <a:lnTo>
                      <a:pt x="16735" y="10990"/>
                    </a:lnTo>
                    <a:lnTo>
                      <a:pt x="17007" y="11615"/>
                    </a:lnTo>
                    <a:lnTo>
                      <a:pt x="17143" y="12135"/>
                    </a:lnTo>
                    <a:lnTo>
                      <a:pt x="17279" y="12708"/>
                    </a:lnTo>
                    <a:lnTo>
                      <a:pt x="17551" y="13281"/>
                    </a:lnTo>
                    <a:lnTo>
                      <a:pt x="17687" y="13854"/>
                    </a:lnTo>
                    <a:lnTo>
                      <a:pt x="17959" y="14375"/>
                    </a:lnTo>
                    <a:lnTo>
                      <a:pt x="18095" y="14948"/>
                    </a:lnTo>
                    <a:lnTo>
                      <a:pt x="18231" y="15469"/>
                    </a:lnTo>
                    <a:lnTo>
                      <a:pt x="18367" y="15938"/>
                    </a:lnTo>
                    <a:lnTo>
                      <a:pt x="18639" y="16406"/>
                    </a:lnTo>
                    <a:lnTo>
                      <a:pt x="18776" y="16875"/>
                    </a:lnTo>
                    <a:lnTo>
                      <a:pt x="19048" y="17292"/>
                    </a:lnTo>
                    <a:lnTo>
                      <a:pt x="19184" y="17708"/>
                    </a:lnTo>
                    <a:lnTo>
                      <a:pt x="19320" y="18177"/>
                    </a:lnTo>
                    <a:lnTo>
                      <a:pt x="19456" y="18542"/>
                    </a:lnTo>
                    <a:lnTo>
                      <a:pt x="19456" y="18906"/>
                    </a:lnTo>
                    <a:lnTo>
                      <a:pt x="19592" y="19167"/>
                    </a:lnTo>
                    <a:lnTo>
                      <a:pt x="19728" y="19479"/>
                    </a:lnTo>
                    <a:lnTo>
                      <a:pt x="19864" y="19740"/>
                    </a:lnTo>
                    <a:lnTo>
                      <a:pt x="19864" y="19948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4" name="AutoShape 96">
                <a:extLst>
                  <a:ext uri="{FF2B5EF4-FFF2-40B4-BE49-F238E27FC236}">
                    <a16:creationId xmlns:a16="http://schemas.microsoft.com/office/drawing/2014/main" id="{08221105-9FE7-4728-854B-094F951E2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696"/>
                <a:ext cx="93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47"/>
                    </a:lnTo>
                    <a:lnTo>
                      <a:pt x="382" y="1240"/>
                    </a:lnTo>
                    <a:lnTo>
                      <a:pt x="510" y="1887"/>
                    </a:lnTo>
                    <a:lnTo>
                      <a:pt x="764" y="2534"/>
                    </a:lnTo>
                    <a:lnTo>
                      <a:pt x="892" y="3127"/>
                    </a:lnTo>
                    <a:lnTo>
                      <a:pt x="1274" y="3720"/>
                    </a:lnTo>
                    <a:lnTo>
                      <a:pt x="1401" y="4367"/>
                    </a:lnTo>
                    <a:lnTo>
                      <a:pt x="1656" y="4960"/>
                    </a:lnTo>
                    <a:lnTo>
                      <a:pt x="1656" y="5553"/>
                    </a:lnTo>
                    <a:lnTo>
                      <a:pt x="2038" y="6146"/>
                    </a:lnTo>
                    <a:lnTo>
                      <a:pt x="2166" y="6739"/>
                    </a:lnTo>
                    <a:lnTo>
                      <a:pt x="2420" y="7278"/>
                    </a:lnTo>
                    <a:lnTo>
                      <a:pt x="2675" y="7925"/>
                    </a:lnTo>
                    <a:lnTo>
                      <a:pt x="2803" y="8464"/>
                    </a:lnTo>
                    <a:lnTo>
                      <a:pt x="2930" y="9003"/>
                    </a:lnTo>
                    <a:lnTo>
                      <a:pt x="3185" y="9596"/>
                    </a:lnTo>
                    <a:lnTo>
                      <a:pt x="3312" y="10135"/>
                    </a:lnTo>
                    <a:lnTo>
                      <a:pt x="3567" y="10674"/>
                    </a:lnTo>
                    <a:lnTo>
                      <a:pt x="3822" y="11213"/>
                    </a:lnTo>
                    <a:lnTo>
                      <a:pt x="3949" y="11698"/>
                    </a:lnTo>
                    <a:lnTo>
                      <a:pt x="4076" y="12237"/>
                    </a:lnTo>
                    <a:lnTo>
                      <a:pt x="4331" y="12722"/>
                    </a:lnTo>
                    <a:lnTo>
                      <a:pt x="4586" y="13154"/>
                    </a:lnTo>
                    <a:lnTo>
                      <a:pt x="4713" y="13693"/>
                    </a:lnTo>
                    <a:lnTo>
                      <a:pt x="4968" y="14124"/>
                    </a:lnTo>
                    <a:lnTo>
                      <a:pt x="5096" y="14555"/>
                    </a:lnTo>
                    <a:lnTo>
                      <a:pt x="5350" y="14987"/>
                    </a:lnTo>
                    <a:lnTo>
                      <a:pt x="5605" y="15472"/>
                    </a:lnTo>
                    <a:lnTo>
                      <a:pt x="5732" y="15849"/>
                    </a:lnTo>
                    <a:lnTo>
                      <a:pt x="6115" y="16226"/>
                    </a:lnTo>
                    <a:lnTo>
                      <a:pt x="6115" y="16604"/>
                    </a:lnTo>
                    <a:lnTo>
                      <a:pt x="6369" y="16981"/>
                    </a:lnTo>
                    <a:lnTo>
                      <a:pt x="6624" y="17251"/>
                    </a:lnTo>
                    <a:lnTo>
                      <a:pt x="6752" y="17628"/>
                    </a:lnTo>
                    <a:lnTo>
                      <a:pt x="7006" y="17898"/>
                    </a:lnTo>
                    <a:lnTo>
                      <a:pt x="7261" y="18167"/>
                    </a:lnTo>
                    <a:lnTo>
                      <a:pt x="7389" y="18491"/>
                    </a:lnTo>
                    <a:lnTo>
                      <a:pt x="7516" y="18760"/>
                    </a:lnTo>
                    <a:lnTo>
                      <a:pt x="7898" y="18976"/>
                    </a:lnTo>
                    <a:lnTo>
                      <a:pt x="8025" y="19137"/>
                    </a:lnTo>
                    <a:lnTo>
                      <a:pt x="8280" y="19353"/>
                    </a:lnTo>
                    <a:lnTo>
                      <a:pt x="8408" y="19461"/>
                    </a:lnTo>
                    <a:lnTo>
                      <a:pt x="8535" y="19677"/>
                    </a:lnTo>
                    <a:lnTo>
                      <a:pt x="8917" y="19730"/>
                    </a:lnTo>
                    <a:lnTo>
                      <a:pt x="9045" y="19892"/>
                    </a:lnTo>
                    <a:lnTo>
                      <a:pt x="9299" y="19892"/>
                    </a:lnTo>
                    <a:lnTo>
                      <a:pt x="9427" y="19946"/>
                    </a:lnTo>
                    <a:lnTo>
                      <a:pt x="9682" y="19946"/>
                    </a:lnTo>
                    <a:lnTo>
                      <a:pt x="9936" y="19946"/>
                    </a:lnTo>
                    <a:lnTo>
                      <a:pt x="10064" y="19892"/>
                    </a:lnTo>
                    <a:lnTo>
                      <a:pt x="10318" y="19892"/>
                    </a:lnTo>
                    <a:lnTo>
                      <a:pt x="10573" y="19677"/>
                    </a:lnTo>
                    <a:lnTo>
                      <a:pt x="10701" y="19515"/>
                    </a:lnTo>
                    <a:lnTo>
                      <a:pt x="10955" y="19353"/>
                    </a:lnTo>
                    <a:lnTo>
                      <a:pt x="11338" y="19137"/>
                    </a:lnTo>
                    <a:lnTo>
                      <a:pt x="11465" y="18868"/>
                    </a:lnTo>
                    <a:lnTo>
                      <a:pt x="11720" y="18544"/>
                    </a:lnTo>
                    <a:lnTo>
                      <a:pt x="11975" y="18275"/>
                    </a:lnTo>
                    <a:lnTo>
                      <a:pt x="12102" y="17844"/>
                    </a:lnTo>
                    <a:lnTo>
                      <a:pt x="12484" y="17466"/>
                    </a:lnTo>
                    <a:lnTo>
                      <a:pt x="12739" y="17197"/>
                    </a:lnTo>
                    <a:lnTo>
                      <a:pt x="12866" y="16765"/>
                    </a:lnTo>
                    <a:lnTo>
                      <a:pt x="13248" y="16280"/>
                    </a:lnTo>
                    <a:lnTo>
                      <a:pt x="13376" y="15849"/>
                    </a:lnTo>
                    <a:lnTo>
                      <a:pt x="13758" y="15364"/>
                    </a:lnTo>
                    <a:lnTo>
                      <a:pt x="13885" y="14879"/>
                    </a:lnTo>
                    <a:lnTo>
                      <a:pt x="14140" y="14340"/>
                    </a:lnTo>
                    <a:lnTo>
                      <a:pt x="14395" y="13801"/>
                    </a:lnTo>
                    <a:lnTo>
                      <a:pt x="14777" y="13315"/>
                    </a:lnTo>
                    <a:lnTo>
                      <a:pt x="14904" y="12776"/>
                    </a:lnTo>
                    <a:lnTo>
                      <a:pt x="15159" y="12237"/>
                    </a:lnTo>
                    <a:lnTo>
                      <a:pt x="15414" y="11644"/>
                    </a:lnTo>
                    <a:lnTo>
                      <a:pt x="15669" y="11105"/>
                    </a:lnTo>
                    <a:lnTo>
                      <a:pt x="15924" y="10566"/>
                    </a:lnTo>
                    <a:lnTo>
                      <a:pt x="16051" y="10027"/>
                    </a:lnTo>
                    <a:lnTo>
                      <a:pt x="16306" y="9488"/>
                    </a:lnTo>
                    <a:lnTo>
                      <a:pt x="16561" y="8895"/>
                    </a:lnTo>
                    <a:lnTo>
                      <a:pt x="16815" y="8356"/>
                    </a:lnTo>
                    <a:lnTo>
                      <a:pt x="17070" y="7763"/>
                    </a:lnTo>
                    <a:lnTo>
                      <a:pt x="17197" y="7278"/>
                    </a:lnTo>
                    <a:lnTo>
                      <a:pt x="17325" y="6792"/>
                    </a:lnTo>
                    <a:lnTo>
                      <a:pt x="17707" y="6253"/>
                    </a:lnTo>
                    <a:lnTo>
                      <a:pt x="17834" y="5714"/>
                    </a:lnTo>
                    <a:lnTo>
                      <a:pt x="18217" y="5229"/>
                    </a:lnTo>
                    <a:lnTo>
                      <a:pt x="18344" y="4744"/>
                    </a:lnTo>
                    <a:lnTo>
                      <a:pt x="18344" y="4313"/>
                    </a:lnTo>
                    <a:lnTo>
                      <a:pt x="18726" y="3881"/>
                    </a:lnTo>
                    <a:lnTo>
                      <a:pt x="18854" y="3396"/>
                    </a:lnTo>
                    <a:lnTo>
                      <a:pt x="19108" y="3019"/>
                    </a:lnTo>
                    <a:lnTo>
                      <a:pt x="19236" y="2588"/>
                    </a:lnTo>
                    <a:lnTo>
                      <a:pt x="19363" y="2210"/>
                    </a:lnTo>
                    <a:lnTo>
                      <a:pt x="19490" y="1887"/>
                    </a:lnTo>
                    <a:lnTo>
                      <a:pt x="19490" y="1671"/>
                    </a:lnTo>
                    <a:lnTo>
                      <a:pt x="19745" y="1348"/>
                    </a:lnTo>
                    <a:lnTo>
                      <a:pt x="19745" y="1024"/>
                    </a:lnTo>
                    <a:lnTo>
                      <a:pt x="19873" y="86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5" name="AutoShape 97">
                <a:extLst>
                  <a:ext uri="{FF2B5EF4-FFF2-40B4-BE49-F238E27FC236}">
                    <a16:creationId xmlns:a16="http://schemas.microsoft.com/office/drawing/2014/main" id="{6E184B50-7AAC-44A2-88C7-0684024ED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563"/>
                <a:ext cx="87" cy="14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8"/>
                    </a:moveTo>
                    <a:lnTo>
                      <a:pt x="272" y="18499"/>
                    </a:lnTo>
                    <a:lnTo>
                      <a:pt x="544" y="17909"/>
                    </a:lnTo>
                    <a:lnTo>
                      <a:pt x="680" y="17265"/>
                    </a:lnTo>
                    <a:lnTo>
                      <a:pt x="816" y="16676"/>
                    </a:lnTo>
                    <a:lnTo>
                      <a:pt x="1088" y="16086"/>
                    </a:lnTo>
                    <a:lnTo>
                      <a:pt x="1361" y="15496"/>
                    </a:lnTo>
                    <a:lnTo>
                      <a:pt x="1633" y="14906"/>
                    </a:lnTo>
                    <a:lnTo>
                      <a:pt x="1769" y="14316"/>
                    </a:lnTo>
                    <a:lnTo>
                      <a:pt x="1905" y="13673"/>
                    </a:lnTo>
                    <a:lnTo>
                      <a:pt x="2177" y="13137"/>
                    </a:lnTo>
                    <a:lnTo>
                      <a:pt x="2449" y="12601"/>
                    </a:lnTo>
                    <a:lnTo>
                      <a:pt x="2721" y="12064"/>
                    </a:lnTo>
                    <a:lnTo>
                      <a:pt x="2993" y="11421"/>
                    </a:lnTo>
                    <a:lnTo>
                      <a:pt x="2993" y="10885"/>
                    </a:lnTo>
                    <a:lnTo>
                      <a:pt x="3265" y="10349"/>
                    </a:lnTo>
                    <a:lnTo>
                      <a:pt x="3537" y="9812"/>
                    </a:lnTo>
                    <a:lnTo>
                      <a:pt x="3810" y="9276"/>
                    </a:lnTo>
                    <a:lnTo>
                      <a:pt x="4082" y="8794"/>
                    </a:lnTo>
                    <a:lnTo>
                      <a:pt x="4218" y="8257"/>
                    </a:lnTo>
                    <a:lnTo>
                      <a:pt x="4354" y="7721"/>
                    </a:lnTo>
                    <a:lnTo>
                      <a:pt x="4762" y="7239"/>
                    </a:lnTo>
                    <a:lnTo>
                      <a:pt x="4898" y="6756"/>
                    </a:lnTo>
                    <a:lnTo>
                      <a:pt x="5170" y="6327"/>
                    </a:lnTo>
                    <a:lnTo>
                      <a:pt x="5306" y="5898"/>
                    </a:lnTo>
                    <a:lnTo>
                      <a:pt x="5442" y="5469"/>
                    </a:lnTo>
                    <a:lnTo>
                      <a:pt x="5850" y="4987"/>
                    </a:lnTo>
                    <a:lnTo>
                      <a:pt x="5850" y="4558"/>
                    </a:lnTo>
                    <a:lnTo>
                      <a:pt x="6259" y="4129"/>
                    </a:lnTo>
                    <a:lnTo>
                      <a:pt x="6531" y="3753"/>
                    </a:lnTo>
                    <a:lnTo>
                      <a:pt x="6531" y="3432"/>
                    </a:lnTo>
                    <a:lnTo>
                      <a:pt x="6939" y="3003"/>
                    </a:lnTo>
                    <a:lnTo>
                      <a:pt x="7075" y="2735"/>
                    </a:lnTo>
                    <a:lnTo>
                      <a:pt x="7347" y="2413"/>
                    </a:lnTo>
                    <a:lnTo>
                      <a:pt x="7483" y="2091"/>
                    </a:lnTo>
                    <a:lnTo>
                      <a:pt x="7619" y="1823"/>
                    </a:lnTo>
                    <a:lnTo>
                      <a:pt x="7891" y="1609"/>
                    </a:lnTo>
                    <a:lnTo>
                      <a:pt x="8163" y="1287"/>
                    </a:lnTo>
                    <a:lnTo>
                      <a:pt x="8435" y="1019"/>
                    </a:lnTo>
                    <a:lnTo>
                      <a:pt x="8571" y="858"/>
                    </a:lnTo>
                    <a:lnTo>
                      <a:pt x="8844" y="643"/>
                    </a:lnTo>
                    <a:lnTo>
                      <a:pt x="8980" y="483"/>
                    </a:lnTo>
                    <a:lnTo>
                      <a:pt x="9116" y="375"/>
                    </a:lnTo>
                    <a:lnTo>
                      <a:pt x="9524" y="268"/>
                    </a:lnTo>
                    <a:lnTo>
                      <a:pt x="9524" y="107"/>
                    </a:lnTo>
                    <a:lnTo>
                      <a:pt x="9932" y="107"/>
                    </a:lnTo>
                    <a:lnTo>
                      <a:pt x="10068" y="54"/>
                    </a:lnTo>
                    <a:lnTo>
                      <a:pt x="10204" y="0"/>
                    </a:lnTo>
                    <a:lnTo>
                      <a:pt x="10476" y="54"/>
                    </a:lnTo>
                    <a:lnTo>
                      <a:pt x="10748" y="54"/>
                    </a:lnTo>
                    <a:lnTo>
                      <a:pt x="10884" y="107"/>
                    </a:lnTo>
                    <a:lnTo>
                      <a:pt x="11156" y="214"/>
                    </a:lnTo>
                    <a:lnTo>
                      <a:pt x="11293" y="322"/>
                    </a:lnTo>
                    <a:lnTo>
                      <a:pt x="11565" y="536"/>
                    </a:lnTo>
                    <a:lnTo>
                      <a:pt x="11837" y="751"/>
                    </a:lnTo>
                    <a:lnTo>
                      <a:pt x="12109" y="1019"/>
                    </a:lnTo>
                    <a:lnTo>
                      <a:pt x="12245" y="1233"/>
                    </a:lnTo>
                    <a:lnTo>
                      <a:pt x="12381" y="1609"/>
                    </a:lnTo>
                    <a:lnTo>
                      <a:pt x="12653" y="1877"/>
                    </a:lnTo>
                    <a:lnTo>
                      <a:pt x="12925" y="2306"/>
                    </a:lnTo>
                    <a:lnTo>
                      <a:pt x="13061" y="2735"/>
                    </a:lnTo>
                    <a:lnTo>
                      <a:pt x="13469" y="3110"/>
                    </a:lnTo>
                    <a:lnTo>
                      <a:pt x="13469" y="3539"/>
                    </a:lnTo>
                    <a:lnTo>
                      <a:pt x="13741" y="3968"/>
                    </a:lnTo>
                    <a:lnTo>
                      <a:pt x="14150" y="4450"/>
                    </a:lnTo>
                    <a:lnTo>
                      <a:pt x="14286" y="4987"/>
                    </a:lnTo>
                    <a:lnTo>
                      <a:pt x="14558" y="5469"/>
                    </a:lnTo>
                    <a:lnTo>
                      <a:pt x="14694" y="6005"/>
                    </a:lnTo>
                    <a:lnTo>
                      <a:pt x="14966" y="6542"/>
                    </a:lnTo>
                    <a:lnTo>
                      <a:pt x="15102" y="7024"/>
                    </a:lnTo>
                    <a:lnTo>
                      <a:pt x="15374" y="7614"/>
                    </a:lnTo>
                    <a:lnTo>
                      <a:pt x="15646" y="8150"/>
                    </a:lnTo>
                    <a:lnTo>
                      <a:pt x="15918" y="8794"/>
                    </a:lnTo>
                    <a:lnTo>
                      <a:pt x="16054" y="9330"/>
                    </a:lnTo>
                    <a:lnTo>
                      <a:pt x="16190" y="9866"/>
                    </a:lnTo>
                    <a:lnTo>
                      <a:pt x="16599" y="10456"/>
                    </a:lnTo>
                    <a:lnTo>
                      <a:pt x="16735" y="11046"/>
                    </a:lnTo>
                    <a:lnTo>
                      <a:pt x="17007" y="11635"/>
                    </a:lnTo>
                    <a:lnTo>
                      <a:pt x="17143" y="12172"/>
                    </a:lnTo>
                    <a:lnTo>
                      <a:pt x="17279" y="12761"/>
                    </a:lnTo>
                    <a:lnTo>
                      <a:pt x="17551" y="13298"/>
                    </a:lnTo>
                    <a:lnTo>
                      <a:pt x="17687" y="13834"/>
                    </a:lnTo>
                    <a:lnTo>
                      <a:pt x="17959" y="14370"/>
                    </a:lnTo>
                    <a:lnTo>
                      <a:pt x="18095" y="14960"/>
                    </a:lnTo>
                    <a:lnTo>
                      <a:pt x="18231" y="15442"/>
                    </a:lnTo>
                    <a:lnTo>
                      <a:pt x="18367" y="15871"/>
                    </a:lnTo>
                    <a:lnTo>
                      <a:pt x="18639" y="16461"/>
                    </a:lnTo>
                    <a:lnTo>
                      <a:pt x="18776" y="16836"/>
                    </a:lnTo>
                    <a:lnTo>
                      <a:pt x="19048" y="17265"/>
                    </a:lnTo>
                    <a:lnTo>
                      <a:pt x="19184" y="17748"/>
                    </a:lnTo>
                    <a:lnTo>
                      <a:pt x="19320" y="18177"/>
                    </a:lnTo>
                    <a:lnTo>
                      <a:pt x="19456" y="18552"/>
                    </a:lnTo>
                    <a:lnTo>
                      <a:pt x="19456" y="18874"/>
                    </a:lnTo>
                    <a:lnTo>
                      <a:pt x="19592" y="19196"/>
                    </a:lnTo>
                    <a:lnTo>
                      <a:pt x="19728" y="19517"/>
                    </a:lnTo>
                    <a:lnTo>
                      <a:pt x="19864" y="19732"/>
                    </a:lnTo>
                    <a:lnTo>
                      <a:pt x="19864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6" name="AutoShape 98">
                <a:extLst>
                  <a:ext uri="{FF2B5EF4-FFF2-40B4-BE49-F238E27FC236}">
                    <a16:creationId xmlns:a16="http://schemas.microsoft.com/office/drawing/2014/main" id="{CF0582E2-A311-4B29-BF8B-53787306F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2" y="698"/>
                <a:ext cx="94" cy="13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11"/>
                    </a:lnTo>
                    <a:lnTo>
                      <a:pt x="382" y="1278"/>
                    </a:lnTo>
                    <a:lnTo>
                      <a:pt x="510" y="1889"/>
                    </a:lnTo>
                    <a:lnTo>
                      <a:pt x="764" y="2500"/>
                    </a:lnTo>
                    <a:lnTo>
                      <a:pt x="892" y="3111"/>
                    </a:lnTo>
                    <a:lnTo>
                      <a:pt x="1274" y="3722"/>
                    </a:lnTo>
                    <a:lnTo>
                      <a:pt x="1401" y="4333"/>
                    </a:lnTo>
                    <a:lnTo>
                      <a:pt x="1656" y="4944"/>
                    </a:lnTo>
                    <a:lnTo>
                      <a:pt x="1656" y="5556"/>
                    </a:lnTo>
                    <a:lnTo>
                      <a:pt x="2038" y="6167"/>
                    </a:lnTo>
                    <a:lnTo>
                      <a:pt x="2166" y="6778"/>
                    </a:lnTo>
                    <a:lnTo>
                      <a:pt x="2420" y="7278"/>
                    </a:lnTo>
                    <a:lnTo>
                      <a:pt x="2675" y="7889"/>
                    </a:lnTo>
                    <a:lnTo>
                      <a:pt x="2803" y="8444"/>
                    </a:lnTo>
                    <a:lnTo>
                      <a:pt x="2930" y="9000"/>
                    </a:lnTo>
                    <a:lnTo>
                      <a:pt x="3185" y="9611"/>
                    </a:lnTo>
                    <a:lnTo>
                      <a:pt x="3312" y="10167"/>
                    </a:lnTo>
                    <a:lnTo>
                      <a:pt x="3567" y="10667"/>
                    </a:lnTo>
                    <a:lnTo>
                      <a:pt x="3822" y="11167"/>
                    </a:lnTo>
                    <a:lnTo>
                      <a:pt x="3949" y="11722"/>
                    </a:lnTo>
                    <a:lnTo>
                      <a:pt x="4076" y="12167"/>
                    </a:lnTo>
                    <a:lnTo>
                      <a:pt x="4331" y="12722"/>
                    </a:lnTo>
                    <a:lnTo>
                      <a:pt x="4586" y="13222"/>
                    </a:lnTo>
                    <a:lnTo>
                      <a:pt x="4713" y="13667"/>
                    </a:lnTo>
                    <a:lnTo>
                      <a:pt x="4968" y="14111"/>
                    </a:lnTo>
                    <a:lnTo>
                      <a:pt x="5096" y="14556"/>
                    </a:lnTo>
                    <a:lnTo>
                      <a:pt x="5350" y="15056"/>
                    </a:lnTo>
                    <a:lnTo>
                      <a:pt x="5605" y="15444"/>
                    </a:lnTo>
                    <a:lnTo>
                      <a:pt x="5732" y="15833"/>
                    </a:lnTo>
                    <a:lnTo>
                      <a:pt x="6115" y="16222"/>
                    </a:lnTo>
                    <a:lnTo>
                      <a:pt x="6115" y="16611"/>
                    </a:lnTo>
                    <a:lnTo>
                      <a:pt x="6369" y="16944"/>
                    </a:lnTo>
                    <a:lnTo>
                      <a:pt x="6624" y="17333"/>
                    </a:lnTo>
                    <a:lnTo>
                      <a:pt x="6752" y="17611"/>
                    </a:lnTo>
                    <a:lnTo>
                      <a:pt x="7006" y="17944"/>
                    </a:lnTo>
                    <a:lnTo>
                      <a:pt x="7261" y="18167"/>
                    </a:lnTo>
                    <a:lnTo>
                      <a:pt x="7389" y="18500"/>
                    </a:lnTo>
                    <a:lnTo>
                      <a:pt x="7516" y="18722"/>
                    </a:lnTo>
                    <a:lnTo>
                      <a:pt x="7898" y="18944"/>
                    </a:lnTo>
                    <a:lnTo>
                      <a:pt x="8025" y="19167"/>
                    </a:lnTo>
                    <a:lnTo>
                      <a:pt x="8280" y="19333"/>
                    </a:lnTo>
                    <a:lnTo>
                      <a:pt x="8408" y="19500"/>
                    </a:lnTo>
                    <a:lnTo>
                      <a:pt x="8535" y="19667"/>
                    </a:lnTo>
                    <a:lnTo>
                      <a:pt x="8917" y="19722"/>
                    </a:lnTo>
                    <a:lnTo>
                      <a:pt x="9045" y="19889"/>
                    </a:lnTo>
                    <a:lnTo>
                      <a:pt x="9299" y="19889"/>
                    </a:lnTo>
                    <a:lnTo>
                      <a:pt x="9427" y="19944"/>
                    </a:lnTo>
                    <a:lnTo>
                      <a:pt x="9682" y="19944"/>
                    </a:lnTo>
                    <a:lnTo>
                      <a:pt x="9936" y="19944"/>
                    </a:lnTo>
                    <a:lnTo>
                      <a:pt x="10064" y="19889"/>
                    </a:lnTo>
                    <a:lnTo>
                      <a:pt x="10318" y="19889"/>
                    </a:lnTo>
                    <a:lnTo>
                      <a:pt x="10573" y="19722"/>
                    </a:lnTo>
                    <a:lnTo>
                      <a:pt x="10701" y="19500"/>
                    </a:lnTo>
                    <a:lnTo>
                      <a:pt x="10955" y="19333"/>
                    </a:lnTo>
                    <a:lnTo>
                      <a:pt x="11338" y="19111"/>
                    </a:lnTo>
                    <a:lnTo>
                      <a:pt x="11465" y="18833"/>
                    </a:lnTo>
                    <a:lnTo>
                      <a:pt x="11720" y="18500"/>
                    </a:lnTo>
                    <a:lnTo>
                      <a:pt x="11975" y="18278"/>
                    </a:lnTo>
                    <a:lnTo>
                      <a:pt x="12102" y="17944"/>
                    </a:lnTo>
                    <a:lnTo>
                      <a:pt x="12484" y="17556"/>
                    </a:lnTo>
                    <a:lnTo>
                      <a:pt x="12739" y="17111"/>
                    </a:lnTo>
                    <a:lnTo>
                      <a:pt x="12866" y="16722"/>
                    </a:lnTo>
                    <a:lnTo>
                      <a:pt x="13248" y="16278"/>
                    </a:lnTo>
                    <a:lnTo>
                      <a:pt x="13376" y="15778"/>
                    </a:lnTo>
                    <a:lnTo>
                      <a:pt x="13758" y="15333"/>
                    </a:lnTo>
                    <a:lnTo>
                      <a:pt x="13885" y="14833"/>
                    </a:lnTo>
                    <a:lnTo>
                      <a:pt x="14140" y="14389"/>
                    </a:lnTo>
                    <a:lnTo>
                      <a:pt x="14395" y="13833"/>
                    </a:lnTo>
                    <a:lnTo>
                      <a:pt x="14777" y="13333"/>
                    </a:lnTo>
                    <a:lnTo>
                      <a:pt x="14904" y="12778"/>
                    </a:lnTo>
                    <a:lnTo>
                      <a:pt x="15159" y="12167"/>
                    </a:lnTo>
                    <a:lnTo>
                      <a:pt x="15414" y="11611"/>
                    </a:lnTo>
                    <a:lnTo>
                      <a:pt x="15669" y="11111"/>
                    </a:lnTo>
                    <a:lnTo>
                      <a:pt x="15924" y="10556"/>
                    </a:lnTo>
                    <a:lnTo>
                      <a:pt x="16051" y="10000"/>
                    </a:lnTo>
                    <a:lnTo>
                      <a:pt x="16306" y="9444"/>
                    </a:lnTo>
                    <a:lnTo>
                      <a:pt x="16561" y="8944"/>
                    </a:lnTo>
                    <a:lnTo>
                      <a:pt x="16815" y="8389"/>
                    </a:lnTo>
                    <a:lnTo>
                      <a:pt x="17070" y="7833"/>
                    </a:lnTo>
                    <a:lnTo>
                      <a:pt x="17197" y="7278"/>
                    </a:lnTo>
                    <a:lnTo>
                      <a:pt x="17325" y="6778"/>
                    </a:lnTo>
                    <a:lnTo>
                      <a:pt x="17707" y="6222"/>
                    </a:lnTo>
                    <a:lnTo>
                      <a:pt x="17834" y="5722"/>
                    </a:lnTo>
                    <a:lnTo>
                      <a:pt x="18217" y="5222"/>
                    </a:lnTo>
                    <a:lnTo>
                      <a:pt x="18344" y="4722"/>
                    </a:lnTo>
                    <a:lnTo>
                      <a:pt x="18344" y="4278"/>
                    </a:lnTo>
                    <a:lnTo>
                      <a:pt x="18726" y="3833"/>
                    </a:lnTo>
                    <a:lnTo>
                      <a:pt x="18854" y="3389"/>
                    </a:lnTo>
                    <a:lnTo>
                      <a:pt x="19108" y="3000"/>
                    </a:lnTo>
                    <a:lnTo>
                      <a:pt x="19236" y="2611"/>
                    </a:lnTo>
                    <a:lnTo>
                      <a:pt x="19363" y="2278"/>
                    </a:lnTo>
                    <a:lnTo>
                      <a:pt x="19490" y="1889"/>
                    </a:lnTo>
                    <a:lnTo>
                      <a:pt x="19490" y="1611"/>
                    </a:lnTo>
                    <a:lnTo>
                      <a:pt x="19745" y="1333"/>
                    </a:lnTo>
                    <a:lnTo>
                      <a:pt x="19745" y="1056"/>
                    </a:lnTo>
                    <a:lnTo>
                      <a:pt x="19873" y="83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7" name="AutoShape 99">
                <a:extLst>
                  <a:ext uri="{FF2B5EF4-FFF2-40B4-BE49-F238E27FC236}">
                    <a16:creationId xmlns:a16="http://schemas.microsoft.com/office/drawing/2014/main" id="{3A7170E9-760D-41F6-8683-B1B54410B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4" y="561"/>
                <a:ext cx="88" cy="14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63"/>
                    </a:moveTo>
                    <a:lnTo>
                      <a:pt x="272" y="18490"/>
                    </a:lnTo>
                    <a:lnTo>
                      <a:pt x="544" y="17865"/>
                    </a:lnTo>
                    <a:lnTo>
                      <a:pt x="680" y="17292"/>
                    </a:lnTo>
                    <a:lnTo>
                      <a:pt x="816" y="16667"/>
                    </a:lnTo>
                    <a:lnTo>
                      <a:pt x="1088" y="16042"/>
                    </a:lnTo>
                    <a:lnTo>
                      <a:pt x="1361" y="15469"/>
                    </a:lnTo>
                    <a:lnTo>
                      <a:pt x="1633" y="14896"/>
                    </a:lnTo>
                    <a:lnTo>
                      <a:pt x="1769" y="14271"/>
                    </a:lnTo>
                    <a:lnTo>
                      <a:pt x="1905" y="13698"/>
                    </a:lnTo>
                    <a:lnTo>
                      <a:pt x="2177" y="13177"/>
                    </a:lnTo>
                    <a:lnTo>
                      <a:pt x="2449" y="12552"/>
                    </a:lnTo>
                    <a:lnTo>
                      <a:pt x="2721" y="12031"/>
                    </a:lnTo>
                    <a:lnTo>
                      <a:pt x="2993" y="11458"/>
                    </a:lnTo>
                    <a:lnTo>
                      <a:pt x="2993" y="10885"/>
                    </a:lnTo>
                    <a:lnTo>
                      <a:pt x="3265" y="10313"/>
                    </a:lnTo>
                    <a:lnTo>
                      <a:pt x="3537" y="9792"/>
                    </a:lnTo>
                    <a:lnTo>
                      <a:pt x="3810" y="9271"/>
                    </a:lnTo>
                    <a:lnTo>
                      <a:pt x="4082" y="8750"/>
                    </a:lnTo>
                    <a:lnTo>
                      <a:pt x="4218" y="8229"/>
                    </a:lnTo>
                    <a:lnTo>
                      <a:pt x="4354" y="7708"/>
                    </a:lnTo>
                    <a:lnTo>
                      <a:pt x="4762" y="7292"/>
                    </a:lnTo>
                    <a:lnTo>
                      <a:pt x="4898" y="6771"/>
                    </a:lnTo>
                    <a:lnTo>
                      <a:pt x="5170" y="6354"/>
                    </a:lnTo>
                    <a:lnTo>
                      <a:pt x="5306" y="5885"/>
                    </a:lnTo>
                    <a:lnTo>
                      <a:pt x="5442" y="5469"/>
                    </a:lnTo>
                    <a:lnTo>
                      <a:pt x="5850" y="5000"/>
                    </a:lnTo>
                    <a:lnTo>
                      <a:pt x="5850" y="4531"/>
                    </a:lnTo>
                    <a:lnTo>
                      <a:pt x="6259" y="4167"/>
                    </a:lnTo>
                    <a:lnTo>
                      <a:pt x="6531" y="3802"/>
                    </a:lnTo>
                    <a:lnTo>
                      <a:pt x="6531" y="3438"/>
                    </a:lnTo>
                    <a:lnTo>
                      <a:pt x="6939" y="3073"/>
                    </a:lnTo>
                    <a:lnTo>
                      <a:pt x="7075" y="2708"/>
                    </a:lnTo>
                    <a:lnTo>
                      <a:pt x="7347" y="2448"/>
                    </a:lnTo>
                    <a:lnTo>
                      <a:pt x="7483" y="2083"/>
                    </a:lnTo>
                    <a:lnTo>
                      <a:pt x="7619" y="1823"/>
                    </a:lnTo>
                    <a:lnTo>
                      <a:pt x="7891" y="1563"/>
                    </a:lnTo>
                    <a:lnTo>
                      <a:pt x="8163" y="1302"/>
                    </a:lnTo>
                    <a:lnTo>
                      <a:pt x="8435" y="1042"/>
                    </a:lnTo>
                    <a:lnTo>
                      <a:pt x="8571" y="833"/>
                    </a:lnTo>
                    <a:lnTo>
                      <a:pt x="8844" y="677"/>
                    </a:lnTo>
                    <a:lnTo>
                      <a:pt x="8980" y="521"/>
                    </a:lnTo>
                    <a:lnTo>
                      <a:pt x="9116" y="365"/>
                    </a:lnTo>
                    <a:lnTo>
                      <a:pt x="9524" y="260"/>
                    </a:lnTo>
                    <a:lnTo>
                      <a:pt x="9524" y="104"/>
                    </a:lnTo>
                    <a:lnTo>
                      <a:pt x="9932" y="104"/>
                    </a:lnTo>
                    <a:lnTo>
                      <a:pt x="10068" y="52"/>
                    </a:lnTo>
                    <a:lnTo>
                      <a:pt x="10204" y="0"/>
                    </a:lnTo>
                    <a:lnTo>
                      <a:pt x="10476" y="52"/>
                    </a:lnTo>
                    <a:lnTo>
                      <a:pt x="10748" y="52"/>
                    </a:lnTo>
                    <a:lnTo>
                      <a:pt x="10884" y="104"/>
                    </a:lnTo>
                    <a:lnTo>
                      <a:pt x="11156" y="208"/>
                    </a:lnTo>
                    <a:lnTo>
                      <a:pt x="11293" y="313"/>
                    </a:lnTo>
                    <a:lnTo>
                      <a:pt x="11565" y="521"/>
                    </a:lnTo>
                    <a:lnTo>
                      <a:pt x="11837" y="781"/>
                    </a:lnTo>
                    <a:lnTo>
                      <a:pt x="12109" y="990"/>
                    </a:lnTo>
                    <a:lnTo>
                      <a:pt x="12245" y="1250"/>
                    </a:lnTo>
                    <a:lnTo>
                      <a:pt x="12381" y="1563"/>
                    </a:lnTo>
                    <a:lnTo>
                      <a:pt x="12653" y="1875"/>
                    </a:lnTo>
                    <a:lnTo>
                      <a:pt x="12925" y="2292"/>
                    </a:lnTo>
                    <a:lnTo>
                      <a:pt x="13061" y="2708"/>
                    </a:lnTo>
                    <a:lnTo>
                      <a:pt x="13469" y="3125"/>
                    </a:lnTo>
                    <a:lnTo>
                      <a:pt x="13469" y="3542"/>
                    </a:lnTo>
                    <a:lnTo>
                      <a:pt x="13741" y="4010"/>
                    </a:lnTo>
                    <a:lnTo>
                      <a:pt x="14150" y="4427"/>
                    </a:lnTo>
                    <a:lnTo>
                      <a:pt x="14286" y="4948"/>
                    </a:lnTo>
                    <a:lnTo>
                      <a:pt x="14558" y="5469"/>
                    </a:lnTo>
                    <a:lnTo>
                      <a:pt x="14694" y="5990"/>
                    </a:lnTo>
                    <a:lnTo>
                      <a:pt x="14966" y="6510"/>
                    </a:lnTo>
                    <a:lnTo>
                      <a:pt x="15102" y="7083"/>
                    </a:lnTo>
                    <a:lnTo>
                      <a:pt x="15374" y="7656"/>
                    </a:lnTo>
                    <a:lnTo>
                      <a:pt x="15646" y="8177"/>
                    </a:lnTo>
                    <a:lnTo>
                      <a:pt x="15918" y="8802"/>
                    </a:lnTo>
                    <a:lnTo>
                      <a:pt x="16054" y="9375"/>
                    </a:lnTo>
                    <a:lnTo>
                      <a:pt x="16190" y="9896"/>
                    </a:lnTo>
                    <a:lnTo>
                      <a:pt x="16599" y="10469"/>
                    </a:lnTo>
                    <a:lnTo>
                      <a:pt x="16735" y="10990"/>
                    </a:lnTo>
                    <a:lnTo>
                      <a:pt x="17007" y="11615"/>
                    </a:lnTo>
                    <a:lnTo>
                      <a:pt x="17143" y="12135"/>
                    </a:lnTo>
                    <a:lnTo>
                      <a:pt x="17279" y="12708"/>
                    </a:lnTo>
                    <a:lnTo>
                      <a:pt x="17551" y="13281"/>
                    </a:lnTo>
                    <a:lnTo>
                      <a:pt x="17687" y="13854"/>
                    </a:lnTo>
                    <a:lnTo>
                      <a:pt x="17959" y="14375"/>
                    </a:lnTo>
                    <a:lnTo>
                      <a:pt x="18095" y="14948"/>
                    </a:lnTo>
                    <a:lnTo>
                      <a:pt x="18231" y="15469"/>
                    </a:lnTo>
                    <a:lnTo>
                      <a:pt x="18367" y="15938"/>
                    </a:lnTo>
                    <a:lnTo>
                      <a:pt x="18639" y="16406"/>
                    </a:lnTo>
                    <a:lnTo>
                      <a:pt x="18776" y="16875"/>
                    </a:lnTo>
                    <a:lnTo>
                      <a:pt x="19048" y="17292"/>
                    </a:lnTo>
                    <a:lnTo>
                      <a:pt x="19184" y="17708"/>
                    </a:lnTo>
                    <a:lnTo>
                      <a:pt x="19320" y="18177"/>
                    </a:lnTo>
                    <a:lnTo>
                      <a:pt x="19456" y="18542"/>
                    </a:lnTo>
                    <a:lnTo>
                      <a:pt x="19456" y="18906"/>
                    </a:lnTo>
                    <a:lnTo>
                      <a:pt x="19592" y="19167"/>
                    </a:lnTo>
                    <a:lnTo>
                      <a:pt x="19728" y="19479"/>
                    </a:lnTo>
                    <a:lnTo>
                      <a:pt x="19864" y="19740"/>
                    </a:lnTo>
                    <a:lnTo>
                      <a:pt x="19864" y="19948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8" name="AutoShape 100">
                <a:extLst>
                  <a:ext uri="{FF2B5EF4-FFF2-40B4-BE49-F238E27FC236}">
                    <a16:creationId xmlns:a16="http://schemas.microsoft.com/office/drawing/2014/main" id="{F6E081FA-2A89-4009-BA84-B6235DA34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7" y="691"/>
                <a:ext cx="93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47"/>
                    </a:lnTo>
                    <a:lnTo>
                      <a:pt x="382" y="1240"/>
                    </a:lnTo>
                    <a:lnTo>
                      <a:pt x="510" y="1887"/>
                    </a:lnTo>
                    <a:lnTo>
                      <a:pt x="764" y="2534"/>
                    </a:lnTo>
                    <a:lnTo>
                      <a:pt x="892" y="3127"/>
                    </a:lnTo>
                    <a:lnTo>
                      <a:pt x="1274" y="3720"/>
                    </a:lnTo>
                    <a:lnTo>
                      <a:pt x="1401" y="4367"/>
                    </a:lnTo>
                    <a:lnTo>
                      <a:pt x="1656" y="4960"/>
                    </a:lnTo>
                    <a:lnTo>
                      <a:pt x="1656" y="5553"/>
                    </a:lnTo>
                    <a:lnTo>
                      <a:pt x="2038" y="6146"/>
                    </a:lnTo>
                    <a:lnTo>
                      <a:pt x="2166" y="6739"/>
                    </a:lnTo>
                    <a:lnTo>
                      <a:pt x="2420" y="7278"/>
                    </a:lnTo>
                    <a:lnTo>
                      <a:pt x="2675" y="7925"/>
                    </a:lnTo>
                    <a:lnTo>
                      <a:pt x="2803" y="8464"/>
                    </a:lnTo>
                    <a:lnTo>
                      <a:pt x="2930" y="9003"/>
                    </a:lnTo>
                    <a:lnTo>
                      <a:pt x="3185" y="9596"/>
                    </a:lnTo>
                    <a:lnTo>
                      <a:pt x="3312" y="10135"/>
                    </a:lnTo>
                    <a:lnTo>
                      <a:pt x="3567" y="10674"/>
                    </a:lnTo>
                    <a:lnTo>
                      <a:pt x="3822" y="11213"/>
                    </a:lnTo>
                    <a:lnTo>
                      <a:pt x="3949" y="11698"/>
                    </a:lnTo>
                    <a:lnTo>
                      <a:pt x="4076" y="12237"/>
                    </a:lnTo>
                    <a:lnTo>
                      <a:pt x="4331" y="12722"/>
                    </a:lnTo>
                    <a:lnTo>
                      <a:pt x="4586" y="13154"/>
                    </a:lnTo>
                    <a:lnTo>
                      <a:pt x="4713" y="13693"/>
                    </a:lnTo>
                    <a:lnTo>
                      <a:pt x="4968" y="14124"/>
                    </a:lnTo>
                    <a:lnTo>
                      <a:pt x="5096" y="14555"/>
                    </a:lnTo>
                    <a:lnTo>
                      <a:pt x="5350" y="14987"/>
                    </a:lnTo>
                    <a:lnTo>
                      <a:pt x="5605" y="15472"/>
                    </a:lnTo>
                    <a:lnTo>
                      <a:pt x="5732" y="15849"/>
                    </a:lnTo>
                    <a:lnTo>
                      <a:pt x="6115" y="16226"/>
                    </a:lnTo>
                    <a:lnTo>
                      <a:pt x="6115" y="16604"/>
                    </a:lnTo>
                    <a:lnTo>
                      <a:pt x="6369" y="16981"/>
                    </a:lnTo>
                    <a:lnTo>
                      <a:pt x="6624" y="17251"/>
                    </a:lnTo>
                    <a:lnTo>
                      <a:pt x="6752" y="17628"/>
                    </a:lnTo>
                    <a:lnTo>
                      <a:pt x="7006" y="17898"/>
                    </a:lnTo>
                    <a:lnTo>
                      <a:pt x="7261" y="18167"/>
                    </a:lnTo>
                    <a:lnTo>
                      <a:pt x="7389" y="18491"/>
                    </a:lnTo>
                    <a:lnTo>
                      <a:pt x="7516" y="18760"/>
                    </a:lnTo>
                    <a:lnTo>
                      <a:pt x="7898" y="18976"/>
                    </a:lnTo>
                    <a:lnTo>
                      <a:pt x="8025" y="19137"/>
                    </a:lnTo>
                    <a:lnTo>
                      <a:pt x="8280" y="19353"/>
                    </a:lnTo>
                    <a:lnTo>
                      <a:pt x="8408" y="19461"/>
                    </a:lnTo>
                    <a:lnTo>
                      <a:pt x="8535" y="19677"/>
                    </a:lnTo>
                    <a:lnTo>
                      <a:pt x="8917" y="19730"/>
                    </a:lnTo>
                    <a:lnTo>
                      <a:pt x="9045" y="19892"/>
                    </a:lnTo>
                    <a:lnTo>
                      <a:pt x="9299" y="19892"/>
                    </a:lnTo>
                    <a:lnTo>
                      <a:pt x="9427" y="19946"/>
                    </a:lnTo>
                    <a:lnTo>
                      <a:pt x="9682" y="19946"/>
                    </a:lnTo>
                    <a:lnTo>
                      <a:pt x="9936" y="19946"/>
                    </a:lnTo>
                    <a:lnTo>
                      <a:pt x="10064" y="19892"/>
                    </a:lnTo>
                    <a:lnTo>
                      <a:pt x="10318" y="19892"/>
                    </a:lnTo>
                    <a:lnTo>
                      <a:pt x="10573" y="19677"/>
                    </a:lnTo>
                    <a:lnTo>
                      <a:pt x="10701" y="19515"/>
                    </a:lnTo>
                    <a:lnTo>
                      <a:pt x="10955" y="19353"/>
                    </a:lnTo>
                    <a:lnTo>
                      <a:pt x="11338" y="19137"/>
                    </a:lnTo>
                    <a:lnTo>
                      <a:pt x="11465" y="18868"/>
                    </a:lnTo>
                    <a:lnTo>
                      <a:pt x="11720" y="18544"/>
                    </a:lnTo>
                    <a:lnTo>
                      <a:pt x="11975" y="18275"/>
                    </a:lnTo>
                    <a:lnTo>
                      <a:pt x="12102" y="17844"/>
                    </a:lnTo>
                    <a:lnTo>
                      <a:pt x="12484" y="17466"/>
                    </a:lnTo>
                    <a:lnTo>
                      <a:pt x="12739" y="17197"/>
                    </a:lnTo>
                    <a:lnTo>
                      <a:pt x="12866" y="16765"/>
                    </a:lnTo>
                    <a:lnTo>
                      <a:pt x="13248" y="16280"/>
                    </a:lnTo>
                    <a:lnTo>
                      <a:pt x="13376" y="15849"/>
                    </a:lnTo>
                    <a:lnTo>
                      <a:pt x="13758" y="15364"/>
                    </a:lnTo>
                    <a:lnTo>
                      <a:pt x="13885" y="14879"/>
                    </a:lnTo>
                    <a:lnTo>
                      <a:pt x="14140" y="14340"/>
                    </a:lnTo>
                    <a:lnTo>
                      <a:pt x="14395" y="13801"/>
                    </a:lnTo>
                    <a:lnTo>
                      <a:pt x="14777" y="13315"/>
                    </a:lnTo>
                    <a:lnTo>
                      <a:pt x="14904" y="12776"/>
                    </a:lnTo>
                    <a:lnTo>
                      <a:pt x="15159" y="12237"/>
                    </a:lnTo>
                    <a:lnTo>
                      <a:pt x="15414" y="11644"/>
                    </a:lnTo>
                    <a:lnTo>
                      <a:pt x="15669" y="11105"/>
                    </a:lnTo>
                    <a:lnTo>
                      <a:pt x="15924" y="10566"/>
                    </a:lnTo>
                    <a:lnTo>
                      <a:pt x="16051" y="10027"/>
                    </a:lnTo>
                    <a:lnTo>
                      <a:pt x="16306" y="9488"/>
                    </a:lnTo>
                    <a:lnTo>
                      <a:pt x="16561" y="8895"/>
                    </a:lnTo>
                    <a:lnTo>
                      <a:pt x="16815" y="8356"/>
                    </a:lnTo>
                    <a:lnTo>
                      <a:pt x="17070" y="7763"/>
                    </a:lnTo>
                    <a:lnTo>
                      <a:pt x="17197" y="7278"/>
                    </a:lnTo>
                    <a:lnTo>
                      <a:pt x="17325" y="6792"/>
                    </a:lnTo>
                    <a:lnTo>
                      <a:pt x="17707" y="6253"/>
                    </a:lnTo>
                    <a:lnTo>
                      <a:pt x="17834" y="5714"/>
                    </a:lnTo>
                    <a:lnTo>
                      <a:pt x="18217" y="5229"/>
                    </a:lnTo>
                    <a:lnTo>
                      <a:pt x="18344" y="4744"/>
                    </a:lnTo>
                    <a:lnTo>
                      <a:pt x="18344" y="4313"/>
                    </a:lnTo>
                    <a:lnTo>
                      <a:pt x="18726" y="3881"/>
                    </a:lnTo>
                    <a:lnTo>
                      <a:pt x="18854" y="3396"/>
                    </a:lnTo>
                    <a:lnTo>
                      <a:pt x="19108" y="3019"/>
                    </a:lnTo>
                    <a:lnTo>
                      <a:pt x="19236" y="2588"/>
                    </a:lnTo>
                    <a:lnTo>
                      <a:pt x="19363" y="2210"/>
                    </a:lnTo>
                    <a:lnTo>
                      <a:pt x="19490" y="1887"/>
                    </a:lnTo>
                    <a:lnTo>
                      <a:pt x="19490" y="1671"/>
                    </a:lnTo>
                    <a:lnTo>
                      <a:pt x="19745" y="1348"/>
                    </a:lnTo>
                    <a:lnTo>
                      <a:pt x="19745" y="1024"/>
                    </a:lnTo>
                    <a:lnTo>
                      <a:pt x="19873" y="86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59" name="AutoShape 101">
                <a:extLst>
                  <a:ext uri="{FF2B5EF4-FFF2-40B4-BE49-F238E27FC236}">
                    <a16:creationId xmlns:a16="http://schemas.microsoft.com/office/drawing/2014/main" id="{413E7420-2EA4-4B2B-B84C-C0C88CDFF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" y="563"/>
                <a:ext cx="87" cy="14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8"/>
                    </a:moveTo>
                    <a:lnTo>
                      <a:pt x="272" y="18499"/>
                    </a:lnTo>
                    <a:lnTo>
                      <a:pt x="544" y="17909"/>
                    </a:lnTo>
                    <a:lnTo>
                      <a:pt x="680" y="17265"/>
                    </a:lnTo>
                    <a:lnTo>
                      <a:pt x="816" y="16676"/>
                    </a:lnTo>
                    <a:lnTo>
                      <a:pt x="1088" y="16086"/>
                    </a:lnTo>
                    <a:lnTo>
                      <a:pt x="1361" y="15496"/>
                    </a:lnTo>
                    <a:lnTo>
                      <a:pt x="1633" y="14906"/>
                    </a:lnTo>
                    <a:lnTo>
                      <a:pt x="1769" y="14316"/>
                    </a:lnTo>
                    <a:lnTo>
                      <a:pt x="1905" y="13673"/>
                    </a:lnTo>
                    <a:lnTo>
                      <a:pt x="2177" y="13137"/>
                    </a:lnTo>
                    <a:lnTo>
                      <a:pt x="2449" y="12601"/>
                    </a:lnTo>
                    <a:lnTo>
                      <a:pt x="2721" y="12064"/>
                    </a:lnTo>
                    <a:lnTo>
                      <a:pt x="2993" y="11421"/>
                    </a:lnTo>
                    <a:lnTo>
                      <a:pt x="2993" y="10885"/>
                    </a:lnTo>
                    <a:lnTo>
                      <a:pt x="3265" y="10349"/>
                    </a:lnTo>
                    <a:lnTo>
                      <a:pt x="3537" y="9812"/>
                    </a:lnTo>
                    <a:lnTo>
                      <a:pt x="3810" y="9276"/>
                    </a:lnTo>
                    <a:lnTo>
                      <a:pt x="4082" y="8794"/>
                    </a:lnTo>
                    <a:lnTo>
                      <a:pt x="4218" y="8257"/>
                    </a:lnTo>
                    <a:lnTo>
                      <a:pt x="4354" y="7721"/>
                    </a:lnTo>
                    <a:lnTo>
                      <a:pt x="4762" y="7239"/>
                    </a:lnTo>
                    <a:lnTo>
                      <a:pt x="4898" y="6756"/>
                    </a:lnTo>
                    <a:lnTo>
                      <a:pt x="5170" y="6327"/>
                    </a:lnTo>
                    <a:lnTo>
                      <a:pt x="5306" y="5898"/>
                    </a:lnTo>
                    <a:lnTo>
                      <a:pt x="5442" y="5469"/>
                    </a:lnTo>
                    <a:lnTo>
                      <a:pt x="5850" y="4987"/>
                    </a:lnTo>
                    <a:lnTo>
                      <a:pt x="5850" y="4558"/>
                    </a:lnTo>
                    <a:lnTo>
                      <a:pt x="6259" y="4129"/>
                    </a:lnTo>
                    <a:lnTo>
                      <a:pt x="6531" y="3753"/>
                    </a:lnTo>
                    <a:lnTo>
                      <a:pt x="6531" y="3432"/>
                    </a:lnTo>
                    <a:lnTo>
                      <a:pt x="6939" y="3003"/>
                    </a:lnTo>
                    <a:lnTo>
                      <a:pt x="7075" y="2735"/>
                    </a:lnTo>
                    <a:lnTo>
                      <a:pt x="7347" y="2413"/>
                    </a:lnTo>
                    <a:lnTo>
                      <a:pt x="7483" y="2091"/>
                    </a:lnTo>
                    <a:lnTo>
                      <a:pt x="7619" y="1823"/>
                    </a:lnTo>
                    <a:lnTo>
                      <a:pt x="7891" y="1609"/>
                    </a:lnTo>
                    <a:lnTo>
                      <a:pt x="8163" y="1287"/>
                    </a:lnTo>
                    <a:lnTo>
                      <a:pt x="8435" y="1019"/>
                    </a:lnTo>
                    <a:lnTo>
                      <a:pt x="8571" y="858"/>
                    </a:lnTo>
                    <a:lnTo>
                      <a:pt x="8844" y="643"/>
                    </a:lnTo>
                    <a:lnTo>
                      <a:pt x="8980" y="483"/>
                    </a:lnTo>
                    <a:lnTo>
                      <a:pt x="9116" y="375"/>
                    </a:lnTo>
                    <a:lnTo>
                      <a:pt x="9524" y="268"/>
                    </a:lnTo>
                    <a:lnTo>
                      <a:pt x="9524" y="107"/>
                    </a:lnTo>
                    <a:lnTo>
                      <a:pt x="9932" y="107"/>
                    </a:lnTo>
                    <a:lnTo>
                      <a:pt x="10068" y="54"/>
                    </a:lnTo>
                    <a:lnTo>
                      <a:pt x="10204" y="0"/>
                    </a:lnTo>
                    <a:lnTo>
                      <a:pt x="10476" y="54"/>
                    </a:lnTo>
                    <a:lnTo>
                      <a:pt x="10748" y="54"/>
                    </a:lnTo>
                    <a:lnTo>
                      <a:pt x="10884" y="107"/>
                    </a:lnTo>
                    <a:lnTo>
                      <a:pt x="11156" y="214"/>
                    </a:lnTo>
                    <a:lnTo>
                      <a:pt x="11293" y="322"/>
                    </a:lnTo>
                    <a:lnTo>
                      <a:pt x="11565" y="536"/>
                    </a:lnTo>
                    <a:lnTo>
                      <a:pt x="11837" y="751"/>
                    </a:lnTo>
                    <a:lnTo>
                      <a:pt x="12109" y="1019"/>
                    </a:lnTo>
                    <a:lnTo>
                      <a:pt x="12245" y="1233"/>
                    </a:lnTo>
                    <a:lnTo>
                      <a:pt x="12381" y="1609"/>
                    </a:lnTo>
                    <a:lnTo>
                      <a:pt x="12653" y="1877"/>
                    </a:lnTo>
                    <a:lnTo>
                      <a:pt x="12925" y="2306"/>
                    </a:lnTo>
                    <a:lnTo>
                      <a:pt x="13061" y="2735"/>
                    </a:lnTo>
                    <a:lnTo>
                      <a:pt x="13469" y="3110"/>
                    </a:lnTo>
                    <a:lnTo>
                      <a:pt x="13469" y="3539"/>
                    </a:lnTo>
                    <a:lnTo>
                      <a:pt x="13741" y="3968"/>
                    </a:lnTo>
                    <a:lnTo>
                      <a:pt x="14150" y="4450"/>
                    </a:lnTo>
                    <a:lnTo>
                      <a:pt x="14286" y="4987"/>
                    </a:lnTo>
                    <a:lnTo>
                      <a:pt x="14558" y="5469"/>
                    </a:lnTo>
                    <a:lnTo>
                      <a:pt x="14694" y="6005"/>
                    </a:lnTo>
                    <a:lnTo>
                      <a:pt x="14966" y="6542"/>
                    </a:lnTo>
                    <a:lnTo>
                      <a:pt x="15102" y="7024"/>
                    </a:lnTo>
                    <a:lnTo>
                      <a:pt x="15374" y="7614"/>
                    </a:lnTo>
                    <a:lnTo>
                      <a:pt x="15646" y="8150"/>
                    </a:lnTo>
                    <a:lnTo>
                      <a:pt x="15918" y="8794"/>
                    </a:lnTo>
                    <a:lnTo>
                      <a:pt x="16054" y="9330"/>
                    </a:lnTo>
                    <a:lnTo>
                      <a:pt x="16190" y="9866"/>
                    </a:lnTo>
                    <a:lnTo>
                      <a:pt x="16599" y="10456"/>
                    </a:lnTo>
                    <a:lnTo>
                      <a:pt x="16735" y="11046"/>
                    </a:lnTo>
                    <a:lnTo>
                      <a:pt x="17007" y="11635"/>
                    </a:lnTo>
                    <a:lnTo>
                      <a:pt x="17143" y="12172"/>
                    </a:lnTo>
                    <a:lnTo>
                      <a:pt x="17279" y="12761"/>
                    </a:lnTo>
                    <a:lnTo>
                      <a:pt x="17551" y="13298"/>
                    </a:lnTo>
                    <a:lnTo>
                      <a:pt x="17687" y="13834"/>
                    </a:lnTo>
                    <a:lnTo>
                      <a:pt x="17959" y="14370"/>
                    </a:lnTo>
                    <a:lnTo>
                      <a:pt x="18095" y="14960"/>
                    </a:lnTo>
                    <a:lnTo>
                      <a:pt x="18231" y="15442"/>
                    </a:lnTo>
                    <a:lnTo>
                      <a:pt x="18367" y="15871"/>
                    </a:lnTo>
                    <a:lnTo>
                      <a:pt x="18639" y="16461"/>
                    </a:lnTo>
                    <a:lnTo>
                      <a:pt x="18776" y="16836"/>
                    </a:lnTo>
                    <a:lnTo>
                      <a:pt x="19048" y="17265"/>
                    </a:lnTo>
                    <a:lnTo>
                      <a:pt x="19184" y="17748"/>
                    </a:lnTo>
                    <a:lnTo>
                      <a:pt x="19320" y="18177"/>
                    </a:lnTo>
                    <a:lnTo>
                      <a:pt x="19456" y="18552"/>
                    </a:lnTo>
                    <a:lnTo>
                      <a:pt x="19456" y="18874"/>
                    </a:lnTo>
                    <a:lnTo>
                      <a:pt x="19592" y="19196"/>
                    </a:lnTo>
                    <a:lnTo>
                      <a:pt x="19728" y="19517"/>
                    </a:lnTo>
                    <a:lnTo>
                      <a:pt x="19864" y="19732"/>
                    </a:lnTo>
                    <a:lnTo>
                      <a:pt x="19864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0" name="AutoShape 102">
                <a:extLst>
                  <a:ext uri="{FF2B5EF4-FFF2-40B4-BE49-F238E27FC236}">
                    <a16:creationId xmlns:a16="http://schemas.microsoft.com/office/drawing/2014/main" id="{196ACDAC-970A-4E17-AC0B-71420FCE5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" y="697"/>
                <a:ext cx="93" cy="13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11"/>
                    </a:lnTo>
                    <a:lnTo>
                      <a:pt x="382" y="1278"/>
                    </a:lnTo>
                    <a:lnTo>
                      <a:pt x="510" y="1889"/>
                    </a:lnTo>
                    <a:lnTo>
                      <a:pt x="764" y="2500"/>
                    </a:lnTo>
                    <a:lnTo>
                      <a:pt x="892" y="3111"/>
                    </a:lnTo>
                    <a:lnTo>
                      <a:pt x="1274" y="3722"/>
                    </a:lnTo>
                    <a:lnTo>
                      <a:pt x="1401" y="4333"/>
                    </a:lnTo>
                    <a:lnTo>
                      <a:pt x="1656" y="4944"/>
                    </a:lnTo>
                    <a:lnTo>
                      <a:pt x="1656" y="5556"/>
                    </a:lnTo>
                    <a:lnTo>
                      <a:pt x="2038" y="6167"/>
                    </a:lnTo>
                    <a:lnTo>
                      <a:pt x="2166" y="6778"/>
                    </a:lnTo>
                    <a:lnTo>
                      <a:pt x="2420" y="7278"/>
                    </a:lnTo>
                    <a:lnTo>
                      <a:pt x="2675" y="7889"/>
                    </a:lnTo>
                    <a:lnTo>
                      <a:pt x="2803" y="8444"/>
                    </a:lnTo>
                    <a:lnTo>
                      <a:pt x="2930" y="9000"/>
                    </a:lnTo>
                    <a:lnTo>
                      <a:pt x="3185" y="9611"/>
                    </a:lnTo>
                    <a:lnTo>
                      <a:pt x="3312" y="10167"/>
                    </a:lnTo>
                    <a:lnTo>
                      <a:pt x="3567" y="10667"/>
                    </a:lnTo>
                    <a:lnTo>
                      <a:pt x="3822" y="11167"/>
                    </a:lnTo>
                    <a:lnTo>
                      <a:pt x="3949" y="11722"/>
                    </a:lnTo>
                    <a:lnTo>
                      <a:pt x="4076" y="12167"/>
                    </a:lnTo>
                    <a:lnTo>
                      <a:pt x="4331" y="12722"/>
                    </a:lnTo>
                    <a:lnTo>
                      <a:pt x="4586" y="13222"/>
                    </a:lnTo>
                    <a:lnTo>
                      <a:pt x="4713" y="13667"/>
                    </a:lnTo>
                    <a:lnTo>
                      <a:pt x="4968" y="14111"/>
                    </a:lnTo>
                    <a:lnTo>
                      <a:pt x="5096" y="14556"/>
                    </a:lnTo>
                    <a:lnTo>
                      <a:pt x="5350" y="15056"/>
                    </a:lnTo>
                    <a:lnTo>
                      <a:pt x="5605" y="15444"/>
                    </a:lnTo>
                    <a:lnTo>
                      <a:pt x="5732" y="15833"/>
                    </a:lnTo>
                    <a:lnTo>
                      <a:pt x="6115" y="16222"/>
                    </a:lnTo>
                    <a:lnTo>
                      <a:pt x="6115" y="16611"/>
                    </a:lnTo>
                    <a:lnTo>
                      <a:pt x="6369" y="16944"/>
                    </a:lnTo>
                    <a:lnTo>
                      <a:pt x="6624" y="17333"/>
                    </a:lnTo>
                    <a:lnTo>
                      <a:pt x="6752" y="17611"/>
                    </a:lnTo>
                    <a:lnTo>
                      <a:pt x="7006" y="17944"/>
                    </a:lnTo>
                    <a:lnTo>
                      <a:pt x="7261" y="18167"/>
                    </a:lnTo>
                    <a:lnTo>
                      <a:pt x="7389" y="18500"/>
                    </a:lnTo>
                    <a:lnTo>
                      <a:pt x="7516" y="18722"/>
                    </a:lnTo>
                    <a:lnTo>
                      <a:pt x="7898" y="18944"/>
                    </a:lnTo>
                    <a:lnTo>
                      <a:pt x="8025" y="19167"/>
                    </a:lnTo>
                    <a:lnTo>
                      <a:pt x="8280" y="19333"/>
                    </a:lnTo>
                    <a:lnTo>
                      <a:pt x="8408" y="19500"/>
                    </a:lnTo>
                    <a:lnTo>
                      <a:pt x="8535" y="19667"/>
                    </a:lnTo>
                    <a:lnTo>
                      <a:pt x="8917" y="19722"/>
                    </a:lnTo>
                    <a:lnTo>
                      <a:pt x="9045" y="19889"/>
                    </a:lnTo>
                    <a:lnTo>
                      <a:pt x="9299" y="19889"/>
                    </a:lnTo>
                    <a:lnTo>
                      <a:pt x="9427" y="19944"/>
                    </a:lnTo>
                    <a:lnTo>
                      <a:pt x="9682" y="19944"/>
                    </a:lnTo>
                    <a:lnTo>
                      <a:pt x="9936" y="19944"/>
                    </a:lnTo>
                    <a:lnTo>
                      <a:pt x="10064" y="19889"/>
                    </a:lnTo>
                    <a:lnTo>
                      <a:pt x="10318" y="19889"/>
                    </a:lnTo>
                    <a:lnTo>
                      <a:pt x="10573" y="19722"/>
                    </a:lnTo>
                    <a:lnTo>
                      <a:pt x="10701" y="19500"/>
                    </a:lnTo>
                    <a:lnTo>
                      <a:pt x="10955" y="19333"/>
                    </a:lnTo>
                    <a:lnTo>
                      <a:pt x="11338" y="19111"/>
                    </a:lnTo>
                    <a:lnTo>
                      <a:pt x="11465" y="18833"/>
                    </a:lnTo>
                    <a:lnTo>
                      <a:pt x="11720" y="18500"/>
                    </a:lnTo>
                    <a:lnTo>
                      <a:pt x="11975" y="18278"/>
                    </a:lnTo>
                    <a:lnTo>
                      <a:pt x="12102" y="17944"/>
                    </a:lnTo>
                    <a:lnTo>
                      <a:pt x="12484" y="17556"/>
                    </a:lnTo>
                    <a:lnTo>
                      <a:pt x="12739" y="17111"/>
                    </a:lnTo>
                    <a:lnTo>
                      <a:pt x="12866" y="16722"/>
                    </a:lnTo>
                    <a:lnTo>
                      <a:pt x="13248" y="16278"/>
                    </a:lnTo>
                    <a:lnTo>
                      <a:pt x="13376" y="15778"/>
                    </a:lnTo>
                    <a:lnTo>
                      <a:pt x="13758" y="15333"/>
                    </a:lnTo>
                    <a:lnTo>
                      <a:pt x="13885" y="14833"/>
                    </a:lnTo>
                    <a:lnTo>
                      <a:pt x="14140" y="14389"/>
                    </a:lnTo>
                    <a:lnTo>
                      <a:pt x="14395" y="13833"/>
                    </a:lnTo>
                    <a:lnTo>
                      <a:pt x="14777" y="13333"/>
                    </a:lnTo>
                    <a:lnTo>
                      <a:pt x="14904" y="12778"/>
                    </a:lnTo>
                    <a:lnTo>
                      <a:pt x="15159" y="12167"/>
                    </a:lnTo>
                    <a:lnTo>
                      <a:pt x="15414" y="11611"/>
                    </a:lnTo>
                    <a:lnTo>
                      <a:pt x="15669" y="11111"/>
                    </a:lnTo>
                    <a:lnTo>
                      <a:pt x="15924" y="10556"/>
                    </a:lnTo>
                    <a:lnTo>
                      <a:pt x="16051" y="10000"/>
                    </a:lnTo>
                    <a:lnTo>
                      <a:pt x="16306" y="9444"/>
                    </a:lnTo>
                    <a:lnTo>
                      <a:pt x="16561" y="8944"/>
                    </a:lnTo>
                    <a:lnTo>
                      <a:pt x="16815" y="8389"/>
                    </a:lnTo>
                    <a:lnTo>
                      <a:pt x="17070" y="7833"/>
                    </a:lnTo>
                    <a:lnTo>
                      <a:pt x="17197" y="7278"/>
                    </a:lnTo>
                    <a:lnTo>
                      <a:pt x="17325" y="6778"/>
                    </a:lnTo>
                    <a:lnTo>
                      <a:pt x="17707" y="6222"/>
                    </a:lnTo>
                    <a:lnTo>
                      <a:pt x="17834" y="5722"/>
                    </a:lnTo>
                    <a:lnTo>
                      <a:pt x="18217" y="5222"/>
                    </a:lnTo>
                    <a:lnTo>
                      <a:pt x="18344" y="4722"/>
                    </a:lnTo>
                    <a:lnTo>
                      <a:pt x="18344" y="4278"/>
                    </a:lnTo>
                    <a:lnTo>
                      <a:pt x="18726" y="3833"/>
                    </a:lnTo>
                    <a:lnTo>
                      <a:pt x="18854" y="3389"/>
                    </a:lnTo>
                    <a:lnTo>
                      <a:pt x="19108" y="3000"/>
                    </a:lnTo>
                    <a:lnTo>
                      <a:pt x="19236" y="2611"/>
                    </a:lnTo>
                    <a:lnTo>
                      <a:pt x="19363" y="2278"/>
                    </a:lnTo>
                    <a:lnTo>
                      <a:pt x="19490" y="1889"/>
                    </a:lnTo>
                    <a:lnTo>
                      <a:pt x="19490" y="1611"/>
                    </a:lnTo>
                    <a:lnTo>
                      <a:pt x="19745" y="1333"/>
                    </a:lnTo>
                    <a:lnTo>
                      <a:pt x="19745" y="1056"/>
                    </a:lnTo>
                    <a:lnTo>
                      <a:pt x="19873" y="83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1" name="AutoShape 103">
                <a:extLst>
                  <a:ext uri="{FF2B5EF4-FFF2-40B4-BE49-F238E27FC236}">
                    <a16:creationId xmlns:a16="http://schemas.microsoft.com/office/drawing/2014/main" id="{96441131-74F9-4354-890A-7C3A0470B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" y="554"/>
                <a:ext cx="88" cy="14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63"/>
                    </a:moveTo>
                    <a:lnTo>
                      <a:pt x="272" y="18490"/>
                    </a:lnTo>
                    <a:lnTo>
                      <a:pt x="544" y="17865"/>
                    </a:lnTo>
                    <a:lnTo>
                      <a:pt x="680" y="17292"/>
                    </a:lnTo>
                    <a:lnTo>
                      <a:pt x="816" y="16667"/>
                    </a:lnTo>
                    <a:lnTo>
                      <a:pt x="1088" y="16042"/>
                    </a:lnTo>
                    <a:lnTo>
                      <a:pt x="1361" y="15469"/>
                    </a:lnTo>
                    <a:lnTo>
                      <a:pt x="1633" y="14896"/>
                    </a:lnTo>
                    <a:lnTo>
                      <a:pt x="1769" y="14271"/>
                    </a:lnTo>
                    <a:lnTo>
                      <a:pt x="1905" y="13698"/>
                    </a:lnTo>
                    <a:lnTo>
                      <a:pt x="2177" y="13177"/>
                    </a:lnTo>
                    <a:lnTo>
                      <a:pt x="2449" y="12552"/>
                    </a:lnTo>
                    <a:lnTo>
                      <a:pt x="2721" y="12031"/>
                    </a:lnTo>
                    <a:lnTo>
                      <a:pt x="2993" y="11458"/>
                    </a:lnTo>
                    <a:lnTo>
                      <a:pt x="2993" y="10885"/>
                    </a:lnTo>
                    <a:lnTo>
                      <a:pt x="3265" y="10313"/>
                    </a:lnTo>
                    <a:lnTo>
                      <a:pt x="3537" y="9792"/>
                    </a:lnTo>
                    <a:lnTo>
                      <a:pt x="3810" y="9271"/>
                    </a:lnTo>
                    <a:lnTo>
                      <a:pt x="4082" y="8750"/>
                    </a:lnTo>
                    <a:lnTo>
                      <a:pt x="4218" y="8229"/>
                    </a:lnTo>
                    <a:lnTo>
                      <a:pt x="4354" y="7708"/>
                    </a:lnTo>
                    <a:lnTo>
                      <a:pt x="4762" y="7292"/>
                    </a:lnTo>
                    <a:lnTo>
                      <a:pt x="4898" y="6771"/>
                    </a:lnTo>
                    <a:lnTo>
                      <a:pt x="5170" y="6354"/>
                    </a:lnTo>
                    <a:lnTo>
                      <a:pt x="5306" y="5885"/>
                    </a:lnTo>
                    <a:lnTo>
                      <a:pt x="5442" y="5469"/>
                    </a:lnTo>
                    <a:lnTo>
                      <a:pt x="5850" y="5000"/>
                    </a:lnTo>
                    <a:lnTo>
                      <a:pt x="5850" y="4531"/>
                    </a:lnTo>
                    <a:lnTo>
                      <a:pt x="6259" y="4167"/>
                    </a:lnTo>
                    <a:lnTo>
                      <a:pt x="6531" y="3802"/>
                    </a:lnTo>
                    <a:lnTo>
                      <a:pt x="6531" y="3438"/>
                    </a:lnTo>
                    <a:lnTo>
                      <a:pt x="6939" y="3073"/>
                    </a:lnTo>
                    <a:lnTo>
                      <a:pt x="7075" y="2708"/>
                    </a:lnTo>
                    <a:lnTo>
                      <a:pt x="7347" y="2448"/>
                    </a:lnTo>
                    <a:lnTo>
                      <a:pt x="7483" y="2083"/>
                    </a:lnTo>
                    <a:lnTo>
                      <a:pt x="7619" y="1823"/>
                    </a:lnTo>
                    <a:lnTo>
                      <a:pt x="7891" y="1563"/>
                    </a:lnTo>
                    <a:lnTo>
                      <a:pt x="8163" y="1302"/>
                    </a:lnTo>
                    <a:lnTo>
                      <a:pt x="8435" y="1042"/>
                    </a:lnTo>
                    <a:lnTo>
                      <a:pt x="8571" y="833"/>
                    </a:lnTo>
                    <a:lnTo>
                      <a:pt x="8844" y="677"/>
                    </a:lnTo>
                    <a:lnTo>
                      <a:pt x="8980" y="521"/>
                    </a:lnTo>
                    <a:lnTo>
                      <a:pt x="9116" y="365"/>
                    </a:lnTo>
                    <a:lnTo>
                      <a:pt x="9524" y="260"/>
                    </a:lnTo>
                    <a:lnTo>
                      <a:pt x="9524" y="104"/>
                    </a:lnTo>
                    <a:lnTo>
                      <a:pt x="9932" y="104"/>
                    </a:lnTo>
                    <a:lnTo>
                      <a:pt x="10068" y="52"/>
                    </a:lnTo>
                    <a:lnTo>
                      <a:pt x="10204" y="0"/>
                    </a:lnTo>
                    <a:lnTo>
                      <a:pt x="10476" y="52"/>
                    </a:lnTo>
                    <a:lnTo>
                      <a:pt x="10748" y="52"/>
                    </a:lnTo>
                    <a:lnTo>
                      <a:pt x="10884" y="104"/>
                    </a:lnTo>
                    <a:lnTo>
                      <a:pt x="11156" y="208"/>
                    </a:lnTo>
                    <a:lnTo>
                      <a:pt x="11293" y="313"/>
                    </a:lnTo>
                    <a:lnTo>
                      <a:pt x="11565" y="521"/>
                    </a:lnTo>
                    <a:lnTo>
                      <a:pt x="11837" y="781"/>
                    </a:lnTo>
                    <a:lnTo>
                      <a:pt x="12109" y="990"/>
                    </a:lnTo>
                    <a:lnTo>
                      <a:pt x="12245" y="1250"/>
                    </a:lnTo>
                    <a:lnTo>
                      <a:pt x="12381" y="1563"/>
                    </a:lnTo>
                    <a:lnTo>
                      <a:pt x="12653" y="1875"/>
                    </a:lnTo>
                    <a:lnTo>
                      <a:pt x="12925" y="2292"/>
                    </a:lnTo>
                    <a:lnTo>
                      <a:pt x="13061" y="2708"/>
                    </a:lnTo>
                    <a:lnTo>
                      <a:pt x="13469" y="3125"/>
                    </a:lnTo>
                    <a:lnTo>
                      <a:pt x="13469" y="3542"/>
                    </a:lnTo>
                    <a:lnTo>
                      <a:pt x="13741" y="4010"/>
                    </a:lnTo>
                    <a:lnTo>
                      <a:pt x="14150" y="4427"/>
                    </a:lnTo>
                    <a:lnTo>
                      <a:pt x="14286" y="4948"/>
                    </a:lnTo>
                    <a:lnTo>
                      <a:pt x="14558" y="5469"/>
                    </a:lnTo>
                    <a:lnTo>
                      <a:pt x="14694" y="5990"/>
                    </a:lnTo>
                    <a:lnTo>
                      <a:pt x="14966" y="6510"/>
                    </a:lnTo>
                    <a:lnTo>
                      <a:pt x="15102" y="7083"/>
                    </a:lnTo>
                    <a:lnTo>
                      <a:pt x="15374" y="7656"/>
                    </a:lnTo>
                    <a:lnTo>
                      <a:pt x="15646" y="8177"/>
                    </a:lnTo>
                    <a:lnTo>
                      <a:pt x="15918" y="8802"/>
                    </a:lnTo>
                    <a:lnTo>
                      <a:pt x="16054" y="9375"/>
                    </a:lnTo>
                    <a:lnTo>
                      <a:pt x="16190" y="9896"/>
                    </a:lnTo>
                    <a:lnTo>
                      <a:pt x="16599" y="10469"/>
                    </a:lnTo>
                    <a:lnTo>
                      <a:pt x="16735" y="10990"/>
                    </a:lnTo>
                    <a:lnTo>
                      <a:pt x="17007" y="11615"/>
                    </a:lnTo>
                    <a:lnTo>
                      <a:pt x="17143" y="12135"/>
                    </a:lnTo>
                    <a:lnTo>
                      <a:pt x="17279" y="12708"/>
                    </a:lnTo>
                    <a:lnTo>
                      <a:pt x="17551" y="13281"/>
                    </a:lnTo>
                    <a:lnTo>
                      <a:pt x="17687" y="13854"/>
                    </a:lnTo>
                    <a:lnTo>
                      <a:pt x="17959" y="14375"/>
                    </a:lnTo>
                    <a:lnTo>
                      <a:pt x="18095" y="14948"/>
                    </a:lnTo>
                    <a:lnTo>
                      <a:pt x="18231" y="15469"/>
                    </a:lnTo>
                    <a:lnTo>
                      <a:pt x="18367" y="15938"/>
                    </a:lnTo>
                    <a:lnTo>
                      <a:pt x="18639" y="16406"/>
                    </a:lnTo>
                    <a:lnTo>
                      <a:pt x="18776" y="16875"/>
                    </a:lnTo>
                    <a:lnTo>
                      <a:pt x="19048" y="17292"/>
                    </a:lnTo>
                    <a:lnTo>
                      <a:pt x="19184" y="17708"/>
                    </a:lnTo>
                    <a:lnTo>
                      <a:pt x="19320" y="18177"/>
                    </a:lnTo>
                    <a:lnTo>
                      <a:pt x="19456" y="18542"/>
                    </a:lnTo>
                    <a:lnTo>
                      <a:pt x="19456" y="18906"/>
                    </a:lnTo>
                    <a:lnTo>
                      <a:pt x="19592" y="19167"/>
                    </a:lnTo>
                    <a:lnTo>
                      <a:pt x="19728" y="19479"/>
                    </a:lnTo>
                    <a:lnTo>
                      <a:pt x="19864" y="19740"/>
                    </a:lnTo>
                    <a:lnTo>
                      <a:pt x="19864" y="19948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2" name="AutoShape 104">
                <a:extLst>
                  <a:ext uri="{FF2B5EF4-FFF2-40B4-BE49-F238E27FC236}">
                    <a16:creationId xmlns:a16="http://schemas.microsoft.com/office/drawing/2014/main" id="{DDED9B73-DD7D-407C-AD62-BF24C3195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" y="692"/>
                <a:ext cx="93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47"/>
                    </a:lnTo>
                    <a:lnTo>
                      <a:pt x="382" y="1240"/>
                    </a:lnTo>
                    <a:lnTo>
                      <a:pt x="510" y="1887"/>
                    </a:lnTo>
                    <a:lnTo>
                      <a:pt x="764" y="2534"/>
                    </a:lnTo>
                    <a:lnTo>
                      <a:pt x="892" y="3127"/>
                    </a:lnTo>
                    <a:lnTo>
                      <a:pt x="1274" y="3720"/>
                    </a:lnTo>
                    <a:lnTo>
                      <a:pt x="1401" y="4367"/>
                    </a:lnTo>
                    <a:lnTo>
                      <a:pt x="1656" y="4960"/>
                    </a:lnTo>
                    <a:lnTo>
                      <a:pt x="1656" y="5553"/>
                    </a:lnTo>
                    <a:lnTo>
                      <a:pt x="2038" y="6146"/>
                    </a:lnTo>
                    <a:lnTo>
                      <a:pt x="2166" y="6739"/>
                    </a:lnTo>
                    <a:lnTo>
                      <a:pt x="2420" y="7278"/>
                    </a:lnTo>
                    <a:lnTo>
                      <a:pt x="2675" y="7925"/>
                    </a:lnTo>
                    <a:lnTo>
                      <a:pt x="2803" y="8464"/>
                    </a:lnTo>
                    <a:lnTo>
                      <a:pt x="2930" y="9003"/>
                    </a:lnTo>
                    <a:lnTo>
                      <a:pt x="3185" y="9596"/>
                    </a:lnTo>
                    <a:lnTo>
                      <a:pt x="3312" y="10135"/>
                    </a:lnTo>
                    <a:lnTo>
                      <a:pt x="3567" y="10674"/>
                    </a:lnTo>
                    <a:lnTo>
                      <a:pt x="3822" y="11213"/>
                    </a:lnTo>
                    <a:lnTo>
                      <a:pt x="3949" y="11698"/>
                    </a:lnTo>
                    <a:lnTo>
                      <a:pt x="4076" y="12237"/>
                    </a:lnTo>
                    <a:lnTo>
                      <a:pt x="4331" y="12722"/>
                    </a:lnTo>
                    <a:lnTo>
                      <a:pt x="4586" y="13154"/>
                    </a:lnTo>
                    <a:lnTo>
                      <a:pt x="4713" y="13693"/>
                    </a:lnTo>
                    <a:lnTo>
                      <a:pt x="4968" y="14124"/>
                    </a:lnTo>
                    <a:lnTo>
                      <a:pt x="5096" y="14555"/>
                    </a:lnTo>
                    <a:lnTo>
                      <a:pt x="5350" y="14987"/>
                    </a:lnTo>
                    <a:lnTo>
                      <a:pt x="5605" y="15472"/>
                    </a:lnTo>
                    <a:lnTo>
                      <a:pt x="5732" y="15849"/>
                    </a:lnTo>
                    <a:lnTo>
                      <a:pt x="6115" y="16226"/>
                    </a:lnTo>
                    <a:lnTo>
                      <a:pt x="6115" y="16604"/>
                    </a:lnTo>
                    <a:lnTo>
                      <a:pt x="6369" y="16981"/>
                    </a:lnTo>
                    <a:lnTo>
                      <a:pt x="6624" y="17251"/>
                    </a:lnTo>
                    <a:lnTo>
                      <a:pt x="6752" y="17628"/>
                    </a:lnTo>
                    <a:lnTo>
                      <a:pt x="7006" y="17898"/>
                    </a:lnTo>
                    <a:lnTo>
                      <a:pt x="7261" y="18167"/>
                    </a:lnTo>
                    <a:lnTo>
                      <a:pt x="7389" y="18491"/>
                    </a:lnTo>
                    <a:lnTo>
                      <a:pt x="7516" y="18760"/>
                    </a:lnTo>
                    <a:lnTo>
                      <a:pt x="7898" y="18976"/>
                    </a:lnTo>
                    <a:lnTo>
                      <a:pt x="8025" y="19137"/>
                    </a:lnTo>
                    <a:lnTo>
                      <a:pt x="8280" y="19353"/>
                    </a:lnTo>
                    <a:lnTo>
                      <a:pt x="8408" y="19461"/>
                    </a:lnTo>
                    <a:lnTo>
                      <a:pt x="8535" y="19677"/>
                    </a:lnTo>
                    <a:lnTo>
                      <a:pt x="8917" y="19730"/>
                    </a:lnTo>
                    <a:lnTo>
                      <a:pt x="9045" y="19892"/>
                    </a:lnTo>
                    <a:lnTo>
                      <a:pt x="9299" y="19892"/>
                    </a:lnTo>
                    <a:lnTo>
                      <a:pt x="9427" y="19946"/>
                    </a:lnTo>
                    <a:lnTo>
                      <a:pt x="9682" y="19946"/>
                    </a:lnTo>
                    <a:lnTo>
                      <a:pt x="9936" y="19946"/>
                    </a:lnTo>
                    <a:lnTo>
                      <a:pt x="10064" y="19892"/>
                    </a:lnTo>
                    <a:lnTo>
                      <a:pt x="10318" y="19892"/>
                    </a:lnTo>
                    <a:lnTo>
                      <a:pt x="10573" y="19677"/>
                    </a:lnTo>
                    <a:lnTo>
                      <a:pt x="10701" y="19515"/>
                    </a:lnTo>
                    <a:lnTo>
                      <a:pt x="10955" y="19353"/>
                    </a:lnTo>
                    <a:lnTo>
                      <a:pt x="11338" y="19137"/>
                    </a:lnTo>
                    <a:lnTo>
                      <a:pt x="11465" y="18868"/>
                    </a:lnTo>
                    <a:lnTo>
                      <a:pt x="11720" y="18544"/>
                    </a:lnTo>
                    <a:lnTo>
                      <a:pt x="11975" y="18275"/>
                    </a:lnTo>
                    <a:lnTo>
                      <a:pt x="12102" y="17844"/>
                    </a:lnTo>
                    <a:lnTo>
                      <a:pt x="12484" y="17466"/>
                    </a:lnTo>
                    <a:lnTo>
                      <a:pt x="12739" y="17197"/>
                    </a:lnTo>
                    <a:lnTo>
                      <a:pt x="12866" y="16765"/>
                    </a:lnTo>
                    <a:lnTo>
                      <a:pt x="13248" y="16280"/>
                    </a:lnTo>
                    <a:lnTo>
                      <a:pt x="13376" y="15849"/>
                    </a:lnTo>
                    <a:lnTo>
                      <a:pt x="13758" y="15364"/>
                    </a:lnTo>
                    <a:lnTo>
                      <a:pt x="13885" y="14879"/>
                    </a:lnTo>
                    <a:lnTo>
                      <a:pt x="14140" y="14340"/>
                    </a:lnTo>
                    <a:lnTo>
                      <a:pt x="14395" y="13801"/>
                    </a:lnTo>
                    <a:lnTo>
                      <a:pt x="14777" y="13315"/>
                    </a:lnTo>
                    <a:lnTo>
                      <a:pt x="14904" y="12776"/>
                    </a:lnTo>
                    <a:lnTo>
                      <a:pt x="15159" y="12237"/>
                    </a:lnTo>
                    <a:lnTo>
                      <a:pt x="15414" y="11644"/>
                    </a:lnTo>
                    <a:lnTo>
                      <a:pt x="15669" y="11105"/>
                    </a:lnTo>
                    <a:lnTo>
                      <a:pt x="15924" y="10566"/>
                    </a:lnTo>
                    <a:lnTo>
                      <a:pt x="16051" y="10027"/>
                    </a:lnTo>
                    <a:lnTo>
                      <a:pt x="16306" y="9488"/>
                    </a:lnTo>
                    <a:lnTo>
                      <a:pt x="16561" y="8895"/>
                    </a:lnTo>
                    <a:lnTo>
                      <a:pt x="16815" y="8356"/>
                    </a:lnTo>
                    <a:lnTo>
                      <a:pt x="17070" y="7763"/>
                    </a:lnTo>
                    <a:lnTo>
                      <a:pt x="17197" y="7278"/>
                    </a:lnTo>
                    <a:lnTo>
                      <a:pt x="17325" y="6792"/>
                    </a:lnTo>
                    <a:lnTo>
                      <a:pt x="17707" y="6253"/>
                    </a:lnTo>
                    <a:lnTo>
                      <a:pt x="17834" y="5714"/>
                    </a:lnTo>
                    <a:lnTo>
                      <a:pt x="18217" y="5229"/>
                    </a:lnTo>
                    <a:lnTo>
                      <a:pt x="18344" y="4744"/>
                    </a:lnTo>
                    <a:lnTo>
                      <a:pt x="18344" y="4313"/>
                    </a:lnTo>
                    <a:lnTo>
                      <a:pt x="18726" y="3881"/>
                    </a:lnTo>
                    <a:lnTo>
                      <a:pt x="18854" y="3396"/>
                    </a:lnTo>
                    <a:lnTo>
                      <a:pt x="19108" y="3019"/>
                    </a:lnTo>
                    <a:lnTo>
                      <a:pt x="19236" y="2588"/>
                    </a:lnTo>
                    <a:lnTo>
                      <a:pt x="19363" y="2210"/>
                    </a:lnTo>
                    <a:lnTo>
                      <a:pt x="19490" y="1887"/>
                    </a:lnTo>
                    <a:lnTo>
                      <a:pt x="19490" y="1671"/>
                    </a:lnTo>
                    <a:lnTo>
                      <a:pt x="19745" y="1348"/>
                    </a:lnTo>
                    <a:lnTo>
                      <a:pt x="19745" y="1024"/>
                    </a:lnTo>
                    <a:lnTo>
                      <a:pt x="19873" y="86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3" name="AutoShape 105">
                <a:extLst>
                  <a:ext uri="{FF2B5EF4-FFF2-40B4-BE49-F238E27FC236}">
                    <a16:creationId xmlns:a16="http://schemas.microsoft.com/office/drawing/2014/main" id="{82816A11-8AD5-44D6-967C-F2760F0F2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" y="565"/>
                <a:ext cx="87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8"/>
                    </a:moveTo>
                    <a:lnTo>
                      <a:pt x="272" y="18499"/>
                    </a:lnTo>
                    <a:lnTo>
                      <a:pt x="544" y="17909"/>
                    </a:lnTo>
                    <a:lnTo>
                      <a:pt x="680" y="17265"/>
                    </a:lnTo>
                    <a:lnTo>
                      <a:pt x="816" y="16676"/>
                    </a:lnTo>
                    <a:lnTo>
                      <a:pt x="1088" y="16086"/>
                    </a:lnTo>
                    <a:lnTo>
                      <a:pt x="1361" y="15496"/>
                    </a:lnTo>
                    <a:lnTo>
                      <a:pt x="1633" y="14906"/>
                    </a:lnTo>
                    <a:lnTo>
                      <a:pt x="1769" y="14316"/>
                    </a:lnTo>
                    <a:lnTo>
                      <a:pt x="1905" y="13673"/>
                    </a:lnTo>
                    <a:lnTo>
                      <a:pt x="2177" y="13137"/>
                    </a:lnTo>
                    <a:lnTo>
                      <a:pt x="2449" y="12601"/>
                    </a:lnTo>
                    <a:lnTo>
                      <a:pt x="2721" y="12064"/>
                    </a:lnTo>
                    <a:lnTo>
                      <a:pt x="2993" y="11421"/>
                    </a:lnTo>
                    <a:lnTo>
                      <a:pt x="2993" y="10885"/>
                    </a:lnTo>
                    <a:lnTo>
                      <a:pt x="3265" y="10349"/>
                    </a:lnTo>
                    <a:lnTo>
                      <a:pt x="3537" y="9812"/>
                    </a:lnTo>
                    <a:lnTo>
                      <a:pt x="3810" y="9276"/>
                    </a:lnTo>
                    <a:lnTo>
                      <a:pt x="4082" y="8794"/>
                    </a:lnTo>
                    <a:lnTo>
                      <a:pt x="4218" y="8257"/>
                    </a:lnTo>
                    <a:lnTo>
                      <a:pt x="4354" y="7721"/>
                    </a:lnTo>
                    <a:lnTo>
                      <a:pt x="4762" y="7239"/>
                    </a:lnTo>
                    <a:lnTo>
                      <a:pt x="4898" y="6756"/>
                    </a:lnTo>
                    <a:lnTo>
                      <a:pt x="5170" y="6327"/>
                    </a:lnTo>
                    <a:lnTo>
                      <a:pt x="5306" y="5898"/>
                    </a:lnTo>
                    <a:lnTo>
                      <a:pt x="5442" y="5469"/>
                    </a:lnTo>
                    <a:lnTo>
                      <a:pt x="5850" y="4987"/>
                    </a:lnTo>
                    <a:lnTo>
                      <a:pt x="5850" y="4558"/>
                    </a:lnTo>
                    <a:lnTo>
                      <a:pt x="6259" y="4129"/>
                    </a:lnTo>
                    <a:lnTo>
                      <a:pt x="6531" y="3753"/>
                    </a:lnTo>
                    <a:lnTo>
                      <a:pt x="6531" y="3432"/>
                    </a:lnTo>
                    <a:lnTo>
                      <a:pt x="6939" y="3003"/>
                    </a:lnTo>
                    <a:lnTo>
                      <a:pt x="7075" y="2735"/>
                    </a:lnTo>
                    <a:lnTo>
                      <a:pt x="7347" y="2413"/>
                    </a:lnTo>
                    <a:lnTo>
                      <a:pt x="7483" y="2091"/>
                    </a:lnTo>
                    <a:lnTo>
                      <a:pt x="7619" y="1823"/>
                    </a:lnTo>
                    <a:lnTo>
                      <a:pt x="7891" y="1609"/>
                    </a:lnTo>
                    <a:lnTo>
                      <a:pt x="8163" y="1287"/>
                    </a:lnTo>
                    <a:lnTo>
                      <a:pt x="8435" y="1019"/>
                    </a:lnTo>
                    <a:lnTo>
                      <a:pt x="8571" y="858"/>
                    </a:lnTo>
                    <a:lnTo>
                      <a:pt x="8844" y="643"/>
                    </a:lnTo>
                    <a:lnTo>
                      <a:pt x="8980" y="483"/>
                    </a:lnTo>
                    <a:lnTo>
                      <a:pt x="9116" y="375"/>
                    </a:lnTo>
                    <a:lnTo>
                      <a:pt x="9524" y="268"/>
                    </a:lnTo>
                    <a:lnTo>
                      <a:pt x="9524" y="107"/>
                    </a:lnTo>
                    <a:lnTo>
                      <a:pt x="9932" y="107"/>
                    </a:lnTo>
                    <a:lnTo>
                      <a:pt x="10068" y="54"/>
                    </a:lnTo>
                    <a:lnTo>
                      <a:pt x="10204" y="0"/>
                    </a:lnTo>
                    <a:lnTo>
                      <a:pt x="10476" y="54"/>
                    </a:lnTo>
                    <a:lnTo>
                      <a:pt x="10748" y="54"/>
                    </a:lnTo>
                    <a:lnTo>
                      <a:pt x="10884" y="107"/>
                    </a:lnTo>
                    <a:lnTo>
                      <a:pt x="11156" y="214"/>
                    </a:lnTo>
                    <a:lnTo>
                      <a:pt x="11293" y="322"/>
                    </a:lnTo>
                    <a:lnTo>
                      <a:pt x="11565" y="536"/>
                    </a:lnTo>
                    <a:lnTo>
                      <a:pt x="11837" y="751"/>
                    </a:lnTo>
                    <a:lnTo>
                      <a:pt x="12109" y="1019"/>
                    </a:lnTo>
                    <a:lnTo>
                      <a:pt x="12245" y="1233"/>
                    </a:lnTo>
                    <a:lnTo>
                      <a:pt x="12381" y="1609"/>
                    </a:lnTo>
                    <a:lnTo>
                      <a:pt x="12653" y="1877"/>
                    </a:lnTo>
                    <a:lnTo>
                      <a:pt x="12925" y="2306"/>
                    </a:lnTo>
                    <a:lnTo>
                      <a:pt x="13061" y="2735"/>
                    </a:lnTo>
                    <a:lnTo>
                      <a:pt x="13469" y="3110"/>
                    </a:lnTo>
                    <a:lnTo>
                      <a:pt x="13469" y="3539"/>
                    </a:lnTo>
                    <a:lnTo>
                      <a:pt x="13741" y="3968"/>
                    </a:lnTo>
                    <a:lnTo>
                      <a:pt x="14150" y="4450"/>
                    </a:lnTo>
                    <a:lnTo>
                      <a:pt x="14286" y="4987"/>
                    </a:lnTo>
                    <a:lnTo>
                      <a:pt x="14558" y="5469"/>
                    </a:lnTo>
                    <a:lnTo>
                      <a:pt x="14694" y="6005"/>
                    </a:lnTo>
                    <a:lnTo>
                      <a:pt x="14966" y="6542"/>
                    </a:lnTo>
                    <a:lnTo>
                      <a:pt x="15102" y="7024"/>
                    </a:lnTo>
                    <a:lnTo>
                      <a:pt x="15374" y="7614"/>
                    </a:lnTo>
                    <a:lnTo>
                      <a:pt x="15646" y="8150"/>
                    </a:lnTo>
                    <a:lnTo>
                      <a:pt x="15918" y="8794"/>
                    </a:lnTo>
                    <a:lnTo>
                      <a:pt x="16054" y="9330"/>
                    </a:lnTo>
                    <a:lnTo>
                      <a:pt x="16190" y="9866"/>
                    </a:lnTo>
                    <a:lnTo>
                      <a:pt x="16599" y="10456"/>
                    </a:lnTo>
                    <a:lnTo>
                      <a:pt x="16735" y="11046"/>
                    </a:lnTo>
                    <a:lnTo>
                      <a:pt x="17007" y="11635"/>
                    </a:lnTo>
                    <a:lnTo>
                      <a:pt x="17143" y="12172"/>
                    </a:lnTo>
                    <a:lnTo>
                      <a:pt x="17279" y="12761"/>
                    </a:lnTo>
                    <a:lnTo>
                      <a:pt x="17551" y="13298"/>
                    </a:lnTo>
                    <a:lnTo>
                      <a:pt x="17687" y="13834"/>
                    </a:lnTo>
                    <a:lnTo>
                      <a:pt x="17959" y="14370"/>
                    </a:lnTo>
                    <a:lnTo>
                      <a:pt x="18095" y="14960"/>
                    </a:lnTo>
                    <a:lnTo>
                      <a:pt x="18231" y="15442"/>
                    </a:lnTo>
                    <a:lnTo>
                      <a:pt x="18367" y="15871"/>
                    </a:lnTo>
                    <a:lnTo>
                      <a:pt x="18639" y="16461"/>
                    </a:lnTo>
                    <a:lnTo>
                      <a:pt x="18776" y="16836"/>
                    </a:lnTo>
                    <a:lnTo>
                      <a:pt x="19048" y="17265"/>
                    </a:lnTo>
                    <a:lnTo>
                      <a:pt x="19184" y="17748"/>
                    </a:lnTo>
                    <a:lnTo>
                      <a:pt x="19320" y="18177"/>
                    </a:lnTo>
                    <a:lnTo>
                      <a:pt x="19456" y="18552"/>
                    </a:lnTo>
                    <a:lnTo>
                      <a:pt x="19456" y="18874"/>
                    </a:lnTo>
                    <a:lnTo>
                      <a:pt x="19592" y="19196"/>
                    </a:lnTo>
                    <a:lnTo>
                      <a:pt x="19728" y="19517"/>
                    </a:lnTo>
                    <a:lnTo>
                      <a:pt x="19864" y="19732"/>
                    </a:lnTo>
                    <a:lnTo>
                      <a:pt x="19864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4" name="AutoShape 106">
                <a:extLst>
                  <a:ext uri="{FF2B5EF4-FFF2-40B4-BE49-F238E27FC236}">
                    <a16:creationId xmlns:a16="http://schemas.microsoft.com/office/drawing/2014/main" id="{CA20D13F-A1B1-4B90-AEE3-0EC5CCE8D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3" y="691"/>
                <a:ext cx="93" cy="13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11"/>
                    </a:lnTo>
                    <a:lnTo>
                      <a:pt x="382" y="1278"/>
                    </a:lnTo>
                    <a:lnTo>
                      <a:pt x="510" y="1889"/>
                    </a:lnTo>
                    <a:lnTo>
                      <a:pt x="764" y="2500"/>
                    </a:lnTo>
                    <a:lnTo>
                      <a:pt x="892" y="3111"/>
                    </a:lnTo>
                    <a:lnTo>
                      <a:pt x="1274" y="3722"/>
                    </a:lnTo>
                    <a:lnTo>
                      <a:pt x="1401" y="4333"/>
                    </a:lnTo>
                    <a:lnTo>
                      <a:pt x="1656" y="4944"/>
                    </a:lnTo>
                    <a:lnTo>
                      <a:pt x="1656" y="5556"/>
                    </a:lnTo>
                    <a:lnTo>
                      <a:pt x="2038" y="6167"/>
                    </a:lnTo>
                    <a:lnTo>
                      <a:pt x="2166" y="6778"/>
                    </a:lnTo>
                    <a:lnTo>
                      <a:pt x="2420" y="7278"/>
                    </a:lnTo>
                    <a:lnTo>
                      <a:pt x="2675" y="7889"/>
                    </a:lnTo>
                    <a:lnTo>
                      <a:pt x="2803" y="8444"/>
                    </a:lnTo>
                    <a:lnTo>
                      <a:pt x="2930" y="9000"/>
                    </a:lnTo>
                    <a:lnTo>
                      <a:pt x="3185" y="9611"/>
                    </a:lnTo>
                    <a:lnTo>
                      <a:pt x="3312" y="10167"/>
                    </a:lnTo>
                    <a:lnTo>
                      <a:pt x="3567" y="10667"/>
                    </a:lnTo>
                    <a:lnTo>
                      <a:pt x="3822" y="11167"/>
                    </a:lnTo>
                    <a:lnTo>
                      <a:pt x="3949" y="11722"/>
                    </a:lnTo>
                    <a:lnTo>
                      <a:pt x="4076" y="12167"/>
                    </a:lnTo>
                    <a:lnTo>
                      <a:pt x="4331" y="12722"/>
                    </a:lnTo>
                    <a:lnTo>
                      <a:pt x="4586" y="13222"/>
                    </a:lnTo>
                    <a:lnTo>
                      <a:pt x="4713" y="13667"/>
                    </a:lnTo>
                    <a:lnTo>
                      <a:pt x="4968" y="14111"/>
                    </a:lnTo>
                    <a:lnTo>
                      <a:pt x="5096" y="14556"/>
                    </a:lnTo>
                    <a:lnTo>
                      <a:pt x="5350" y="15056"/>
                    </a:lnTo>
                    <a:lnTo>
                      <a:pt x="5605" y="15444"/>
                    </a:lnTo>
                    <a:lnTo>
                      <a:pt x="5732" y="15833"/>
                    </a:lnTo>
                    <a:lnTo>
                      <a:pt x="6115" y="16222"/>
                    </a:lnTo>
                    <a:lnTo>
                      <a:pt x="6115" y="16611"/>
                    </a:lnTo>
                    <a:lnTo>
                      <a:pt x="6369" y="16944"/>
                    </a:lnTo>
                    <a:lnTo>
                      <a:pt x="6624" y="17333"/>
                    </a:lnTo>
                    <a:lnTo>
                      <a:pt x="6752" y="17611"/>
                    </a:lnTo>
                    <a:lnTo>
                      <a:pt x="7006" y="17944"/>
                    </a:lnTo>
                    <a:lnTo>
                      <a:pt x="7261" y="18167"/>
                    </a:lnTo>
                    <a:lnTo>
                      <a:pt x="7389" y="18500"/>
                    </a:lnTo>
                    <a:lnTo>
                      <a:pt x="7516" y="18722"/>
                    </a:lnTo>
                    <a:lnTo>
                      <a:pt x="7898" y="18944"/>
                    </a:lnTo>
                    <a:lnTo>
                      <a:pt x="8025" y="19167"/>
                    </a:lnTo>
                    <a:lnTo>
                      <a:pt x="8280" y="19333"/>
                    </a:lnTo>
                    <a:lnTo>
                      <a:pt x="8408" y="19500"/>
                    </a:lnTo>
                    <a:lnTo>
                      <a:pt x="8535" y="19667"/>
                    </a:lnTo>
                    <a:lnTo>
                      <a:pt x="8917" y="19722"/>
                    </a:lnTo>
                    <a:lnTo>
                      <a:pt x="9045" y="19889"/>
                    </a:lnTo>
                    <a:lnTo>
                      <a:pt x="9299" y="19889"/>
                    </a:lnTo>
                    <a:lnTo>
                      <a:pt x="9427" y="19944"/>
                    </a:lnTo>
                    <a:lnTo>
                      <a:pt x="9682" y="19944"/>
                    </a:lnTo>
                    <a:lnTo>
                      <a:pt x="9936" y="19944"/>
                    </a:lnTo>
                    <a:lnTo>
                      <a:pt x="10064" y="19889"/>
                    </a:lnTo>
                    <a:lnTo>
                      <a:pt x="10318" y="19889"/>
                    </a:lnTo>
                    <a:lnTo>
                      <a:pt x="10573" y="19722"/>
                    </a:lnTo>
                    <a:lnTo>
                      <a:pt x="10701" y="19500"/>
                    </a:lnTo>
                    <a:lnTo>
                      <a:pt x="10955" y="19333"/>
                    </a:lnTo>
                    <a:lnTo>
                      <a:pt x="11338" y="19111"/>
                    </a:lnTo>
                    <a:lnTo>
                      <a:pt x="11465" y="18833"/>
                    </a:lnTo>
                    <a:lnTo>
                      <a:pt x="11720" y="18500"/>
                    </a:lnTo>
                    <a:lnTo>
                      <a:pt x="11975" y="18278"/>
                    </a:lnTo>
                    <a:lnTo>
                      <a:pt x="12102" y="17944"/>
                    </a:lnTo>
                    <a:lnTo>
                      <a:pt x="12484" y="17556"/>
                    </a:lnTo>
                    <a:lnTo>
                      <a:pt x="12739" y="17111"/>
                    </a:lnTo>
                    <a:lnTo>
                      <a:pt x="12866" y="16722"/>
                    </a:lnTo>
                    <a:lnTo>
                      <a:pt x="13248" y="16278"/>
                    </a:lnTo>
                    <a:lnTo>
                      <a:pt x="13376" y="15778"/>
                    </a:lnTo>
                    <a:lnTo>
                      <a:pt x="13758" y="15333"/>
                    </a:lnTo>
                    <a:lnTo>
                      <a:pt x="13885" y="14833"/>
                    </a:lnTo>
                    <a:lnTo>
                      <a:pt x="14140" y="14389"/>
                    </a:lnTo>
                    <a:lnTo>
                      <a:pt x="14395" y="13833"/>
                    </a:lnTo>
                    <a:lnTo>
                      <a:pt x="14777" y="13333"/>
                    </a:lnTo>
                    <a:lnTo>
                      <a:pt x="14904" y="12778"/>
                    </a:lnTo>
                    <a:lnTo>
                      <a:pt x="15159" y="12167"/>
                    </a:lnTo>
                    <a:lnTo>
                      <a:pt x="15414" y="11611"/>
                    </a:lnTo>
                    <a:lnTo>
                      <a:pt x="15669" y="11111"/>
                    </a:lnTo>
                    <a:lnTo>
                      <a:pt x="15924" y="10556"/>
                    </a:lnTo>
                    <a:lnTo>
                      <a:pt x="16051" y="10000"/>
                    </a:lnTo>
                    <a:lnTo>
                      <a:pt x="16306" y="9444"/>
                    </a:lnTo>
                    <a:lnTo>
                      <a:pt x="16561" y="8944"/>
                    </a:lnTo>
                    <a:lnTo>
                      <a:pt x="16815" y="8389"/>
                    </a:lnTo>
                    <a:lnTo>
                      <a:pt x="17070" y="7833"/>
                    </a:lnTo>
                    <a:lnTo>
                      <a:pt x="17197" y="7278"/>
                    </a:lnTo>
                    <a:lnTo>
                      <a:pt x="17325" y="6778"/>
                    </a:lnTo>
                    <a:lnTo>
                      <a:pt x="17707" y="6222"/>
                    </a:lnTo>
                    <a:lnTo>
                      <a:pt x="17834" y="5722"/>
                    </a:lnTo>
                    <a:lnTo>
                      <a:pt x="18217" y="5222"/>
                    </a:lnTo>
                    <a:lnTo>
                      <a:pt x="18344" y="4722"/>
                    </a:lnTo>
                    <a:lnTo>
                      <a:pt x="18344" y="4278"/>
                    </a:lnTo>
                    <a:lnTo>
                      <a:pt x="18726" y="3833"/>
                    </a:lnTo>
                    <a:lnTo>
                      <a:pt x="18854" y="3389"/>
                    </a:lnTo>
                    <a:lnTo>
                      <a:pt x="19108" y="3000"/>
                    </a:lnTo>
                    <a:lnTo>
                      <a:pt x="19236" y="2611"/>
                    </a:lnTo>
                    <a:lnTo>
                      <a:pt x="19363" y="2278"/>
                    </a:lnTo>
                    <a:lnTo>
                      <a:pt x="19490" y="1889"/>
                    </a:lnTo>
                    <a:lnTo>
                      <a:pt x="19490" y="1611"/>
                    </a:lnTo>
                    <a:lnTo>
                      <a:pt x="19745" y="1333"/>
                    </a:lnTo>
                    <a:lnTo>
                      <a:pt x="19745" y="1056"/>
                    </a:lnTo>
                    <a:lnTo>
                      <a:pt x="19873" y="83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5" name="AutoShape 107">
                <a:extLst>
                  <a:ext uri="{FF2B5EF4-FFF2-40B4-BE49-F238E27FC236}">
                    <a16:creationId xmlns:a16="http://schemas.microsoft.com/office/drawing/2014/main" id="{FB37E7B3-B28D-4C39-8FF1-9684875C0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558"/>
                <a:ext cx="88" cy="14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63"/>
                    </a:moveTo>
                    <a:lnTo>
                      <a:pt x="272" y="18490"/>
                    </a:lnTo>
                    <a:lnTo>
                      <a:pt x="544" y="17865"/>
                    </a:lnTo>
                    <a:lnTo>
                      <a:pt x="680" y="17292"/>
                    </a:lnTo>
                    <a:lnTo>
                      <a:pt x="816" y="16667"/>
                    </a:lnTo>
                    <a:lnTo>
                      <a:pt x="1088" y="16042"/>
                    </a:lnTo>
                    <a:lnTo>
                      <a:pt x="1361" y="15469"/>
                    </a:lnTo>
                    <a:lnTo>
                      <a:pt x="1633" y="14896"/>
                    </a:lnTo>
                    <a:lnTo>
                      <a:pt x="1769" y="14271"/>
                    </a:lnTo>
                    <a:lnTo>
                      <a:pt x="1905" y="13698"/>
                    </a:lnTo>
                    <a:lnTo>
                      <a:pt x="2177" y="13177"/>
                    </a:lnTo>
                    <a:lnTo>
                      <a:pt x="2449" y="12552"/>
                    </a:lnTo>
                    <a:lnTo>
                      <a:pt x="2721" y="12031"/>
                    </a:lnTo>
                    <a:lnTo>
                      <a:pt x="2993" y="11458"/>
                    </a:lnTo>
                    <a:lnTo>
                      <a:pt x="2993" y="10885"/>
                    </a:lnTo>
                    <a:lnTo>
                      <a:pt x="3265" y="10313"/>
                    </a:lnTo>
                    <a:lnTo>
                      <a:pt x="3537" y="9792"/>
                    </a:lnTo>
                    <a:lnTo>
                      <a:pt x="3810" y="9271"/>
                    </a:lnTo>
                    <a:lnTo>
                      <a:pt x="4082" y="8750"/>
                    </a:lnTo>
                    <a:lnTo>
                      <a:pt x="4218" y="8229"/>
                    </a:lnTo>
                    <a:lnTo>
                      <a:pt x="4354" y="7708"/>
                    </a:lnTo>
                    <a:lnTo>
                      <a:pt x="4762" y="7292"/>
                    </a:lnTo>
                    <a:lnTo>
                      <a:pt x="4898" y="6771"/>
                    </a:lnTo>
                    <a:lnTo>
                      <a:pt x="5170" y="6354"/>
                    </a:lnTo>
                    <a:lnTo>
                      <a:pt x="5306" y="5885"/>
                    </a:lnTo>
                    <a:lnTo>
                      <a:pt x="5442" y="5469"/>
                    </a:lnTo>
                    <a:lnTo>
                      <a:pt x="5850" y="5000"/>
                    </a:lnTo>
                    <a:lnTo>
                      <a:pt x="5850" y="4531"/>
                    </a:lnTo>
                    <a:lnTo>
                      <a:pt x="6259" y="4167"/>
                    </a:lnTo>
                    <a:lnTo>
                      <a:pt x="6531" y="3802"/>
                    </a:lnTo>
                    <a:lnTo>
                      <a:pt x="6531" y="3438"/>
                    </a:lnTo>
                    <a:lnTo>
                      <a:pt x="6939" y="3073"/>
                    </a:lnTo>
                    <a:lnTo>
                      <a:pt x="7075" y="2708"/>
                    </a:lnTo>
                    <a:lnTo>
                      <a:pt x="7347" y="2448"/>
                    </a:lnTo>
                    <a:lnTo>
                      <a:pt x="7483" y="2083"/>
                    </a:lnTo>
                    <a:lnTo>
                      <a:pt x="7619" y="1823"/>
                    </a:lnTo>
                    <a:lnTo>
                      <a:pt x="7891" y="1563"/>
                    </a:lnTo>
                    <a:lnTo>
                      <a:pt x="8163" y="1302"/>
                    </a:lnTo>
                    <a:lnTo>
                      <a:pt x="8435" y="1042"/>
                    </a:lnTo>
                    <a:lnTo>
                      <a:pt x="8571" y="833"/>
                    </a:lnTo>
                    <a:lnTo>
                      <a:pt x="8844" y="677"/>
                    </a:lnTo>
                    <a:lnTo>
                      <a:pt x="8980" y="521"/>
                    </a:lnTo>
                    <a:lnTo>
                      <a:pt x="9116" y="365"/>
                    </a:lnTo>
                    <a:lnTo>
                      <a:pt x="9524" y="260"/>
                    </a:lnTo>
                    <a:lnTo>
                      <a:pt x="9524" y="104"/>
                    </a:lnTo>
                    <a:lnTo>
                      <a:pt x="9932" y="104"/>
                    </a:lnTo>
                    <a:lnTo>
                      <a:pt x="10068" y="52"/>
                    </a:lnTo>
                    <a:lnTo>
                      <a:pt x="10204" y="0"/>
                    </a:lnTo>
                    <a:lnTo>
                      <a:pt x="10476" y="52"/>
                    </a:lnTo>
                    <a:lnTo>
                      <a:pt x="10748" y="52"/>
                    </a:lnTo>
                    <a:lnTo>
                      <a:pt x="10884" y="104"/>
                    </a:lnTo>
                    <a:lnTo>
                      <a:pt x="11156" y="208"/>
                    </a:lnTo>
                    <a:lnTo>
                      <a:pt x="11293" y="313"/>
                    </a:lnTo>
                    <a:lnTo>
                      <a:pt x="11565" y="521"/>
                    </a:lnTo>
                    <a:lnTo>
                      <a:pt x="11837" y="781"/>
                    </a:lnTo>
                    <a:lnTo>
                      <a:pt x="12109" y="990"/>
                    </a:lnTo>
                    <a:lnTo>
                      <a:pt x="12245" y="1250"/>
                    </a:lnTo>
                    <a:lnTo>
                      <a:pt x="12381" y="1563"/>
                    </a:lnTo>
                    <a:lnTo>
                      <a:pt x="12653" y="1875"/>
                    </a:lnTo>
                    <a:lnTo>
                      <a:pt x="12925" y="2292"/>
                    </a:lnTo>
                    <a:lnTo>
                      <a:pt x="13061" y="2708"/>
                    </a:lnTo>
                    <a:lnTo>
                      <a:pt x="13469" y="3125"/>
                    </a:lnTo>
                    <a:lnTo>
                      <a:pt x="13469" y="3542"/>
                    </a:lnTo>
                    <a:lnTo>
                      <a:pt x="13741" y="4010"/>
                    </a:lnTo>
                    <a:lnTo>
                      <a:pt x="14150" y="4427"/>
                    </a:lnTo>
                    <a:lnTo>
                      <a:pt x="14286" y="4948"/>
                    </a:lnTo>
                    <a:lnTo>
                      <a:pt x="14558" y="5469"/>
                    </a:lnTo>
                    <a:lnTo>
                      <a:pt x="14694" y="5990"/>
                    </a:lnTo>
                    <a:lnTo>
                      <a:pt x="14966" y="6510"/>
                    </a:lnTo>
                    <a:lnTo>
                      <a:pt x="15102" y="7083"/>
                    </a:lnTo>
                    <a:lnTo>
                      <a:pt x="15374" y="7656"/>
                    </a:lnTo>
                    <a:lnTo>
                      <a:pt x="15646" y="8177"/>
                    </a:lnTo>
                    <a:lnTo>
                      <a:pt x="15918" y="8802"/>
                    </a:lnTo>
                    <a:lnTo>
                      <a:pt x="16054" y="9375"/>
                    </a:lnTo>
                    <a:lnTo>
                      <a:pt x="16190" y="9896"/>
                    </a:lnTo>
                    <a:lnTo>
                      <a:pt x="16599" y="10469"/>
                    </a:lnTo>
                    <a:lnTo>
                      <a:pt x="16735" y="10990"/>
                    </a:lnTo>
                    <a:lnTo>
                      <a:pt x="17007" y="11615"/>
                    </a:lnTo>
                    <a:lnTo>
                      <a:pt x="17143" y="12135"/>
                    </a:lnTo>
                    <a:lnTo>
                      <a:pt x="17279" y="12708"/>
                    </a:lnTo>
                    <a:lnTo>
                      <a:pt x="17551" y="13281"/>
                    </a:lnTo>
                    <a:lnTo>
                      <a:pt x="17687" y="13854"/>
                    </a:lnTo>
                    <a:lnTo>
                      <a:pt x="17959" y="14375"/>
                    </a:lnTo>
                    <a:lnTo>
                      <a:pt x="18095" y="14948"/>
                    </a:lnTo>
                    <a:lnTo>
                      <a:pt x="18231" y="15469"/>
                    </a:lnTo>
                    <a:lnTo>
                      <a:pt x="18367" y="15938"/>
                    </a:lnTo>
                    <a:lnTo>
                      <a:pt x="18639" y="16406"/>
                    </a:lnTo>
                    <a:lnTo>
                      <a:pt x="18776" y="16875"/>
                    </a:lnTo>
                    <a:lnTo>
                      <a:pt x="19048" y="17292"/>
                    </a:lnTo>
                    <a:lnTo>
                      <a:pt x="19184" y="17708"/>
                    </a:lnTo>
                    <a:lnTo>
                      <a:pt x="19320" y="18177"/>
                    </a:lnTo>
                    <a:lnTo>
                      <a:pt x="19456" y="18542"/>
                    </a:lnTo>
                    <a:lnTo>
                      <a:pt x="19456" y="18906"/>
                    </a:lnTo>
                    <a:lnTo>
                      <a:pt x="19592" y="19167"/>
                    </a:lnTo>
                    <a:lnTo>
                      <a:pt x="19728" y="19479"/>
                    </a:lnTo>
                    <a:lnTo>
                      <a:pt x="19864" y="19740"/>
                    </a:lnTo>
                    <a:lnTo>
                      <a:pt x="19864" y="19948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6" name="AutoShape 108">
                <a:extLst>
                  <a:ext uri="{FF2B5EF4-FFF2-40B4-BE49-F238E27FC236}">
                    <a16:creationId xmlns:a16="http://schemas.microsoft.com/office/drawing/2014/main" id="{E64AD034-068A-4A69-A1EA-695E5B34C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3" y="689"/>
                <a:ext cx="93" cy="13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47"/>
                    </a:lnTo>
                    <a:lnTo>
                      <a:pt x="382" y="1240"/>
                    </a:lnTo>
                    <a:lnTo>
                      <a:pt x="510" y="1887"/>
                    </a:lnTo>
                    <a:lnTo>
                      <a:pt x="764" y="2534"/>
                    </a:lnTo>
                    <a:lnTo>
                      <a:pt x="892" y="3127"/>
                    </a:lnTo>
                    <a:lnTo>
                      <a:pt x="1274" y="3720"/>
                    </a:lnTo>
                    <a:lnTo>
                      <a:pt x="1401" y="4367"/>
                    </a:lnTo>
                    <a:lnTo>
                      <a:pt x="1656" y="4960"/>
                    </a:lnTo>
                    <a:lnTo>
                      <a:pt x="1656" y="5553"/>
                    </a:lnTo>
                    <a:lnTo>
                      <a:pt x="2038" y="6146"/>
                    </a:lnTo>
                    <a:lnTo>
                      <a:pt x="2166" y="6739"/>
                    </a:lnTo>
                    <a:lnTo>
                      <a:pt x="2420" y="7278"/>
                    </a:lnTo>
                    <a:lnTo>
                      <a:pt x="2675" y="7925"/>
                    </a:lnTo>
                    <a:lnTo>
                      <a:pt x="2803" y="8464"/>
                    </a:lnTo>
                    <a:lnTo>
                      <a:pt x="2930" y="9003"/>
                    </a:lnTo>
                    <a:lnTo>
                      <a:pt x="3185" y="9596"/>
                    </a:lnTo>
                    <a:lnTo>
                      <a:pt x="3312" y="10135"/>
                    </a:lnTo>
                    <a:lnTo>
                      <a:pt x="3567" y="10674"/>
                    </a:lnTo>
                    <a:lnTo>
                      <a:pt x="3822" y="11213"/>
                    </a:lnTo>
                    <a:lnTo>
                      <a:pt x="3949" y="11698"/>
                    </a:lnTo>
                    <a:lnTo>
                      <a:pt x="4076" y="12237"/>
                    </a:lnTo>
                    <a:lnTo>
                      <a:pt x="4331" y="12722"/>
                    </a:lnTo>
                    <a:lnTo>
                      <a:pt x="4586" y="13154"/>
                    </a:lnTo>
                    <a:lnTo>
                      <a:pt x="4713" y="13693"/>
                    </a:lnTo>
                    <a:lnTo>
                      <a:pt x="4968" y="14124"/>
                    </a:lnTo>
                    <a:lnTo>
                      <a:pt x="5096" y="14555"/>
                    </a:lnTo>
                    <a:lnTo>
                      <a:pt x="5350" y="14987"/>
                    </a:lnTo>
                    <a:lnTo>
                      <a:pt x="5605" y="15472"/>
                    </a:lnTo>
                    <a:lnTo>
                      <a:pt x="5732" y="15849"/>
                    </a:lnTo>
                    <a:lnTo>
                      <a:pt x="6115" y="16226"/>
                    </a:lnTo>
                    <a:lnTo>
                      <a:pt x="6115" y="16604"/>
                    </a:lnTo>
                    <a:lnTo>
                      <a:pt x="6369" y="16981"/>
                    </a:lnTo>
                    <a:lnTo>
                      <a:pt x="6624" y="17251"/>
                    </a:lnTo>
                    <a:lnTo>
                      <a:pt x="6752" y="17628"/>
                    </a:lnTo>
                    <a:lnTo>
                      <a:pt x="7006" y="17898"/>
                    </a:lnTo>
                    <a:lnTo>
                      <a:pt x="7261" y="18167"/>
                    </a:lnTo>
                    <a:lnTo>
                      <a:pt x="7389" y="18491"/>
                    </a:lnTo>
                    <a:lnTo>
                      <a:pt x="7516" y="18760"/>
                    </a:lnTo>
                    <a:lnTo>
                      <a:pt x="7898" y="18976"/>
                    </a:lnTo>
                    <a:lnTo>
                      <a:pt x="8025" y="19137"/>
                    </a:lnTo>
                    <a:lnTo>
                      <a:pt x="8280" y="19353"/>
                    </a:lnTo>
                    <a:lnTo>
                      <a:pt x="8408" y="19461"/>
                    </a:lnTo>
                    <a:lnTo>
                      <a:pt x="8535" y="19677"/>
                    </a:lnTo>
                    <a:lnTo>
                      <a:pt x="8917" y="19730"/>
                    </a:lnTo>
                    <a:lnTo>
                      <a:pt x="9045" y="19892"/>
                    </a:lnTo>
                    <a:lnTo>
                      <a:pt x="9299" y="19892"/>
                    </a:lnTo>
                    <a:lnTo>
                      <a:pt x="9427" y="19946"/>
                    </a:lnTo>
                    <a:lnTo>
                      <a:pt x="9682" y="19946"/>
                    </a:lnTo>
                    <a:lnTo>
                      <a:pt x="9936" y="19946"/>
                    </a:lnTo>
                    <a:lnTo>
                      <a:pt x="10064" y="19892"/>
                    </a:lnTo>
                    <a:lnTo>
                      <a:pt x="10318" y="19892"/>
                    </a:lnTo>
                    <a:lnTo>
                      <a:pt x="10573" y="19677"/>
                    </a:lnTo>
                    <a:lnTo>
                      <a:pt x="10701" y="19515"/>
                    </a:lnTo>
                    <a:lnTo>
                      <a:pt x="10955" y="19353"/>
                    </a:lnTo>
                    <a:lnTo>
                      <a:pt x="11338" y="19137"/>
                    </a:lnTo>
                    <a:lnTo>
                      <a:pt x="11465" y="18868"/>
                    </a:lnTo>
                    <a:lnTo>
                      <a:pt x="11720" y="18544"/>
                    </a:lnTo>
                    <a:lnTo>
                      <a:pt x="11975" y="18275"/>
                    </a:lnTo>
                    <a:lnTo>
                      <a:pt x="12102" y="17844"/>
                    </a:lnTo>
                    <a:lnTo>
                      <a:pt x="12484" y="17466"/>
                    </a:lnTo>
                    <a:lnTo>
                      <a:pt x="12739" y="17197"/>
                    </a:lnTo>
                    <a:lnTo>
                      <a:pt x="12866" y="16765"/>
                    </a:lnTo>
                    <a:lnTo>
                      <a:pt x="13248" y="16280"/>
                    </a:lnTo>
                    <a:lnTo>
                      <a:pt x="13376" y="15849"/>
                    </a:lnTo>
                    <a:lnTo>
                      <a:pt x="13758" y="15364"/>
                    </a:lnTo>
                    <a:lnTo>
                      <a:pt x="13885" y="14879"/>
                    </a:lnTo>
                    <a:lnTo>
                      <a:pt x="14140" y="14340"/>
                    </a:lnTo>
                    <a:lnTo>
                      <a:pt x="14395" y="13801"/>
                    </a:lnTo>
                    <a:lnTo>
                      <a:pt x="14777" y="13315"/>
                    </a:lnTo>
                    <a:lnTo>
                      <a:pt x="14904" y="12776"/>
                    </a:lnTo>
                    <a:lnTo>
                      <a:pt x="15159" y="12237"/>
                    </a:lnTo>
                    <a:lnTo>
                      <a:pt x="15414" y="11644"/>
                    </a:lnTo>
                    <a:lnTo>
                      <a:pt x="15669" y="11105"/>
                    </a:lnTo>
                    <a:lnTo>
                      <a:pt x="15924" y="10566"/>
                    </a:lnTo>
                    <a:lnTo>
                      <a:pt x="16051" y="10027"/>
                    </a:lnTo>
                    <a:lnTo>
                      <a:pt x="16306" y="9488"/>
                    </a:lnTo>
                    <a:lnTo>
                      <a:pt x="16561" y="8895"/>
                    </a:lnTo>
                    <a:lnTo>
                      <a:pt x="16815" y="8356"/>
                    </a:lnTo>
                    <a:lnTo>
                      <a:pt x="17070" y="7763"/>
                    </a:lnTo>
                    <a:lnTo>
                      <a:pt x="17197" y="7278"/>
                    </a:lnTo>
                    <a:lnTo>
                      <a:pt x="17325" y="6792"/>
                    </a:lnTo>
                    <a:lnTo>
                      <a:pt x="17707" y="6253"/>
                    </a:lnTo>
                    <a:lnTo>
                      <a:pt x="17834" y="5714"/>
                    </a:lnTo>
                    <a:lnTo>
                      <a:pt x="18217" y="5229"/>
                    </a:lnTo>
                    <a:lnTo>
                      <a:pt x="18344" y="4744"/>
                    </a:lnTo>
                    <a:lnTo>
                      <a:pt x="18344" y="4313"/>
                    </a:lnTo>
                    <a:lnTo>
                      <a:pt x="18726" y="3881"/>
                    </a:lnTo>
                    <a:lnTo>
                      <a:pt x="18854" y="3396"/>
                    </a:lnTo>
                    <a:lnTo>
                      <a:pt x="19108" y="3019"/>
                    </a:lnTo>
                    <a:lnTo>
                      <a:pt x="19236" y="2588"/>
                    </a:lnTo>
                    <a:lnTo>
                      <a:pt x="19363" y="2210"/>
                    </a:lnTo>
                    <a:lnTo>
                      <a:pt x="19490" y="1887"/>
                    </a:lnTo>
                    <a:lnTo>
                      <a:pt x="19490" y="1671"/>
                    </a:lnTo>
                    <a:lnTo>
                      <a:pt x="19745" y="1348"/>
                    </a:lnTo>
                    <a:lnTo>
                      <a:pt x="19745" y="1024"/>
                    </a:lnTo>
                    <a:lnTo>
                      <a:pt x="19873" y="86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7" name="AutoShape 109">
                <a:extLst>
                  <a:ext uri="{FF2B5EF4-FFF2-40B4-BE49-F238E27FC236}">
                    <a16:creationId xmlns:a16="http://schemas.microsoft.com/office/drawing/2014/main" id="{B8C8D6C6-A934-422C-95A7-46A5DCB77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561"/>
                <a:ext cx="87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8"/>
                    </a:moveTo>
                    <a:lnTo>
                      <a:pt x="272" y="18499"/>
                    </a:lnTo>
                    <a:lnTo>
                      <a:pt x="544" y="17909"/>
                    </a:lnTo>
                    <a:lnTo>
                      <a:pt x="680" y="17265"/>
                    </a:lnTo>
                    <a:lnTo>
                      <a:pt x="816" y="16676"/>
                    </a:lnTo>
                    <a:lnTo>
                      <a:pt x="1088" y="16086"/>
                    </a:lnTo>
                    <a:lnTo>
                      <a:pt x="1361" y="15496"/>
                    </a:lnTo>
                    <a:lnTo>
                      <a:pt x="1633" y="14906"/>
                    </a:lnTo>
                    <a:lnTo>
                      <a:pt x="1769" y="14316"/>
                    </a:lnTo>
                    <a:lnTo>
                      <a:pt x="1905" y="13673"/>
                    </a:lnTo>
                    <a:lnTo>
                      <a:pt x="2177" y="13137"/>
                    </a:lnTo>
                    <a:lnTo>
                      <a:pt x="2449" y="12601"/>
                    </a:lnTo>
                    <a:lnTo>
                      <a:pt x="2721" y="12064"/>
                    </a:lnTo>
                    <a:lnTo>
                      <a:pt x="2993" y="11421"/>
                    </a:lnTo>
                    <a:lnTo>
                      <a:pt x="2993" y="10885"/>
                    </a:lnTo>
                    <a:lnTo>
                      <a:pt x="3265" y="10349"/>
                    </a:lnTo>
                    <a:lnTo>
                      <a:pt x="3537" y="9812"/>
                    </a:lnTo>
                    <a:lnTo>
                      <a:pt x="3810" y="9276"/>
                    </a:lnTo>
                    <a:lnTo>
                      <a:pt x="4082" y="8794"/>
                    </a:lnTo>
                    <a:lnTo>
                      <a:pt x="4218" y="8257"/>
                    </a:lnTo>
                    <a:lnTo>
                      <a:pt x="4354" y="7721"/>
                    </a:lnTo>
                    <a:lnTo>
                      <a:pt x="4762" y="7239"/>
                    </a:lnTo>
                    <a:lnTo>
                      <a:pt x="4898" y="6756"/>
                    </a:lnTo>
                    <a:lnTo>
                      <a:pt x="5170" y="6327"/>
                    </a:lnTo>
                    <a:lnTo>
                      <a:pt x="5306" y="5898"/>
                    </a:lnTo>
                    <a:lnTo>
                      <a:pt x="5442" y="5469"/>
                    </a:lnTo>
                    <a:lnTo>
                      <a:pt x="5850" y="4987"/>
                    </a:lnTo>
                    <a:lnTo>
                      <a:pt x="5850" y="4558"/>
                    </a:lnTo>
                    <a:lnTo>
                      <a:pt x="6259" y="4129"/>
                    </a:lnTo>
                    <a:lnTo>
                      <a:pt x="6531" y="3753"/>
                    </a:lnTo>
                    <a:lnTo>
                      <a:pt x="6531" y="3432"/>
                    </a:lnTo>
                    <a:lnTo>
                      <a:pt x="6939" y="3003"/>
                    </a:lnTo>
                    <a:lnTo>
                      <a:pt x="7075" y="2735"/>
                    </a:lnTo>
                    <a:lnTo>
                      <a:pt x="7347" y="2413"/>
                    </a:lnTo>
                    <a:lnTo>
                      <a:pt x="7483" y="2091"/>
                    </a:lnTo>
                    <a:lnTo>
                      <a:pt x="7619" y="1823"/>
                    </a:lnTo>
                    <a:lnTo>
                      <a:pt x="7891" y="1609"/>
                    </a:lnTo>
                    <a:lnTo>
                      <a:pt x="8163" y="1287"/>
                    </a:lnTo>
                    <a:lnTo>
                      <a:pt x="8435" y="1019"/>
                    </a:lnTo>
                    <a:lnTo>
                      <a:pt x="8571" y="858"/>
                    </a:lnTo>
                    <a:lnTo>
                      <a:pt x="8844" y="643"/>
                    </a:lnTo>
                    <a:lnTo>
                      <a:pt x="8980" y="483"/>
                    </a:lnTo>
                    <a:lnTo>
                      <a:pt x="9116" y="375"/>
                    </a:lnTo>
                    <a:lnTo>
                      <a:pt x="9524" y="268"/>
                    </a:lnTo>
                    <a:lnTo>
                      <a:pt x="9524" y="107"/>
                    </a:lnTo>
                    <a:lnTo>
                      <a:pt x="9932" y="107"/>
                    </a:lnTo>
                    <a:lnTo>
                      <a:pt x="10068" y="54"/>
                    </a:lnTo>
                    <a:lnTo>
                      <a:pt x="10204" y="0"/>
                    </a:lnTo>
                    <a:lnTo>
                      <a:pt x="10476" y="54"/>
                    </a:lnTo>
                    <a:lnTo>
                      <a:pt x="10748" y="54"/>
                    </a:lnTo>
                    <a:lnTo>
                      <a:pt x="10884" y="107"/>
                    </a:lnTo>
                    <a:lnTo>
                      <a:pt x="11156" y="214"/>
                    </a:lnTo>
                    <a:lnTo>
                      <a:pt x="11293" y="322"/>
                    </a:lnTo>
                    <a:lnTo>
                      <a:pt x="11565" y="536"/>
                    </a:lnTo>
                    <a:lnTo>
                      <a:pt x="11837" y="751"/>
                    </a:lnTo>
                    <a:lnTo>
                      <a:pt x="12109" y="1019"/>
                    </a:lnTo>
                    <a:lnTo>
                      <a:pt x="12245" y="1233"/>
                    </a:lnTo>
                    <a:lnTo>
                      <a:pt x="12381" y="1609"/>
                    </a:lnTo>
                    <a:lnTo>
                      <a:pt x="12653" y="1877"/>
                    </a:lnTo>
                    <a:lnTo>
                      <a:pt x="12925" y="2306"/>
                    </a:lnTo>
                    <a:lnTo>
                      <a:pt x="13061" y="2735"/>
                    </a:lnTo>
                    <a:lnTo>
                      <a:pt x="13469" y="3110"/>
                    </a:lnTo>
                    <a:lnTo>
                      <a:pt x="13469" y="3539"/>
                    </a:lnTo>
                    <a:lnTo>
                      <a:pt x="13741" y="3968"/>
                    </a:lnTo>
                    <a:lnTo>
                      <a:pt x="14150" y="4450"/>
                    </a:lnTo>
                    <a:lnTo>
                      <a:pt x="14286" y="4987"/>
                    </a:lnTo>
                    <a:lnTo>
                      <a:pt x="14558" y="5469"/>
                    </a:lnTo>
                    <a:lnTo>
                      <a:pt x="14694" y="6005"/>
                    </a:lnTo>
                    <a:lnTo>
                      <a:pt x="14966" y="6542"/>
                    </a:lnTo>
                    <a:lnTo>
                      <a:pt x="15102" y="7024"/>
                    </a:lnTo>
                    <a:lnTo>
                      <a:pt x="15374" y="7614"/>
                    </a:lnTo>
                    <a:lnTo>
                      <a:pt x="15646" y="8150"/>
                    </a:lnTo>
                    <a:lnTo>
                      <a:pt x="15918" y="8794"/>
                    </a:lnTo>
                    <a:lnTo>
                      <a:pt x="16054" y="9330"/>
                    </a:lnTo>
                    <a:lnTo>
                      <a:pt x="16190" y="9866"/>
                    </a:lnTo>
                    <a:lnTo>
                      <a:pt x="16599" y="10456"/>
                    </a:lnTo>
                    <a:lnTo>
                      <a:pt x="16735" y="11046"/>
                    </a:lnTo>
                    <a:lnTo>
                      <a:pt x="17007" y="11635"/>
                    </a:lnTo>
                    <a:lnTo>
                      <a:pt x="17143" y="12172"/>
                    </a:lnTo>
                    <a:lnTo>
                      <a:pt x="17279" y="12761"/>
                    </a:lnTo>
                    <a:lnTo>
                      <a:pt x="17551" y="13298"/>
                    </a:lnTo>
                    <a:lnTo>
                      <a:pt x="17687" y="13834"/>
                    </a:lnTo>
                    <a:lnTo>
                      <a:pt x="17959" y="14370"/>
                    </a:lnTo>
                    <a:lnTo>
                      <a:pt x="18095" y="14960"/>
                    </a:lnTo>
                    <a:lnTo>
                      <a:pt x="18231" y="15442"/>
                    </a:lnTo>
                    <a:lnTo>
                      <a:pt x="18367" y="15871"/>
                    </a:lnTo>
                    <a:lnTo>
                      <a:pt x="18639" y="16461"/>
                    </a:lnTo>
                    <a:lnTo>
                      <a:pt x="18776" y="16836"/>
                    </a:lnTo>
                    <a:lnTo>
                      <a:pt x="19048" y="17265"/>
                    </a:lnTo>
                    <a:lnTo>
                      <a:pt x="19184" y="17748"/>
                    </a:lnTo>
                    <a:lnTo>
                      <a:pt x="19320" y="18177"/>
                    </a:lnTo>
                    <a:lnTo>
                      <a:pt x="19456" y="18552"/>
                    </a:lnTo>
                    <a:lnTo>
                      <a:pt x="19456" y="18874"/>
                    </a:lnTo>
                    <a:lnTo>
                      <a:pt x="19592" y="19196"/>
                    </a:lnTo>
                    <a:lnTo>
                      <a:pt x="19728" y="19517"/>
                    </a:lnTo>
                    <a:lnTo>
                      <a:pt x="19864" y="19732"/>
                    </a:lnTo>
                    <a:lnTo>
                      <a:pt x="19864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8" name="AutoShape 110">
                <a:extLst>
                  <a:ext uri="{FF2B5EF4-FFF2-40B4-BE49-F238E27FC236}">
                    <a16:creationId xmlns:a16="http://schemas.microsoft.com/office/drawing/2014/main" id="{7706E356-941E-46AF-863A-920B996BA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688"/>
                <a:ext cx="94" cy="13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11"/>
                    </a:lnTo>
                    <a:lnTo>
                      <a:pt x="382" y="1278"/>
                    </a:lnTo>
                    <a:lnTo>
                      <a:pt x="510" y="1889"/>
                    </a:lnTo>
                    <a:lnTo>
                      <a:pt x="764" y="2500"/>
                    </a:lnTo>
                    <a:lnTo>
                      <a:pt x="892" y="3111"/>
                    </a:lnTo>
                    <a:lnTo>
                      <a:pt x="1274" y="3722"/>
                    </a:lnTo>
                    <a:lnTo>
                      <a:pt x="1401" y="4333"/>
                    </a:lnTo>
                    <a:lnTo>
                      <a:pt x="1656" y="4944"/>
                    </a:lnTo>
                    <a:lnTo>
                      <a:pt x="1656" y="5556"/>
                    </a:lnTo>
                    <a:lnTo>
                      <a:pt x="2038" y="6167"/>
                    </a:lnTo>
                    <a:lnTo>
                      <a:pt x="2166" y="6778"/>
                    </a:lnTo>
                    <a:lnTo>
                      <a:pt x="2420" y="7278"/>
                    </a:lnTo>
                    <a:lnTo>
                      <a:pt x="2675" y="7889"/>
                    </a:lnTo>
                    <a:lnTo>
                      <a:pt x="2803" y="8444"/>
                    </a:lnTo>
                    <a:lnTo>
                      <a:pt x="2930" y="9000"/>
                    </a:lnTo>
                    <a:lnTo>
                      <a:pt x="3185" y="9611"/>
                    </a:lnTo>
                    <a:lnTo>
                      <a:pt x="3312" y="10167"/>
                    </a:lnTo>
                    <a:lnTo>
                      <a:pt x="3567" y="10667"/>
                    </a:lnTo>
                    <a:lnTo>
                      <a:pt x="3822" y="11167"/>
                    </a:lnTo>
                    <a:lnTo>
                      <a:pt x="3949" y="11722"/>
                    </a:lnTo>
                    <a:lnTo>
                      <a:pt x="4076" y="12167"/>
                    </a:lnTo>
                    <a:lnTo>
                      <a:pt x="4331" y="12722"/>
                    </a:lnTo>
                    <a:lnTo>
                      <a:pt x="4586" y="13222"/>
                    </a:lnTo>
                    <a:lnTo>
                      <a:pt x="4713" y="13667"/>
                    </a:lnTo>
                    <a:lnTo>
                      <a:pt x="4968" y="14111"/>
                    </a:lnTo>
                    <a:lnTo>
                      <a:pt x="5096" y="14556"/>
                    </a:lnTo>
                    <a:lnTo>
                      <a:pt x="5350" y="15056"/>
                    </a:lnTo>
                    <a:lnTo>
                      <a:pt x="5605" y="15444"/>
                    </a:lnTo>
                    <a:lnTo>
                      <a:pt x="5732" y="15833"/>
                    </a:lnTo>
                    <a:lnTo>
                      <a:pt x="6115" y="16222"/>
                    </a:lnTo>
                    <a:lnTo>
                      <a:pt x="6115" y="16611"/>
                    </a:lnTo>
                    <a:lnTo>
                      <a:pt x="6369" y="16944"/>
                    </a:lnTo>
                    <a:lnTo>
                      <a:pt x="6624" y="17333"/>
                    </a:lnTo>
                    <a:lnTo>
                      <a:pt x="6752" y="17611"/>
                    </a:lnTo>
                    <a:lnTo>
                      <a:pt x="7006" y="17944"/>
                    </a:lnTo>
                    <a:lnTo>
                      <a:pt x="7261" y="18167"/>
                    </a:lnTo>
                    <a:lnTo>
                      <a:pt x="7389" y="18500"/>
                    </a:lnTo>
                    <a:lnTo>
                      <a:pt x="7516" y="18722"/>
                    </a:lnTo>
                    <a:lnTo>
                      <a:pt x="7898" y="18944"/>
                    </a:lnTo>
                    <a:lnTo>
                      <a:pt x="8025" y="19167"/>
                    </a:lnTo>
                    <a:lnTo>
                      <a:pt x="8280" y="19333"/>
                    </a:lnTo>
                    <a:lnTo>
                      <a:pt x="8408" y="19500"/>
                    </a:lnTo>
                    <a:lnTo>
                      <a:pt x="8535" y="19667"/>
                    </a:lnTo>
                    <a:lnTo>
                      <a:pt x="8917" y="19722"/>
                    </a:lnTo>
                    <a:lnTo>
                      <a:pt x="9045" y="19889"/>
                    </a:lnTo>
                    <a:lnTo>
                      <a:pt x="9299" y="19889"/>
                    </a:lnTo>
                    <a:lnTo>
                      <a:pt x="9427" y="19944"/>
                    </a:lnTo>
                    <a:lnTo>
                      <a:pt x="9682" y="19944"/>
                    </a:lnTo>
                    <a:lnTo>
                      <a:pt x="9936" y="19944"/>
                    </a:lnTo>
                    <a:lnTo>
                      <a:pt x="10064" y="19889"/>
                    </a:lnTo>
                    <a:lnTo>
                      <a:pt x="10318" y="19889"/>
                    </a:lnTo>
                    <a:lnTo>
                      <a:pt x="10573" y="19722"/>
                    </a:lnTo>
                    <a:lnTo>
                      <a:pt x="10701" y="19500"/>
                    </a:lnTo>
                    <a:lnTo>
                      <a:pt x="10955" y="19333"/>
                    </a:lnTo>
                    <a:lnTo>
                      <a:pt x="11338" y="19111"/>
                    </a:lnTo>
                    <a:lnTo>
                      <a:pt x="11465" y="18833"/>
                    </a:lnTo>
                    <a:lnTo>
                      <a:pt x="11720" y="18500"/>
                    </a:lnTo>
                    <a:lnTo>
                      <a:pt x="11975" y="18278"/>
                    </a:lnTo>
                    <a:lnTo>
                      <a:pt x="12102" y="17944"/>
                    </a:lnTo>
                    <a:lnTo>
                      <a:pt x="12484" y="17556"/>
                    </a:lnTo>
                    <a:lnTo>
                      <a:pt x="12739" y="17111"/>
                    </a:lnTo>
                    <a:lnTo>
                      <a:pt x="12866" y="16722"/>
                    </a:lnTo>
                    <a:lnTo>
                      <a:pt x="13248" y="16278"/>
                    </a:lnTo>
                    <a:lnTo>
                      <a:pt x="13376" y="15778"/>
                    </a:lnTo>
                    <a:lnTo>
                      <a:pt x="13758" y="15333"/>
                    </a:lnTo>
                    <a:lnTo>
                      <a:pt x="13885" y="14833"/>
                    </a:lnTo>
                    <a:lnTo>
                      <a:pt x="14140" y="14389"/>
                    </a:lnTo>
                    <a:lnTo>
                      <a:pt x="14395" y="13833"/>
                    </a:lnTo>
                    <a:lnTo>
                      <a:pt x="14777" y="13333"/>
                    </a:lnTo>
                    <a:lnTo>
                      <a:pt x="14904" y="12778"/>
                    </a:lnTo>
                    <a:lnTo>
                      <a:pt x="15159" y="12167"/>
                    </a:lnTo>
                    <a:lnTo>
                      <a:pt x="15414" y="11611"/>
                    </a:lnTo>
                    <a:lnTo>
                      <a:pt x="15669" y="11111"/>
                    </a:lnTo>
                    <a:lnTo>
                      <a:pt x="15924" y="10556"/>
                    </a:lnTo>
                    <a:lnTo>
                      <a:pt x="16051" y="10000"/>
                    </a:lnTo>
                    <a:lnTo>
                      <a:pt x="16306" y="9444"/>
                    </a:lnTo>
                    <a:lnTo>
                      <a:pt x="16561" y="8944"/>
                    </a:lnTo>
                    <a:lnTo>
                      <a:pt x="16815" y="8389"/>
                    </a:lnTo>
                    <a:lnTo>
                      <a:pt x="17070" y="7833"/>
                    </a:lnTo>
                    <a:lnTo>
                      <a:pt x="17197" y="7278"/>
                    </a:lnTo>
                    <a:lnTo>
                      <a:pt x="17325" y="6778"/>
                    </a:lnTo>
                    <a:lnTo>
                      <a:pt x="17707" y="6222"/>
                    </a:lnTo>
                    <a:lnTo>
                      <a:pt x="17834" y="5722"/>
                    </a:lnTo>
                    <a:lnTo>
                      <a:pt x="18217" y="5222"/>
                    </a:lnTo>
                    <a:lnTo>
                      <a:pt x="18344" y="4722"/>
                    </a:lnTo>
                    <a:lnTo>
                      <a:pt x="18344" y="4278"/>
                    </a:lnTo>
                    <a:lnTo>
                      <a:pt x="18726" y="3833"/>
                    </a:lnTo>
                    <a:lnTo>
                      <a:pt x="18854" y="3389"/>
                    </a:lnTo>
                    <a:lnTo>
                      <a:pt x="19108" y="3000"/>
                    </a:lnTo>
                    <a:lnTo>
                      <a:pt x="19236" y="2611"/>
                    </a:lnTo>
                    <a:lnTo>
                      <a:pt x="19363" y="2278"/>
                    </a:lnTo>
                    <a:lnTo>
                      <a:pt x="19490" y="1889"/>
                    </a:lnTo>
                    <a:lnTo>
                      <a:pt x="19490" y="1611"/>
                    </a:lnTo>
                    <a:lnTo>
                      <a:pt x="19745" y="1333"/>
                    </a:lnTo>
                    <a:lnTo>
                      <a:pt x="19745" y="1056"/>
                    </a:lnTo>
                    <a:lnTo>
                      <a:pt x="19873" y="83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69" name="AutoShape 111">
                <a:extLst>
                  <a:ext uri="{FF2B5EF4-FFF2-40B4-BE49-F238E27FC236}">
                    <a16:creationId xmlns:a16="http://schemas.microsoft.com/office/drawing/2014/main" id="{C43FAE00-44B1-41F1-A0FD-05A368F4D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554"/>
                <a:ext cx="87" cy="14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63"/>
                    </a:moveTo>
                    <a:lnTo>
                      <a:pt x="272" y="18490"/>
                    </a:lnTo>
                    <a:lnTo>
                      <a:pt x="544" y="17865"/>
                    </a:lnTo>
                    <a:lnTo>
                      <a:pt x="680" y="17292"/>
                    </a:lnTo>
                    <a:lnTo>
                      <a:pt x="816" y="16667"/>
                    </a:lnTo>
                    <a:lnTo>
                      <a:pt x="1088" y="16042"/>
                    </a:lnTo>
                    <a:lnTo>
                      <a:pt x="1361" y="15469"/>
                    </a:lnTo>
                    <a:lnTo>
                      <a:pt x="1633" y="14896"/>
                    </a:lnTo>
                    <a:lnTo>
                      <a:pt x="1769" y="14271"/>
                    </a:lnTo>
                    <a:lnTo>
                      <a:pt x="1905" y="13698"/>
                    </a:lnTo>
                    <a:lnTo>
                      <a:pt x="2177" y="13177"/>
                    </a:lnTo>
                    <a:lnTo>
                      <a:pt x="2449" y="12552"/>
                    </a:lnTo>
                    <a:lnTo>
                      <a:pt x="2721" y="12031"/>
                    </a:lnTo>
                    <a:lnTo>
                      <a:pt x="2993" y="11458"/>
                    </a:lnTo>
                    <a:lnTo>
                      <a:pt x="2993" y="10885"/>
                    </a:lnTo>
                    <a:lnTo>
                      <a:pt x="3265" y="10313"/>
                    </a:lnTo>
                    <a:lnTo>
                      <a:pt x="3537" y="9792"/>
                    </a:lnTo>
                    <a:lnTo>
                      <a:pt x="3810" y="9271"/>
                    </a:lnTo>
                    <a:lnTo>
                      <a:pt x="4082" y="8750"/>
                    </a:lnTo>
                    <a:lnTo>
                      <a:pt x="4218" y="8229"/>
                    </a:lnTo>
                    <a:lnTo>
                      <a:pt x="4354" y="7708"/>
                    </a:lnTo>
                    <a:lnTo>
                      <a:pt x="4762" y="7292"/>
                    </a:lnTo>
                    <a:lnTo>
                      <a:pt x="4898" y="6771"/>
                    </a:lnTo>
                    <a:lnTo>
                      <a:pt x="5170" y="6354"/>
                    </a:lnTo>
                    <a:lnTo>
                      <a:pt x="5306" y="5885"/>
                    </a:lnTo>
                    <a:lnTo>
                      <a:pt x="5442" y="5469"/>
                    </a:lnTo>
                    <a:lnTo>
                      <a:pt x="5850" y="5000"/>
                    </a:lnTo>
                    <a:lnTo>
                      <a:pt x="5850" y="4531"/>
                    </a:lnTo>
                    <a:lnTo>
                      <a:pt x="6259" y="4167"/>
                    </a:lnTo>
                    <a:lnTo>
                      <a:pt x="6531" y="3802"/>
                    </a:lnTo>
                    <a:lnTo>
                      <a:pt x="6531" y="3438"/>
                    </a:lnTo>
                    <a:lnTo>
                      <a:pt x="6939" y="3073"/>
                    </a:lnTo>
                    <a:lnTo>
                      <a:pt x="7075" y="2708"/>
                    </a:lnTo>
                    <a:lnTo>
                      <a:pt x="7347" y="2448"/>
                    </a:lnTo>
                    <a:lnTo>
                      <a:pt x="7483" y="2083"/>
                    </a:lnTo>
                    <a:lnTo>
                      <a:pt x="7619" y="1823"/>
                    </a:lnTo>
                    <a:lnTo>
                      <a:pt x="7891" y="1563"/>
                    </a:lnTo>
                    <a:lnTo>
                      <a:pt x="8163" y="1302"/>
                    </a:lnTo>
                    <a:lnTo>
                      <a:pt x="8435" y="1042"/>
                    </a:lnTo>
                    <a:lnTo>
                      <a:pt x="8571" y="833"/>
                    </a:lnTo>
                    <a:lnTo>
                      <a:pt x="8844" y="677"/>
                    </a:lnTo>
                    <a:lnTo>
                      <a:pt x="8980" y="521"/>
                    </a:lnTo>
                    <a:lnTo>
                      <a:pt x="9116" y="365"/>
                    </a:lnTo>
                    <a:lnTo>
                      <a:pt x="9524" y="260"/>
                    </a:lnTo>
                    <a:lnTo>
                      <a:pt x="9524" y="104"/>
                    </a:lnTo>
                    <a:lnTo>
                      <a:pt x="9932" y="104"/>
                    </a:lnTo>
                    <a:lnTo>
                      <a:pt x="10068" y="52"/>
                    </a:lnTo>
                    <a:lnTo>
                      <a:pt x="10204" y="0"/>
                    </a:lnTo>
                    <a:lnTo>
                      <a:pt x="10476" y="52"/>
                    </a:lnTo>
                    <a:lnTo>
                      <a:pt x="10748" y="52"/>
                    </a:lnTo>
                    <a:lnTo>
                      <a:pt x="10884" y="104"/>
                    </a:lnTo>
                    <a:lnTo>
                      <a:pt x="11156" y="208"/>
                    </a:lnTo>
                    <a:lnTo>
                      <a:pt x="11293" y="313"/>
                    </a:lnTo>
                    <a:lnTo>
                      <a:pt x="11565" y="521"/>
                    </a:lnTo>
                    <a:lnTo>
                      <a:pt x="11837" y="781"/>
                    </a:lnTo>
                    <a:lnTo>
                      <a:pt x="12109" y="990"/>
                    </a:lnTo>
                    <a:lnTo>
                      <a:pt x="12245" y="1250"/>
                    </a:lnTo>
                    <a:lnTo>
                      <a:pt x="12381" y="1563"/>
                    </a:lnTo>
                    <a:lnTo>
                      <a:pt x="12653" y="1875"/>
                    </a:lnTo>
                    <a:lnTo>
                      <a:pt x="12925" y="2292"/>
                    </a:lnTo>
                    <a:lnTo>
                      <a:pt x="13061" y="2708"/>
                    </a:lnTo>
                    <a:lnTo>
                      <a:pt x="13469" y="3125"/>
                    </a:lnTo>
                    <a:lnTo>
                      <a:pt x="13469" y="3542"/>
                    </a:lnTo>
                    <a:lnTo>
                      <a:pt x="13741" y="4010"/>
                    </a:lnTo>
                    <a:lnTo>
                      <a:pt x="14150" y="4427"/>
                    </a:lnTo>
                    <a:lnTo>
                      <a:pt x="14286" y="4948"/>
                    </a:lnTo>
                    <a:lnTo>
                      <a:pt x="14558" y="5469"/>
                    </a:lnTo>
                    <a:lnTo>
                      <a:pt x="14694" y="5990"/>
                    </a:lnTo>
                    <a:lnTo>
                      <a:pt x="14966" y="6510"/>
                    </a:lnTo>
                    <a:lnTo>
                      <a:pt x="15102" y="7083"/>
                    </a:lnTo>
                    <a:lnTo>
                      <a:pt x="15374" y="7656"/>
                    </a:lnTo>
                    <a:lnTo>
                      <a:pt x="15646" y="8177"/>
                    </a:lnTo>
                    <a:lnTo>
                      <a:pt x="15918" y="8802"/>
                    </a:lnTo>
                    <a:lnTo>
                      <a:pt x="16054" y="9375"/>
                    </a:lnTo>
                    <a:lnTo>
                      <a:pt x="16190" y="9896"/>
                    </a:lnTo>
                    <a:lnTo>
                      <a:pt x="16599" y="10469"/>
                    </a:lnTo>
                    <a:lnTo>
                      <a:pt x="16735" y="10990"/>
                    </a:lnTo>
                    <a:lnTo>
                      <a:pt x="17007" y="11615"/>
                    </a:lnTo>
                    <a:lnTo>
                      <a:pt x="17143" y="12135"/>
                    </a:lnTo>
                    <a:lnTo>
                      <a:pt x="17279" y="12708"/>
                    </a:lnTo>
                    <a:lnTo>
                      <a:pt x="17551" y="13281"/>
                    </a:lnTo>
                    <a:lnTo>
                      <a:pt x="17687" y="13854"/>
                    </a:lnTo>
                    <a:lnTo>
                      <a:pt x="17959" y="14375"/>
                    </a:lnTo>
                    <a:lnTo>
                      <a:pt x="18095" y="14948"/>
                    </a:lnTo>
                    <a:lnTo>
                      <a:pt x="18231" y="15469"/>
                    </a:lnTo>
                    <a:lnTo>
                      <a:pt x="18367" y="15938"/>
                    </a:lnTo>
                    <a:lnTo>
                      <a:pt x="18639" y="16406"/>
                    </a:lnTo>
                    <a:lnTo>
                      <a:pt x="18776" y="16875"/>
                    </a:lnTo>
                    <a:lnTo>
                      <a:pt x="19048" y="17292"/>
                    </a:lnTo>
                    <a:lnTo>
                      <a:pt x="19184" y="17708"/>
                    </a:lnTo>
                    <a:lnTo>
                      <a:pt x="19320" y="18177"/>
                    </a:lnTo>
                    <a:lnTo>
                      <a:pt x="19456" y="18542"/>
                    </a:lnTo>
                    <a:lnTo>
                      <a:pt x="19456" y="18906"/>
                    </a:lnTo>
                    <a:lnTo>
                      <a:pt x="19592" y="19167"/>
                    </a:lnTo>
                    <a:lnTo>
                      <a:pt x="19728" y="19479"/>
                    </a:lnTo>
                    <a:lnTo>
                      <a:pt x="19864" y="19740"/>
                    </a:lnTo>
                    <a:lnTo>
                      <a:pt x="19864" y="19948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0" name="AutoShape 112">
                <a:extLst>
                  <a:ext uri="{FF2B5EF4-FFF2-40B4-BE49-F238E27FC236}">
                    <a16:creationId xmlns:a16="http://schemas.microsoft.com/office/drawing/2014/main" id="{8EDE631F-C825-4B51-86F0-58F66925B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4" y="692"/>
                <a:ext cx="93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47"/>
                    </a:lnTo>
                    <a:lnTo>
                      <a:pt x="382" y="1240"/>
                    </a:lnTo>
                    <a:lnTo>
                      <a:pt x="510" y="1887"/>
                    </a:lnTo>
                    <a:lnTo>
                      <a:pt x="764" y="2534"/>
                    </a:lnTo>
                    <a:lnTo>
                      <a:pt x="892" y="3127"/>
                    </a:lnTo>
                    <a:lnTo>
                      <a:pt x="1274" y="3720"/>
                    </a:lnTo>
                    <a:lnTo>
                      <a:pt x="1401" y="4367"/>
                    </a:lnTo>
                    <a:lnTo>
                      <a:pt x="1656" y="4960"/>
                    </a:lnTo>
                    <a:lnTo>
                      <a:pt x="1656" y="5553"/>
                    </a:lnTo>
                    <a:lnTo>
                      <a:pt x="2038" y="6146"/>
                    </a:lnTo>
                    <a:lnTo>
                      <a:pt x="2166" y="6739"/>
                    </a:lnTo>
                    <a:lnTo>
                      <a:pt x="2420" y="7278"/>
                    </a:lnTo>
                    <a:lnTo>
                      <a:pt x="2675" y="7925"/>
                    </a:lnTo>
                    <a:lnTo>
                      <a:pt x="2803" y="8464"/>
                    </a:lnTo>
                    <a:lnTo>
                      <a:pt x="2930" y="9003"/>
                    </a:lnTo>
                    <a:lnTo>
                      <a:pt x="3185" y="9596"/>
                    </a:lnTo>
                    <a:lnTo>
                      <a:pt x="3312" y="10135"/>
                    </a:lnTo>
                    <a:lnTo>
                      <a:pt x="3567" y="10674"/>
                    </a:lnTo>
                    <a:lnTo>
                      <a:pt x="3822" y="11213"/>
                    </a:lnTo>
                    <a:lnTo>
                      <a:pt x="3949" y="11698"/>
                    </a:lnTo>
                    <a:lnTo>
                      <a:pt x="4076" y="12237"/>
                    </a:lnTo>
                    <a:lnTo>
                      <a:pt x="4331" y="12722"/>
                    </a:lnTo>
                    <a:lnTo>
                      <a:pt x="4586" y="13154"/>
                    </a:lnTo>
                    <a:lnTo>
                      <a:pt x="4713" y="13693"/>
                    </a:lnTo>
                    <a:lnTo>
                      <a:pt x="4968" y="14124"/>
                    </a:lnTo>
                    <a:lnTo>
                      <a:pt x="5096" y="14555"/>
                    </a:lnTo>
                    <a:lnTo>
                      <a:pt x="5350" y="14987"/>
                    </a:lnTo>
                    <a:lnTo>
                      <a:pt x="5605" y="15472"/>
                    </a:lnTo>
                    <a:lnTo>
                      <a:pt x="5732" y="15849"/>
                    </a:lnTo>
                    <a:lnTo>
                      <a:pt x="6115" y="16226"/>
                    </a:lnTo>
                    <a:lnTo>
                      <a:pt x="6115" y="16604"/>
                    </a:lnTo>
                    <a:lnTo>
                      <a:pt x="6369" y="16981"/>
                    </a:lnTo>
                    <a:lnTo>
                      <a:pt x="6624" y="17251"/>
                    </a:lnTo>
                    <a:lnTo>
                      <a:pt x="6752" y="17628"/>
                    </a:lnTo>
                    <a:lnTo>
                      <a:pt x="7006" y="17898"/>
                    </a:lnTo>
                    <a:lnTo>
                      <a:pt x="7261" y="18167"/>
                    </a:lnTo>
                    <a:lnTo>
                      <a:pt x="7389" y="18491"/>
                    </a:lnTo>
                    <a:lnTo>
                      <a:pt x="7516" y="18760"/>
                    </a:lnTo>
                    <a:lnTo>
                      <a:pt x="7898" y="18976"/>
                    </a:lnTo>
                    <a:lnTo>
                      <a:pt x="8025" y="19137"/>
                    </a:lnTo>
                    <a:lnTo>
                      <a:pt x="8280" y="19353"/>
                    </a:lnTo>
                    <a:lnTo>
                      <a:pt x="8408" y="19461"/>
                    </a:lnTo>
                    <a:lnTo>
                      <a:pt x="8535" y="19677"/>
                    </a:lnTo>
                    <a:lnTo>
                      <a:pt x="8917" y="19730"/>
                    </a:lnTo>
                    <a:lnTo>
                      <a:pt x="9045" y="19892"/>
                    </a:lnTo>
                    <a:lnTo>
                      <a:pt x="9299" y="19892"/>
                    </a:lnTo>
                    <a:lnTo>
                      <a:pt x="9427" y="19946"/>
                    </a:lnTo>
                    <a:lnTo>
                      <a:pt x="9682" y="19946"/>
                    </a:lnTo>
                    <a:lnTo>
                      <a:pt x="9936" y="19946"/>
                    </a:lnTo>
                    <a:lnTo>
                      <a:pt x="10064" y="19892"/>
                    </a:lnTo>
                    <a:lnTo>
                      <a:pt x="10318" y="19892"/>
                    </a:lnTo>
                    <a:lnTo>
                      <a:pt x="10573" y="19677"/>
                    </a:lnTo>
                    <a:lnTo>
                      <a:pt x="10701" y="19515"/>
                    </a:lnTo>
                    <a:lnTo>
                      <a:pt x="10955" y="19353"/>
                    </a:lnTo>
                    <a:lnTo>
                      <a:pt x="11338" y="19137"/>
                    </a:lnTo>
                    <a:lnTo>
                      <a:pt x="11465" y="18868"/>
                    </a:lnTo>
                    <a:lnTo>
                      <a:pt x="11720" y="18544"/>
                    </a:lnTo>
                    <a:lnTo>
                      <a:pt x="11975" y="18275"/>
                    </a:lnTo>
                    <a:lnTo>
                      <a:pt x="12102" y="17844"/>
                    </a:lnTo>
                    <a:lnTo>
                      <a:pt x="12484" y="17466"/>
                    </a:lnTo>
                    <a:lnTo>
                      <a:pt x="12739" y="17197"/>
                    </a:lnTo>
                    <a:lnTo>
                      <a:pt x="12866" y="16765"/>
                    </a:lnTo>
                    <a:lnTo>
                      <a:pt x="13248" y="16280"/>
                    </a:lnTo>
                    <a:lnTo>
                      <a:pt x="13376" y="15849"/>
                    </a:lnTo>
                    <a:lnTo>
                      <a:pt x="13758" y="15364"/>
                    </a:lnTo>
                    <a:lnTo>
                      <a:pt x="13885" y="14879"/>
                    </a:lnTo>
                    <a:lnTo>
                      <a:pt x="14140" y="14340"/>
                    </a:lnTo>
                    <a:lnTo>
                      <a:pt x="14395" y="13801"/>
                    </a:lnTo>
                    <a:lnTo>
                      <a:pt x="14777" y="13315"/>
                    </a:lnTo>
                    <a:lnTo>
                      <a:pt x="14904" y="12776"/>
                    </a:lnTo>
                    <a:lnTo>
                      <a:pt x="15159" y="12237"/>
                    </a:lnTo>
                    <a:lnTo>
                      <a:pt x="15414" y="11644"/>
                    </a:lnTo>
                    <a:lnTo>
                      <a:pt x="15669" y="11105"/>
                    </a:lnTo>
                    <a:lnTo>
                      <a:pt x="15924" y="10566"/>
                    </a:lnTo>
                    <a:lnTo>
                      <a:pt x="16051" y="10027"/>
                    </a:lnTo>
                    <a:lnTo>
                      <a:pt x="16306" y="9488"/>
                    </a:lnTo>
                    <a:lnTo>
                      <a:pt x="16561" y="8895"/>
                    </a:lnTo>
                    <a:lnTo>
                      <a:pt x="16815" y="8356"/>
                    </a:lnTo>
                    <a:lnTo>
                      <a:pt x="17070" y="7763"/>
                    </a:lnTo>
                    <a:lnTo>
                      <a:pt x="17197" y="7278"/>
                    </a:lnTo>
                    <a:lnTo>
                      <a:pt x="17325" y="6792"/>
                    </a:lnTo>
                    <a:lnTo>
                      <a:pt x="17707" y="6253"/>
                    </a:lnTo>
                    <a:lnTo>
                      <a:pt x="17834" y="5714"/>
                    </a:lnTo>
                    <a:lnTo>
                      <a:pt x="18217" y="5229"/>
                    </a:lnTo>
                    <a:lnTo>
                      <a:pt x="18344" y="4744"/>
                    </a:lnTo>
                    <a:lnTo>
                      <a:pt x="18344" y="4313"/>
                    </a:lnTo>
                    <a:lnTo>
                      <a:pt x="18726" y="3881"/>
                    </a:lnTo>
                    <a:lnTo>
                      <a:pt x="18854" y="3396"/>
                    </a:lnTo>
                    <a:lnTo>
                      <a:pt x="19108" y="3019"/>
                    </a:lnTo>
                    <a:lnTo>
                      <a:pt x="19236" y="2588"/>
                    </a:lnTo>
                    <a:lnTo>
                      <a:pt x="19363" y="2210"/>
                    </a:lnTo>
                    <a:lnTo>
                      <a:pt x="19490" y="1887"/>
                    </a:lnTo>
                    <a:lnTo>
                      <a:pt x="19490" y="1671"/>
                    </a:lnTo>
                    <a:lnTo>
                      <a:pt x="19745" y="1348"/>
                    </a:lnTo>
                    <a:lnTo>
                      <a:pt x="19745" y="1024"/>
                    </a:lnTo>
                    <a:lnTo>
                      <a:pt x="19873" y="86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1" name="AutoShape 113">
                <a:extLst>
                  <a:ext uri="{FF2B5EF4-FFF2-40B4-BE49-F238E27FC236}">
                    <a16:creationId xmlns:a16="http://schemas.microsoft.com/office/drawing/2014/main" id="{324F29D8-2D86-4755-86B7-7108BACA8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1" y="565"/>
                <a:ext cx="88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8"/>
                    </a:moveTo>
                    <a:lnTo>
                      <a:pt x="272" y="18499"/>
                    </a:lnTo>
                    <a:lnTo>
                      <a:pt x="544" y="17909"/>
                    </a:lnTo>
                    <a:lnTo>
                      <a:pt x="680" y="17265"/>
                    </a:lnTo>
                    <a:lnTo>
                      <a:pt x="816" y="16676"/>
                    </a:lnTo>
                    <a:lnTo>
                      <a:pt x="1088" y="16086"/>
                    </a:lnTo>
                    <a:lnTo>
                      <a:pt x="1361" y="15496"/>
                    </a:lnTo>
                    <a:lnTo>
                      <a:pt x="1633" y="14906"/>
                    </a:lnTo>
                    <a:lnTo>
                      <a:pt x="1769" y="14316"/>
                    </a:lnTo>
                    <a:lnTo>
                      <a:pt x="1905" y="13673"/>
                    </a:lnTo>
                    <a:lnTo>
                      <a:pt x="2177" y="13137"/>
                    </a:lnTo>
                    <a:lnTo>
                      <a:pt x="2449" y="12601"/>
                    </a:lnTo>
                    <a:lnTo>
                      <a:pt x="2721" y="12064"/>
                    </a:lnTo>
                    <a:lnTo>
                      <a:pt x="2993" y="11421"/>
                    </a:lnTo>
                    <a:lnTo>
                      <a:pt x="2993" y="10885"/>
                    </a:lnTo>
                    <a:lnTo>
                      <a:pt x="3265" y="10349"/>
                    </a:lnTo>
                    <a:lnTo>
                      <a:pt x="3537" y="9812"/>
                    </a:lnTo>
                    <a:lnTo>
                      <a:pt x="3810" y="9276"/>
                    </a:lnTo>
                    <a:lnTo>
                      <a:pt x="4082" y="8794"/>
                    </a:lnTo>
                    <a:lnTo>
                      <a:pt x="4218" y="8257"/>
                    </a:lnTo>
                    <a:lnTo>
                      <a:pt x="4354" y="7721"/>
                    </a:lnTo>
                    <a:lnTo>
                      <a:pt x="4762" y="7239"/>
                    </a:lnTo>
                    <a:lnTo>
                      <a:pt x="4898" y="6756"/>
                    </a:lnTo>
                    <a:lnTo>
                      <a:pt x="5170" y="6327"/>
                    </a:lnTo>
                    <a:lnTo>
                      <a:pt x="5306" y="5898"/>
                    </a:lnTo>
                    <a:lnTo>
                      <a:pt x="5442" y="5469"/>
                    </a:lnTo>
                    <a:lnTo>
                      <a:pt x="5850" y="4987"/>
                    </a:lnTo>
                    <a:lnTo>
                      <a:pt x="5850" y="4558"/>
                    </a:lnTo>
                    <a:lnTo>
                      <a:pt x="6259" y="4129"/>
                    </a:lnTo>
                    <a:lnTo>
                      <a:pt x="6531" y="3753"/>
                    </a:lnTo>
                    <a:lnTo>
                      <a:pt x="6531" y="3432"/>
                    </a:lnTo>
                    <a:lnTo>
                      <a:pt x="6939" y="3003"/>
                    </a:lnTo>
                    <a:lnTo>
                      <a:pt x="7075" y="2735"/>
                    </a:lnTo>
                    <a:lnTo>
                      <a:pt x="7347" y="2413"/>
                    </a:lnTo>
                    <a:lnTo>
                      <a:pt x="7483" y="2091"/>
                    </a:lnTo>
                    <a:lnTo>
                      <a:pt x="7619" y="1823"/>
                    </a:lnTo>
                    <a:lnTo>
                      <a:pt x="7891" y="1609"/>
                    </a:lnTo>
                    <a:lnTo>
                      <a:pt x="8163" y="1287"/>
                    </a:lnTo>
                    <a:lnTo>
                      <a:pt x="8435" y="1019"/>
                    </a:lnTo>
                    <a:lnTo>
                      <a:pt x="8571" y="858"/>
                    </a:lnTo>
                    <a:lnTo>
                      <a:pt x="8844" y="643"/>
                    </a:lnTo>
                    <a:lnTo>
                      <a:pt x="8980" y="483"/>
                    </a:lnTo>
                    <a:lnTo>
                      <a:pt x="9116" y="375"/>
                    </a:lnTo>
                    <a:lnTo>
                      <a:pt x="9524" y="268"/>
                    </a:lnTo>
                    <a:lnTo>
                      <a:pt x="9524" y="107"/>
                    </a:lnTo>
                    <a:lnTo>
                      <a:pt x="9932" y="107"/>
                    </a:lnTo>
                    <a:lnTo>
                      <a:pt x="10068" y="54"/>
                    </a:lnTo>
                    <a:lnTo>
                      <a:pt x="10204" y="0"/>
                    </a:lnTo>
                    <a:lnTo>
                      <a:pt x="10476" y="54"/>
                    </a:lnTo>
                    <a:lnTo>
                      <a:pt x="10748" y="54"/>
                    </a:lnTo>
                    <a:lnTo>
                      <a:pt x="10884" y="107"/>
                    </a:lnTo>
                    <a:lnTo>
                      <a:pt x="11156" y="214"/>
                    </a:lnTo>
                    <a:lnTo>
                      <a:pt x="11293" y="322"/>
                    </a:lnTo>
                    <a:lnTo>
                      <a:pt x="11565" y="536"/>
                    </a:lnTo>
                    <a:lnTo>
                      <a:pt x="11837" y="751"/>
                    </a:lnTo>
                    <a:lnTo>
                      <a:pt x="12109" y="1019"/>
                    </a:lnTo>
                    <a:lnTo>
                      <a:pt x="12245" y="1233"/>
                    </a:lnTo>
                    <a:lnTo>
                      <a:pt x="12381" y="1609"/>
                    </a:lnTo>
                    <a:lnTo>
                      <a:pt x="12653" y="1877"/>
                    </a:lnTo>
                    <a:lnTo>
                      <a:pt x="12925" y="2306"/>
                    </a:lnTo>
                    <a:lnTo>
                      <a:pt x="13061" y="2735"/>
                    </a:lnTo>
                    <a:lnTo>
                      <a:pt x="13469" y="3110"/>
                    </a:lnTo>
                    <a:lnTo>
                      <a:pt x="13469" y="3539"/>
                    </a:lnTo>
                    <a:lnTo>
                      <a:pt x="13741" y="3968"/>
                    </a:lnTo>
                    <a:lnTo>
                      <a:pt x="14150" y="4450"/>
                    </a:lnTo>
                    <a:lnTo>
                      <a:pt x="14286" y="4987"/>
                    </a:lnTo>
                    <a:lnTo>
                      <a:pt x="14558" y="5469"/>
                    </a:lnTo>
                    <a:lnTo>
                      <a:pt x="14694" y="6005"/>
                    </a:lnTo>
                    <a:lnTo>
                      <a:pt x="14966" y="6542"/>
                    </a:lnTo>
                    <a:lnTo>
                      <a:pt x="15102" y="7024"/>
                    </a:lnTo>
                    <a:lnTo>
                      <a:pt x="15374" y="7614"/>
                    </a:lnTo>
                    <a:lnTo>
                      <a:pt x="15646" y="8150"/>
                    </a:lnTo>
                    <a:lnTo>
                      <a:pt x="15918" y="8794"/>
                    </a:lnTo>
                    <a:lnTo>
                      <a:pt x="16054" y="9330"/>
                    </a:lnTo>
                    <a:lnTo>
                      <a:pt x="16190" y="9866"/>
                    </a:lnTo>
                    <a:lnTo>
                      <a:pt x="16599" y="10456"/>
                    </a:lnTo>
                    <a:lnTo>
                      <a:pt x="16735" y="11046"/>
                    </a:lnTo>
                    <a:lnTo>
                      <a:pt x="17007" y="11635"/>
                    </a:lnTo>
                    <a:lnTo>
                      <a:pt x="17143" y="12172"/>
                    </a:lnTo>
                    <a:lnTo>
                      <a:pt x="17279" y="12761"/>
                    </a:lnTo>
                    <a:lnTo>
                      <a:pt x="17551" y="13298"/>
                    </a:lnTo>
                    <a:lnTo>
                      <a:pt x="17687" y="13834"/>
                    </a:lnTo>
                    <a:lnTo>
                      <a:pt x="17959" y="14370"/>
                    </a:lnTo>
                    <a:lnTo>
                      <a:pt x="18095" y="14960"/>
                    </a:lnTo>
                    <a:lnTo>
                      <a:pt x="18231" y="15442"/>
                    </a:lnTo>
                    <a:lnTo>
                      <a:pt x="18367" y="15871"/>
                    </a:lnTo>
                    <a:lnTo>
                      <a:pt x="18639" y="16461"/>
                    </a:lnTo>
                    <a:lnTo>
                      <a:pt x="18776" y="16836"/>
                    </a:lnTo>
                    <a:lnTo>
                      <a:pt x="19048" y="17265"/>
                    </a:lnTo>
                    <a:lnTo>
                      <a:pt x="19184" y="17748"/>
                    </a:lnTo>
                    <a:lnTo>
                      <a:pt x="19320" y="18177"/>
                    </a:lnTo>
                    <a:lnTo>
                      <a:pt x="19456" y="18552"/>
                    </a:lnTo>
                    <a:lnTo>
                      <a:pt x="19456" y="18874"/>
                    </a:lnTo>
                    <a:lnTo>
                      <a:pt x="19592" y="19196"/>
                    </a:lnTo>
                    <a:lnTo>
                      <a:pt x="19728" y="19517"/>
                    </a:lnTo>
                    <a:lnTo>
                      <a:pt x="19864" y="19732"/>
                    </a:lnTo>
                    <a:lnTo>
                      <a:pt x="19864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2" name="AutoShape 114">
                <a:extLst>
                  <a:ext uri="{FF2B5EF4-FFF2-40B4-BE49-F238E27FC236}">
                    <a16:creationId xmlns:a16="http://schemas.microsoft.com/office/drawing/2014/main" id="{F59BAB46-514A-455B-8FA1-A9D11B33B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8" y="691"/>
                <a:ext cx="93" cy="13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11"/>
                    </a:lnTo>
                    <a:lnTo>
                      <a:pt x="382" y="1278"/>
                    </a:lnTo>
                    <a:lnTo>
                      <a:pt x="510" y="1889"/>
                    </a:lnTo>
                    <a:lnTo>
                      <a:pt x="764" y="2500"/>
                    </a:lnTo>
                    <a:lnTo>
                      <a:pt x="892" y="3111"/>
                    </a:lnTo>
                    <a:lnTo>
                      <a:pt x="1274" y="3722"/>
                    </a:lnTo>
                    <a:lnTo>
                      <a:pt x="1401" y="4333"/>
                    </a:lnTo>
                    <a:lnTo>
                      <a:pt x="1656" y="4944"/>
                    </a:lnTo>
                    <a:lnTo>
                      <a:pt x="1656" y="5556"/>
                    </a:lnTo>
                    <a:lnTo>
                      <a:pt x="2038" y="6167"/>
                    </a:lnTo>
                    <a:lnTo>
                      <a:pt x="2166" y="6778"/>
                    </a:lnTo>
                    <a:lnTo>
                      <a:pt x="2420" y="7278"/>
                    </a:lnTo>
                    <a:lnTo>
                      <a:pt x="2675" y="7889"/>
                    </a:lnTo>
                    <a:lnTo>
                      <a:pt x="2803" y="8444"/>
                    </a:lnTo>
                    <a:lnTo>
                      <a:pt x="2930" y="9000"/>
                    </a:lnTo>
                    <a:lnTo>
                      <a:pt x="3185" y="9611"/>
                    </a:lnTo>
                    <a:lnTo>
                      <a:pt x="3312" y="10167"/>
                    </a:lnTo>
                    <a:lnTo>
                      <a:pt x="3567" y="10667"/>
                    </a:lnTo>
                    <a:lnTo>
                      <a:pt x="3822" y="11167"/>
                    </a:lnTo>
                    <a:lnTo>
                      <a:pt x="3949" y="11722"/>
                    </a:lnTo>
                    <a:lnTo>
                      <a:pt x="4076" y="12167"/>
                    </a:lnTo>
                    <a:lnTo>
                      <a:pt x="4331" y="12722"/>
                    </a:lnTo>
                    <a:lnTo>
                      <a:pt x="4586" y="13222"/>
                    </a:lnTo>
                    <a:lnTo>
                      <a:pt x="4713" y="13667"/>
                    </a:lnTo>
                    <a:lnTo>
                      <a:pt x="4968" y="14111"/>
                    </a:lnTo>
                    <a:lnTo>
                      <a:pt x="5096" y="14556"/>
                    </a:lnTo>
                    <a:lnTo>
                      <a:pt x="5350" y="15056"/>
                    </a:lnTo>
                    <a:lnTo>
                      <a:pt x="5605" y="15444"/>
                    </a:lnTo>
                    <a:lnTo>
                      <a:pt x="5732" y="15833"/>
                    </a:lnTo>
                    <a:lnTo>
                      <a:pt x="6115" y="16222"/>
                    </a:lnTo>
                    <a:lnTo>
                      <a:pt x="6115" y="16611"/>
                    </a:lnTo>
                    <a:lnTo>
                      <a:pt x="6369" y="16944"/>
                    </a:lnTo>
                    <a:lnTo>
                      <a:pt x="6624" y="17333"/>
                    </a:lnTo>
                    <a:lnTo>
                      <a:pt x="6752" y="17611"/>
                    </a:lnTo>
                    <a:lnTo>
                      <a:pt x="7006" y="17944"/>
                    </a:lnTo>
                    <a:lnTo>
                      <a:pt x="7261" y="18167"/>
                    </a:lnTo>
                    <a:lnTo>
                      <a:pt x="7389" y="18500"/>
                    </a:lnTo>
                    <a:lnTo>
                      <a:pt x="7516" y="18722"/>
                    </a:lnTo>
                    <a:lnTo>
                      <a:pt x="7898" y="18944"/>
                    </a:lnTo>
                    <a:lnTo>
                      <a:pt x="8025" y="19167"/>
                    </a:lnTo>
                    <a:lnTo>
                      <a:pt x="8280" y="19333"/>
                    </a:lnTo>
                    <a:lnTo>
                      <a:pt x="8408" y="19500"/>
                    </a:lnTo>
                    <a:lnTo>
                      <a:pt x="8535" y="19667"/>
                    </a:lnTo>
                    <a:lnTo>
                      <a:pt x="8917" y="19722"/>
                    </a:lnTo>
                    <a:lnTo>
                      <a:pt x="9045" y="19889"/>
                    </a:lnTo>
                    <a:lnTo>
                      <a:pt x="9299" y="19889"/>
                    </a:lnTo>
                    <a:lnTo>
                      <a:pt x="9427" y="19944"/>
                    </a:lnTo>
                    <a:lnTo>
                      <a:pt x="9682" y="19944"/>
                    </a:lnTo>
                    <a:lnTo>
                      <a:pt x="9936" y="19944"/>
                    </a:lnTo>
                    <a:lnTo>
                      <a:pt x="10064" y="19889"/>
                    </a:lnTo>
                    <a:lnTo>
                      <a:pt x="10318" y="19889"/>
                    </a:lnTo>
                    <a:lnTo>
                      <a:pt x="10573" y="19722"/>
                    </a:lnTo>
                    <a:lnTo>
                      <a:pt x="10701" y="19500"/>
                    </a:lnTo>
                    <a:lnTo>
                      <a:pt x="10955" y="19333"/>
                    </a:lnTo>
                    <a:lnTo>
                      <a:pt x="11338" y="19111"/>
                    </a:lnTo>
                    <a:lnTo>
                      <a:pt x="11465" y="18833"/>
                    </a:lnTo>
                    <a:lnTo>
                      <a:pt x="11720" y="18500"/>
                    </a:lnTo>
                    <a:lnTo>
                      <a:pt x="11975" y="18278"/>
                    </a:lnTo>
                    <a:lnTo>
                      <a:pt x="12102" y="17944"/>
                    </a:lnTo>
                    <a:lnTo>
                      <a:pt x="12484" y="17556"/>
                    </a:lnTo>
                    <a:lnTo>
                      <a:pt x="12739" y="17111"/>
                    </a:lnTo>
                    <a:lnTo>
                      <a:pt x="12866" y="16722"/>
                    </a:lnTo>
                    <a:lnTo>
                      <a:pt x="13248" y="16278"/>
                    </a:lnTo>
                    <a:lnTo>
                      <a:pt x="13376" y="15778"/>
                    </a:lnTo>
                    <a:lnTo>
                      <a:pt x="13758" y="15333"/>
                    </a:lnTo>
                    <a:lnTo>
                      <a:pt x="13885" y="14833"/>
                    </a:lnTo>
                    <a:lnTo>
                      <a:pt x="14140" y="14389"/>
                    </a:lnTo>
                    <a:lnTo>
                      <a:pt x="14395" y="13833"/>
                    </a:lnTo>
                    <a:lnTo>
                      <a:pt x="14777" y="13333"/>
                    </a:lnTo>
                    <a:lnTo>
                      <a:pt x="14904" y="12778"/>
                    </a:lnTo>
                    <a:lnTo>
                      <a:pt x="15159" y="12167"/>
                    </a:lnTo>
                    <a:lnTo>
                      <a:pt x="15414" y="11611"/>
                    </a:lnTo>
                    <a:lnTo>
                      <a:pt x="15669" y="11111"/>
                    </a:lnTo>
                    <a:lnTo>
                      <a:pt x="15924" y="10556"/>
                    </a:lnTo>
                    <a:lnTo>
                      <a:pt x="16051" y="10000"/>
                    </a:lnTo>
                    <a:lnTo>
                      <a:pt x="16306" y="9444"/>
                    </a:lnTo>
                    <a:lnTo>
                      <a:pt x="16561" y="8944"/>
                    </a:lnTo>
                    <a:lnTo>
                      <a:pt x="16815" y="8389"/>
                    </a:lnTo>
                    <a:lnTo>
                      <a:pt x="17070" y="7833"/>
                    </a:lnTo>
                    <a:lnTo>
                      <a:pt x="17197" y="7278"/>
                    </a:lnTo>
                    <a:lnTo>
                      <a:pt x="17325" y="6778"/>
                    </a:lnTo>
                    <a:lnTo>
                      <a:pt x="17707" y="6222"/>
                    </a:lnTo>
                    <a:lnTo>
                      <a:pt x="17834" y="5722"/>
                    </a:lnTo>
                    <a:lnTo>
                      <a:pt x="18217" y="5222"/>
                    </a:lnTo>
                    <a:lnTo>
                      <a:pt x="18344" y="4722"/>
                    </a:lnTo>
                    <a:lnTo>
                      <a:pt x="18344" y="4278"/>
                    </a:lnTo>
                    <a:lnTo>
                      <a:pt x="18726" y="3833"/>
                    </a:lnTo>
                    <a:lnTo>
                      <a:pt x="18854" y="3389"/>
                    </a:lnTo>
                    <a:lnTo>
                      <a:pt x="19108" y="3000"/>
                    </a:lnTo>
                    <a:lnTo>
                      <a:pt x="19236" y="2611"/>
                    </a:lnTo>
                    <a:lnTo>
                      <a:pt x="19363" y="2278"/>
                    </a:lnTo>
                    <a:lnTo>
                      <a:pt x="19490" y="1889"/>
                    </a:lnTo>
                    <a:lnTo>
                      <a:pt x="19490" y="1611"/>
                    </a:lnTo>
                    <a:lnTo>
                      <a:pt x="19745" y="1333"/>
                    </a:lnTo>
                    <a:lnTo>
                      <a:pt x="19745" y="1056"/>
                    </a:lnTo>
                    <a:lnTo>
                      <a:pt x="19873" y="83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3" name="AutoShape 115">
                <a:extLst>
                  <a:ext uri="{FF2B5EF4-FFF2-40B4-BE49-F238E27FC236}">
                    <a16:creationId xmlns:a16="http://schemas.microsoft.com/office/drawing/2014/main" id="{3F595374-BAA9-4C40-86DB-4B0555922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" y="558"/>
                <a:ext cx="88" cy="14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63"/>
                    </a:moveTo>
                    <a:lnTo>
                      <a:pt x="272" y="18490"/>
                    </a:lnTo>
                    <a:lnTo>
                      <a:pt x="544" y="17865"/>
                    </a:lnTo>
                    <a:lnTo>
                      <a:pt x="680" y="17292"/>
                    </a:lnTo>
                    <a:lnTo>
                      <a:pt x="816" y="16667"/>
                    </a:lnTo>
                    <a:lnTo>
                      <a:pt x="1088" y="16042"/>
                    </a:lnTo>
                    <a:lnTo>
                      <a:pt x="1361" y="15469"/>
                    </a:lnTo>
                    <a:lnTo>
                      <a:pt x="1633" y="14896"/>
                    </a:lnTo>
                    <a:lnTo>
                      <a:pt x="1769" y="14271"/>
                    </a:lnTo>
                    <a:lnTo>
                      <a:pt x="1905" y="13698"/>
                    </a:lnTo>
                    <a:lnTo>
                      <a:pt x="2177" y="13177"/>
                    </a:lnTo>
                    <a:lnTo>
                      <a:pt x="2449" y="12552"/>
                    </a:lnTo>
                    <a:lnTo>
                      <a:pt x="2721" y="12031"/>
                    </a:lnTo>
                    <a:lnTo>
                      <a:pt x="2993" y="11458"/>
                    </a:lnTo>
                    <a:lnTo>
                      <a:pt x="2993" y="10885"/>
                    </a:lnTo>
                    <a:lnTo>
                      <a:pt x="3265" y="10313"/>
                    </a:lnTo>
                    <a:lnTo>
                      <a:pt x="3537" y="9792"/>
                    </a:lnTo>
                    <a:lnTo>
                      <a:pt x="3810" y="9271"/>
                    </a:lnTo>
                    <a:lnTo>
                      <a:pt x="4082" y="8750"/>
                    </a:lnTo>
                    <a:lnTo>
                      <a:pt x="4218" y="8229"/>
                    </a:lnTo>
                    <a:lnTo>
                      <a:pt x="4354" y="7708"/>
                    </a:lnTo>
                    <a:lnTo>
                      <a:pt x="4762" y="7292"/>
                    </a:lnTo>
                    <a:lnTo>
                      <a:pt x="4898" y="6771"/>
                    </a:lnTo>
                    <a:lnTo>
                      <a:pt x="5170" y="6354"/>
                    </a:lnTo>
                    <a:lnTo>
                      <a:pt x="5306" y="5885"/>
                    </a:lnTo>
                    <a:lnTo>
                      <a:pt x="5442" y="5469"/>
                    </a:lnTo>
                    <a:lnTo>
                      <a:pt x="5850" y="5000"/>
                    </a:lnTo>
                    <a:lnTo>
                      <a:pt x="5850" y="4531"/>
                    </a:lnTo>
                    <a:lnTo>
                      <a:pt x="6259" y="4167"/>
                    </a:lnTo>
                    <a:lnTo>
                      <a:pt x="6531" y="3802"/>
                    </a:lnTo>
                    <a:lnTo>
                      <a:pt x="6531" y="3438"/>
                    </a:lnTo>
                    <a:lnTo>
                      <a:pt x="6939" y="3073"/>
                    </a:lnTo>
                    <a:lnTo>
                      <a:pt x="7075" y="2708"/>
                    </a:lnTo>
                    <a:lnTo>
                      <a:pt x="7347" y="2448"/>
                    </a:lnTo>
                    <a:lnTo>
                      <a:pt x="7483" y="2083"/>
                    </a:lnTo>
                    <a:lnTo>
                      <a:pt x="7619" y="1823"/>
                    </a:lnTo>
                    <a:lnTo>
                      <a:pt x="7891" y="1563"/>
                    </a:lnTo>
                    <a:lnTo>
                      <a:pt x="8163" y="1302"/>
                    </a:lnTo>
                    <a:lnTo>
                      <a:pt x="8435" y="1042"/>
                    </a:lnTo>
                    <a:lnTo>
                      <a:pt x="8571" y="833"/>
                    </a:lnTo>
                    <a:lnTo>
                      <a:pt x="8844" y="677"/>
                    </a:lnTo>
                    <a:lnTo>
                      <a:pt x="8980" y="521"/>
                    </a:lnTo>
                    <a:lnTo>
                      <a:pt x="9116" y="365"/>
                    </a:lnTo>
                    <a:lnTo>
                      <a:pt x="9524" y="260"/>
                    </a:lnTo>
                    <a:lnTo>
                      <a:pt x="9524" y="104"/>
                    </a:lnTo>
                    <a:lnTo>
                      <a:pt x="9932" y="104"/>
                    </a:lnTo>
                    <a:lnTo>
                      <a:pt x="10068" y="52"/>
                    </a:lnTo>
                    <a:lnTo>
                      <a:pt x="10204" y="0"/>
                    </a:lnTo>
                    <a:lnTo>
                      <a:pt x="10476" y="52"/>
                    </a:lnTo>
                    <a:lnTo>
                      <a:pt x="10748" y="52"/>
                    </a:lnTo>
                    <a:lnTo>
                      <a:pt x="10884" y="104"/>
                    </a:lnTo>
                    <a:lnTo>
                      <a:pt x="11156" y="208"/>
                    </a:lnTo>
                    <a:lnTo>
                      <a:pt x="11293" y="313"/>
                    </a:lnTo>
                    <a:lnTo>
                      <a:pt x="11565" y="521"/>
                    </a:lnTo>
                    <a:lnTo>
                      <a:pt x="11837" y="781"/>
                    </a:lnTo>
                    <a:lnTo>
                      <a:pt x="12109" y="990"/>
                    </a:lnTo>
                    <a:lnTo>
                      <a:pt x="12245" y="1250"/>
                    </a:lnTo>
                    <a:lnTo>
                      <a:pt x="12381" y="1563"/>
                    </a:lnTo>
                    <a:lnTo>
                      <a:pt x="12653" y="1875"/>
                    </a:lnTo>
                    <a:lnTo>
                      <a:pt x="12925" y="2292"/>
                    </a:lnTo>
                    <a:lnTo>
                      <a:pt x="13061" y="2708"/>
                    </a:lnTo>
                    <a:lnTo>
                      <a:pt x="13469" y="3125"/>
                    </a:lnTo>
                    <a:lnTo>
                      <a:pt x="13469" y="3542"/>
                    </a:lnTo>
                    <a:lnTo>
                      <a:pt x="13741" y="4010"/>
                    </a:lnTo>
                    <a:lnTo>
                      <a:pt x="14150" y="4427"/>
                    </a:lnTo>
                    <a:lnTo>
                      <a:pt x="14286" y="4948"/>
                    </a:lnTo>
                    <a:lnTo>
                      <a:pt x="14558" y="5469"/>
                    </a:lnTo>
                    <a:lnTo>
                      <a:pt x="14694" y="5990"/>
                    </a:lnTo>
                    <a:lnTo>
                      <a:pt x="14966" y="6510"/>
                    </a:lnTo>
                    <a:lnTo>
                      <a:pt x="15102" y="7083"/>
                    </a:lnTo>
                    <a:lnTo>
                      <a:pt x="15374" y="7656"/>
                    </a:lnTo>
                    <a:lnTo>
                      <a:pt x="15646" y="8177"/>
                    </a:lnTo>
                    <a:lnTo>
                      <a:pt x="15918" y="8802"/>
                    </a:lnTo>
                    <a:lnTo>
                      <a:pt x="16054" y="9375"/>
                    </a:lnTo>
                    <a:lnTo>
                      <a:pt x="16190" y="9896"/>
                    </a:lnTo>
                    <a:lnTo>
                      <a:pt x="16599" y="10469"/>
                    </a:lnTo>
                    <a:lnTo>
                      <a:pt x="16735" y="10990"/>
                    </a:lnTo>
                    <a:lnTo>
                      <a:pt x="17007" y="11615"/>
                    </a:lnTo>
                    <a:lnTo>
                      <a:pt x="17143" y="12135"/>
                    </a:lnTo>
                    <a:lnTo>
                      <a:pt x="17279" y="12708"/>
                    </a:lnTo>
                    <a:lnTo>
                      <a:pt x="17551" y="13281"/>
                    </a:lnTo>
                    <a:lnTo>
                      <a:pt x="17687" y="13854"/>
                    </a:lnTo>
                    <a:lnTo>
                      <a:pt x="17959" y="14375"/>
                    </a:lnTo>
                    <a:lnTo>
                      <a:pt x="18095" y="14948"/>
                    </a:lnTo>
                    <a:lnTo>
                      <a:pt x="18231" y="15469"/>
                    </a:lnTo>
                    <a:lnTo>
                      <a:pt x="18367" y="15938"/>
                    </a:lnTo>
                    <a:lnTo>
                      <a:pt x="18639" y="16406"/>
                    </a:lnTo>
                    <a:lnTo>
                      <a:pt x="18776" y="16875"/>
                    </a:lnTo>
                    <a:lnTo>
                      <a:pt x="19048" y="17292"/>
                    </a:lnTo>
                    <a:lnTo>
                      <a:pt x="19184" y="17708"/>
                    </a:lnTo>
                    <a:lnTo>
                      <a:pt x="19320" y="18177"/>
                    </a:lnTo>
                    <a:lnTo>
                      <a:pt x="19456" y="18542"/>
                    </a:lnTo>
                    <a:lnTo>
                      <a:pt x="19456" y="18906"/>
                    </a:lnTo>
                    <a:lnTo>
                      <a:pt x="19592" y="19167"/>
                    </a:lnTo>
                    <a:lnTo>
                      <a:pt x="19728" y="19479"/>
                    </a:lnTo>
                    <a:lnTo>
                      <a:pt x="19864" y="19740"/>
                    </a:lnTo>
                    <a:lnTo>
                      <a:pt x="19864" y="19948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4" name="AutoShape 116">
                <a:extLst>
                  <a:ext uri="{FF2B5EF4-FFF2-40B4-BE49-F238E27FC236}">
                    <a16:creationId xmlns:a16="http://schemas.microsoft.com/office/drawing/2014/main" id="{695B6E58-F674-4E0A-B424-40E314CFC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" y="689"/>
                <a:ext cx="93" cy="13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47"/>
                    </a:lnTo>
                    <a:lnTo>
                      <a:pt x="382" y="1240"/>
                    </a:lnTo>
                    <a:lnTo>
                      <a:pt x="510" y="1887"/>
                    </a:lnTo>
                    <a:lnTo>
                      <a:pt x="764" y="2534"/>
                    </a:lnTo>
                    <a:lnTo>
                      <a:pt x="892" y="3127"/>
                    </a:lnTo>
                    <a:lnTo>
                      <a:pt x="1274" y="3720"/>
                    </a:lnTo>
                    <a:lnTo>
                      <a:pt x="1401" y="4367"/>
                    </a:lnTo>
                    <a:lnTo>
                      <a:pt x="1656" y="4960"/>
                    </a:lnTo>
                    <a:lnTo>
                      <a:pt x="1656" y="5553"/>
                    </a:lnTo>
                    <a:lnTo>
                      <a:pt x="2038" y="6146"/>
                    </a:lnTo>
                    <a:lnTo>
                      <a:pt x="2166" y="6739"/>
                    </a:lnTo>
                    <a:lnTo>
                      <a:pt x="2420" y="7278"/>
                    </a:lnTo>
                    <a:lnTo>
                      <a:pt x="2675" y="7925"/>
                    </a:lnTo>
                    <a:lnTo>
                      <a:pt x="2803" y="8464"/>
                    </a:lnTo>
                    <a:lnTo>
                      <a:pt x="2930" y="9003"/>
                    </a:lnTo>
                    <a:lnTo>
                      <a:pt x="3185" y="9596"/>
                    </a:lnTo>
                    <a:lnTo>
                      <a:pt x="3312" y="10135"/>
                    </a:lnTo>
                    <a:lnTo>
                      <a:pt x="3567" y="10674"/>
                    </a:lnTo>
                    <a:lnTo>
                      <a:pt x="3822" y="11213"/>
                    </a:lnTo>
                    <a:lnTo>
                      <a:pt x="3949" y="11698"/>
                    </a:lnTo>
                    <a:lnTo>
                      <a:pt x="4076" y="12237"/>
                    </a:lnTo>
                    <a:lnTo>
                      <a:pt x="4331" y="12722"/>
                    </a:lnTo>
                    <a:lnTo>
                      <a:pt x="4586" y="13154"/>
                    </a:lnTo>
                    <a:lnTo>
                      <a:pt x="4713" y="13693"/>
                    </a:lnTo>
                    <a:lnTo>
                      <a:pt x="4968" y="14124"/>
                    </a:lnTo>
                    <a:lnTo>
                      <a:pt x="5096" y="14555"/>
                    </a:lnTo>
                    <a:lnTo>
                      <a:pt x="5350" y="14987"/>
                    </a:lnTo>
                    <a:lnTo>
                      <a:pt x="5605" y="15472"/>
                    </a:lnTo>
                    <a:lnTo>
                      <a:pt x="5732" y="15849"/>
                    </a:lnTo>
                    <a:lnTo>
                      <a:pt x="6115" y="16226"/>
                    </a:lnTo>
                    <a:lnTo>
                      <a:pt x="6115" y="16604"/>
                    </a:lnTo>
                    <a:lnTo>
                      <a:pt x="6369" y="16981"/>
                    </a:lnTo>
                    <a:lnTo>
                      <a:pt x="6624" y="17251"/>
                    </a:lnTo>
                    <a:lnTo>
                      <a:pt x="6752" y="17628"/>
                    </a:lnTo>
                    <a:lnTo>
                      <a:pt x="7006" y="17898"/>
                    </a:lnTo>
                    <a:lnTo>
                      <a:pt x="7261" y="18167"/>
                    </a:lnTo>
                    <a:lnTo>
                      <a:pt x="7389" y="18491"/>
                    </a:lnTo>
                    <a:lnTo>
                      <a:pt x="7516" y="18760"/>
                    </a:lnTo>
                    <a:lnTo>
                      <a:pt x="7898" y="18976"/>
                    </a:lnTo>
                    <a:lnTo>
                      <a:pt x="8025" y="19137"/>
                    </a:lnTo>
                    <a:lnTo>
                      <a:pt x="8280" y="19353"/>
                    </a:lnTo>
                    <a:lnTo>
                      <a:pt x="8408" y="19461"/>
                    </a:lnTo>
                    <a:lnTo>
                      <a:pt x="8535" y="19677"/>
                    </a:lnTo>
                    <a:lnTo>
                      <a:pt x="8917" y="19730"/>
                    </a:lnTo>
                    <a:lnTo>
                      <a:pt x="9045" y="19892"/>
                    </a:lnTo>
                    <a:lnTo>
                      <a:pt x="9299" y="19892"/>
                    </a:lnTo>
                    <a:lnTo>
                      <a:pt x="9427" y="19946"/>
                    </a:lnTo>
                    <a:lnTo>
                      <a:pt x="9682" y="19946"/>
                    </a:lnTo>
                    <a:lnTo>
                      <a:pt x="9936" y="19946"/>
                    </a:lnTo>
                    <a:lnTo>
                      <a:pt x="10064" y="19892"/>
                    </a:lnTo>
                    <a:lnTo>
                      <a:pt x="10318" y="19892"/>
                    </a:lnTo>
                    <a:lnTo>
                      <a:pt x="10573" y="19677"/>
                    </a:lnTo>
                    <a:lnTo>
                      <a:pt x="10701" y="19515"/>
                    </a:lnTo>
                    <a:lnTo>
                      <a:pt x="10955" y="19353"/>
                    </a:lnTo>
                    <a:lnTo>
                      <a:pt x="11338" y="19137"/>
                    </a:lnTo>
                    <a:lnTo>
                      <a:pt x="11465" y="18868"/>
                    </a:lnTo>
                    <a:lnTo>
                      <a:pt x="11720" y="18544"/>
                    </a:lnTo>
                    <a:lnTo>
                      <a:pt x="11975" y="18275"/>
                    </a:lnTo>
                    <a:lnTo>
                      <a:pt x="12102" y="17844"/>
                    </a:lnTo>
                    <a:lnTo>
                      <a:pt x="12484" y="17466"/>
                    </a:lnTo>
                    <a:lnTo>
                      <a:pt x="12739" y="17197"/>
                    </a:lnTo>
                    <a:lnTo>
                      <a:pt x="12866" y="16765"/>
                    </a:lnTo>
                    <a:lnTo>
                      <a:pt x="13248" y="16280"/>
                    </a:lnTo>
                    <a:lnTo>
                      <a:pt x="13376" y="15849"/>
                    </a:lnTo>
                    <a:lnTo>
                      <a:pt x="13758" y="15364"/>
                    </a:lnTo>
                    <a:lnTo>
                      <a:pt x="13885" y="14879"/>
                    </a:lnTo>
                    <a:lnTo>
                      <a:pt x="14140" y="14340"/>
                    </a:lnTo>
                    <a:lnTo>
                      <a:pt x="14395" y="13801"/>
                    </a:lnTo>
                    <a:lnTo>
                      <a:pt x="14777" y="13315"/>
                    </a:lnTo>
                    <a:lnTo>
                      <a:pt x="14904" y="12776"/>
                    </a:lnTo>
                    <a:lnTo>
                      <a:pt x="15159" y="12237"/>
                    </a:lnTo>
                    <a:lnTo>
                      <a:pt x="15414" y="11644"/>
                    </a:lnTo>
                    <a:lnTo>
                      <a:pt x="15669" y="11105"/>
                    </a:lnTo>
                    <a:lnTo>
                      <a:pt x="15924" y="10566"/>
                    </a:lnTo>
                    <a:lnTo>
                      <a:pt x="16051" y="10027"/>
                    </a:lnTo>
                    <a:lnTo>
                      <a:pt x="16306" y="9488"/>
                    </a:lnTo>
                    <a:lnTo>
                      <a:pt x="16561" y="8895"/>
                    </a:lnTo>
                    <a:lnTo>
                      <a:pt x="16815" y="8356"/>
                    </a:lnTo>
                    <a:lnTo>
                      <a:pt x="17070" y="7763"/>
                    </a:lnTo>
                    <a:lnTo>
                      <a:pt x="17197" y="7278"/>
                    </a:lnTo>
                    <a:lnTo>
                      <a:pt x="17325" y="6792"/>
                    </a:lnTo>
                    <a:lnTo>
                      <a:pt x="17707" y="6253"/>
                    </a:lnTo>
                    <a:lnTo>
                      <a:pt x="17834" y="5714"/>
                    </a:lnTo>
                    <a:lnTo>
                      <a:pt x="18217" y="5229"/>
                    </a:lnTo>
                    <a:lnTo>
                      <a:pt x="18344" y="4744"/>
                    </a:lnTo>
                    <a:lnTo>
                      <a:pt x="18344" y="4313"/>
                    </a:lnTo>
                    <a:lnTo>
                      <a:pt x="18726" y="3881"/>
                    </a:lnTo>
                    <a:lnTo>
                      <a:pt x="18854" y="3396"/>
                    </a:lnTo>
                    <a:lnTo>
                      <a:pt x="19108" y="3019"/>
                    </a:lnTo>
                    <a:lnTo>
                      <a:pt x="19236" y="2588"/>
                    </a:lnTo>
                    <a:lnTo>
                      <a:pt x="19363" y="2210"/>
                    </a:lnTo>
                    <a:lnTo>
                      <a:pt x="19490" y="1887"/>
                    </a:lnTo>
                    <a:lnTo>
                      <a:pt x="19490" y="1671"/>
                    </a:lnTo>
                    <a:lnTo>
                      <a:pt x="19745" y="1348"/>
                    </a:lnTo>
                    <a:lnTo>
                      <a:pt x="19745" y="1024"/>
                    </a:lnTo>
                    <a:lnTo>
                      <a:pt x="19873" y="86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5" name="AutoShape 117">
                <a:extLst>
                  <a:ext uri="{FF2B5EF4-FFF2-40B4-BE49-F238E27FC236}">
                    <a16:creationId xmlns:a16="http://schemas.microsoft.com/office/drawing/2014/main" id="{7E2F3ED2-C298-4CE9-9B9D-B59387C8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" y="561"/>
                <a:ext cx="87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8"/>
                    </a:moveTo>
                    <a:lnTo>
                      <a:pt x="272" y="18499"/>
                    </a:lnTo>
                    <a:lnTo>
                      <a:pt x="544" y="17909"/>
                    </a:lnTo>
                    <a:lnTo>
                      <a:pt x="680" y="17265"/>
                    </a:lnTo>
                    <a:lnTo>
                      <a:pt x="816" y="16676"/>
                    </a:lnTo>
                    <a:lnTo>
                      <a:pt x="1088" y="16086"/>
                    </a:lnTo>
                    <a:lnTo>
                      <a:pt x="1361" y="15496"/>
                    </a:lnTo>
                    <a:lnTo>
                      <a:pt x="1633" y="14906"/>
                    </a:lnTo>
                    <a:lnTo>
                      <a:pt x="1769" y="14316"/>
                    </a:lnTo>
                    <a:lnTo>
                      <a:pt x="1905" y="13673"/>
                    </a:lnTo>
                    <a:lnTo>
                      <a:pt x="2177" y="13137"/>
                    </a:lnTo>
                    <a:lnTo>
                      <a:pt x="2449" y="12601"/>
                    </a:lnTo>
                    <a:lnTo>
                      <a:pt x="2721" y="12064"/>
                    </a:lnTo>
                    <a:lnTo>
                      <a:pt x="2993" y="11421"/>
                    </a:lnTo>
                    <a:lnTo>
                      <a:pt x="2993" y="10885"/>
                    </a:lnTo>
                    <a:lnTo>
                      <a:pt x="3265" y="10349"/>
                    </a:lnTo>
                    <a:lnTo>
                      <a:pt x="3537" y="9812"/>
                    </a:lnTo>
                    <a:lnTo>
                      <a:pt x="3810" y="9276"/>
                    </a:lnTo>
                    <a:lnTo>
                      <a:pt x="4082" y="8794"/>
                    </a:lnTo>
                    <a:lnTo>
                      <a:pt x="4218" y="8257"/>
                    </a:lnTo>
                    <a:lnTo>
                      <a:pt x="4354" y="7721"/>
                    </a:lnTo>
                    <a:lnTo>
                      <a:pt x="4762" y="7239"/>
                    </a:lnTo>
                    <a:lnTo>
                      <a:pt x="4898" y="6756"/>
                    </a:lnTo>
                    <a:lnTo>
                      <a:pt x="5170" y="6327"/>
                    </a:lnTo>
                    <a:lnTo>
                      <a:pt x="5306" y="5898"/>
                    </a:lnTo>
                    <a:lnTo>
                      <a:pt x="5442" y="5469"/>
                    </a:lnTo>
                    <a:lnTo>
                      <a:pt x="5850" y="4987"/>
                    </a:lnTo>
                    <a:lnTo>
                      <a:pt x="5850" y="4558"/>
                    </a:lnTo>
                    <a:lnTo>
                      <a:pt x="6259" y="4129"/>
                    </a:lnTo>
                    <a:lnTo>
                      <a:pt x="6531" y="3753"/>
                    </a:lnTo>
                    <a:lnTo>
                      <a:pt x="6531" y="3432"/>
                    </a:lnTo>
                    <a:lnTo>
                      <a:pt x="6939" y="3003"/>
                    </a:lnTo>
                    <a:lnTo>
                      <a:pt x="7075" y="2735"/>
                    </a:lnTo>
                    <a:lnTo>
                      <a:pt x="7347" y="2413"/>
                    </a:lnTo>
                    <a:lnTo>
                      <a:pt x="7483" y="2091"/>
                    </a:lnTo>
                    <a:lnTo>
                      <a:pt x="7619" y="1823"/>
                    </a:lnTo>
                    <a:lnTo>
                      <a:pt x="7891" y="1609"/>
                    </a:lnTo>
                    <a:lnTo>
                      <a:pt x="8163" y="1287"/>
                    </a:lnTo>
                    <a:lnTo>
                      <a:pt x="8435" y="1019"/>
                    </a:lnTo>
                    <a:lnTo>
                      <a:pt x="8571" y="858"/>
                    </a:lnTo>
                    <a:lnTo>
                      <a:pt x="8844" y="643"/>
                    </a:lnTo>
                    <a:lnTo>
                      <a:pt x="8980" y="483"/>
                    </a:lnTo>
                    <a:lnTo>
                      <a:pt x="9116" y="375"/>
                    </a:lnTo>
                    <a:lnTo>
                      <a:pt x="9524" y="268"/>
                    </a:lnTo>
                    <a:lnTo>
                      <a:pt x="9524" y="107"/>
                    </a:lnTo>
                    <a:lnTo>
                      <a:pt x="9932" y="107"/>
                    </a:lnTo>
                    <a:lnTo>
                      <a:pt x="10068" y="54"/>
                    </a:lnTo>
                    <a:lnTo>
                      <a:pt x="10204" y="0"/>
                    </a:lnTo>
                    <a:lnTo>
                      <a:pt x="10476" y="54"/>
                    </a:lnTo>
                    <a:lnTo>
                      <a:pt x="10748" y="54"/>
                    </a:lnTo>
                    <a:lnTo>
                      <a:pt x="10884" y="107"/>
                    </a:lnTo>
                    <a:lnTo>
                      <a:pt x="11156" y="214"/>
                    </a:lnTo>
                    <a:lnTo>
                      <a:pt x="11293" y="322"/>
                    </a:lnTo>
                    <a:lnTo>
                      <a:pt x="11565" y="536"/>
                    </a:lnTo>
                    <a:lnTo>
                      <a:pt x="11837" y="751"/>
                    </a:lnTo>
                    <a:lnTo>
                      <a:pt x="12109" y="1019"/>
                    </a:lnTo>
                    <a:lnTo>
                      <a:pt x="12245" y="1233"/>
                    </a:lnTo>
                    <a:lnTo>
                      <a:pt x="12381" y="1609"/>
                    </a:lnTo>
                    <a:lnTo>
                      <a:pt x="12653" y="1877"/>
                    </a:lnTo>
                    <a:lnTo>
                      <a:pt x="12925" y="2306"/>
                    </a:lnTo>
                    <a:lnTo>
                      <a:pt x="13061" y="2735"/>
                    </a:lnTo>
                    <a:lnTo>
                      <a:pt x="13469" y="3110"/>
                    </a:lnTo>
                    <a:lnTo>
                      <a:pt x="13469" y="3539"/>
                    </a:lnTo>
                    <a:lnTo>
                      <a:pt x="13741" y="3968"/>
                    </a:lnTo>
                    <a:lnTo>
                      <a:pt x="14150" y="4450"/>
                    </a:lnTo>
                    <a:lnTo>
                      <a:pt x="14286" y="4987"/>
                    </a:lnTo>
                    <a:lnTo>
                      <a:pt x="14558" y="5469"/>
                    </a:lnTo>
                    <a:lnTo>
                      <a:pt x="14694" y="6005"/>
                    </a:lnTo>
                    <a:lnTo>
                      <a:pt x="14966" y="6542"/>
                    </a:lnTo>
                    <a:lnTo>
                      <a:pt x="15102" y="7024"/>
                    </a:lnTo>
                    <a:lnTo>
                      <a:pt x="15374" y="7614"/>
                    </a:lnTo>
                    <a:lnTo>
                      <a:pt x="15646" y="8150"/>
                    </a:lnTo>
                    <a:lnTo>
                      <a:pt x="15918" y="8794"/>
                    </a:lnTo>
                    <a:lnTo>
                      <a:pt x="16054" y="9330"/>
                    </a:lnTo>
                    <a:lnTo>
                      <a:pt x="16190" y="9866"/>
                    </a:lnTo>
                    <a:lnTo>
                      <a:pt x="16599" y="10456"/>
                    </a:lnTo>
                    <a:lnTo>
                      <a:pt x="16735" y="11046"/>
                    </a:lnTo>
                    <a:lnTo>
                      <a:pt x="17007" y="11635"/>
                    </a:lnTo>
                    <a:lnTo>
                      <a:pt x="17143" y="12172"/>
                    </a:lnTo>
                    <a:lnTo>
                      <a:pt x="17279" y="12761"/>
                    </a:lnTo>
                    <a:lnTo>
                      <a:pt x="17551" y="13298"/>
                    </a:lnTo>
                    <a:lnTo>
                      <a:pt x="17687" y="13834"/>
                    </a:lnTo>
                    <a:lnTo>
                      <a:pt x="17959" y="14370"/>
                    </a:lnTo>
                    <a:lnTo>
                      <a:pt x="18095" y="14960"/>
                    </a:lnTo>
                    <a:lnTo>
                      <a:pt x="18231" y="15442"/>
                    </a:lnTo>
                    <a:lnTo>
                      <a:pt x="18367" y="15871"/>
                    </a:lnTo>
                    <a:lnTo>
                      <a:pt x="18639" y="16461"/>
                    </a:lnTo>
                    <a:lnTo>
                      <a:pt x="18776" y="16836"/>
                    </a:lnTo>
                    <a:lnTo>
                      <a:pt x="19048" y="17265"/>
                    </a:lnTo>
                    <a:lnTo>
                      <a:pt x="19184" y="17748"/>
                    </a:lnTo>
                    <a:lnTo>
                      <a:pt x="19320" y="18177"/>
                    </a:lnTo>
                    <a:lnTo>
                      <a:pt x="19456" y="18552"/>
                    </a:lnTo>
                    <a:lnTo>
                      <a:pt x="19456" y="18874"/>
                    </a:lnTo>
                    <a:lnTo>
                      <a:pt x="19592" y="19196"/>
                    </a:lnTo>
                    <a:lnTo>
                      <a:pt x="19728" y="19517"/>
                    </a:lnTo>
                    <a:lnTo>
                      <a:pt x="19864" y="19732"/>
                    </a:lnTo>
                    <a:lnTo>
                      <a:pt x="19864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6" name="AutoShape 118">
                <a:extLst>
                  <a:ext uri="{FF2B5EF4-FFF2-40B4-BE49-F238E27FC236}">
                    <a16:creationId xmlns:a16="http://schemas.microsoft.com/office/drawing/2014/main" id="{99CBCE19-5A3D-4384-878C-6BF722145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" y="688"/>
                <a:ext cx="93" cy="13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55" y="611"/>
                    </a:lnTo>
                    <a:lnTo>
                      <a:pt x="382" y="1278"/>
                    </a:lnTo>
                    <a:lnTo>
                      <a:pt x="510" y="1889"/>
                    </a:lnTo>
                    <a:lnTo>
                      <a:pt x="764" y="2500"/>
                    </a:lnTo>
                    <a:lnTo>
                      <a:pt x="892" y="3111"/>
                    </a:lnTo>
                    <a:lnTo>
                      <a:pt x="1274" y="3722"/>
                    </a:lnTo>
                    <a:lnTo>
                      <a:pt x="1401" y="4333"/>
                    </a:lnTo>
                    <a:lnTo>
                      <a:pt x="1656" y="4944"/>
                    </a:lnTo>
                    <a:lnTo>
                      <a:pt x="1656" y="5556"/>
                    </a:lnTo>
                    <a:lnTo>
                      <a:pt x="2038" y="6167"/>
                    </a:lnTo>
                    <a:lnTo>
                      <a:pt x="2166" y="6778"/>
                    </a:lnTo>
                    <a:lnTo>
                      <a:pt x="2420" y="7278"/>
                    </a:lnTo>
                    <a:lnTo>
                      <a:pt x="2675" y="7889"/>
                    </a:lnTo>
                    <a:lnTo>
                      <a:pt x="2803" y="8444"/>
                    </a:lnTo>
                    <a:lnTo>
                      <a:pt x="2930" y="9000"/>
                    </a:lnTo>
                    <a:lnTo>
                      <a:pt x="3185" y="9611"/>
                    </a:lnTo>
                    <a:lnTo>
                      <a:pt x="3312" y="10167"/>
                    </a:lnTo>
                    <a:lnTo>
                      <a:pt x="3567" y="10667"/>
                    </a:lnTo>
                    <a:lnTo>
                      <a:pt x="3822" y="11167"/>
                    </a:lnTo>
                    <a:lnTo>
                      <a:pt x="3949" y="11722"/>
                    </a:lnTo>
                    <a:lnTo>
                      <a:pt x="4076" y="12167"/>
                    </a:lnTo>
                    <a:lnTo>
                      <a:pt x="4331" y="12722"/>
                    </a:lnTo>
                    <a:lnTo>
                      <a:pt x="4586" y="13222"/>
                    </a:lnTo>
                    <a:lnTo>
                      <a:pt x="4713" y="13667"/>
                    </a:lnTo>
                    <a:lnTo>
                      <a:pt x="4968" y="14111"/>
                    </a:lnTo>
                    <a:lnTo>
                      <a:pt x="5096" y="14556"/>
                    </a:lnTo>
                    <a:lnTo>
                      <a:pt x="5350" y="15056"/>
                    </a:lnTo>
                    <a:lnTo>
                      <a:pt x="5605" y="15444"/>
                    </a:lnTo>
                    <a:lnTo>
                      <a:pt x="5732" y="15833"/>
                    </a:lnTo>
                    <a:lnTo>
                      <a:pt x="6115" y="16222"/>
                    </a:lnTo>
                    <a:lnTo>
                      <a:pt x="6115" y="16611"/>
                    </a:lnTo>
                    <a:lnTo>
                      <a:pt x="6369" y="16944"/>
                    </a:lnTo>
                    <a:lnTo>
                      <a:pt x="6624" y="17333"/>
                    </a:lnTo>
                    <a:lnTo>
                      <a:pt x="6752" y="17611"/>
                    </a:lnTo>
                    <a:lnTo>
                      <a:pt x="7006" y="17944"/>
                    </a:lnTo>
                    <a:lnTo>
                      <a:pt x="7261" y="18167"/>
                    </a:lnTo>
                    <a:lnTo>
                      <a:pt x="7389" y="18500"/>
                    </a:lnTo>
                    <a:lnTo>
                      <a:pt x="7516" y="18722"/>
                    </a:lnTo>
                    <a:lnTo>
                      <a:pt x="7898" y="18944"/>
                    </a:lnTo>
                    <a:lnTo>
                      <a:pt x="8025" y="19167"/>
                    </a:lnTo>
                    <a:lnTo>
                      <a:pt x="8280" y="19333"/>
                    </a:lnTo>
                    <a:lnTo>
                      <a:pt x="8408" y="19500"/>
                    </a:lnTo>
                    <a:lnTo>
                      <a:pt x="8535" y="19667"/>
                    </a:lnTo>
                    <a:lnTo>
                      <a:pt x="8917" y="19722"/>
                    </a:lnTo>
                    <a:lnTo>
                      <a:pt x="9045" y="19889"/>
                    </a:lnTo>
                    <a:lnTo>
                      <a:pt x="9299" y="19889"/>
                    </a:lnTo>
                    <a:lnTo>
                      <a:pt x="9427" y="19944"/>
                    </a:lnTo>
                    <a:lnTo>
                      <a:pt x="9682" y="19944"/>
                    </a:lnTo>
                    <a:lnTo>
                      <a:pt x="9936" y="19944"/>
                    </a:lnTo>
                    <a:lnTo>
                      <a:pt x="10064" y="19889"/>
                    </a:lnTo>
                    <a:lnTo>
                      <a:pt x="10318" y="19889"/>
                    </a:lnTo>
                    <a:lnTo>
                      <a:pt x="10573" y="19722"/>
                    </a:lnTo>
                    <a:lnTo>
                      <a:pt x="10701" y="19500"/>
                    </a:lnTo>
                    <a:lnTo>
                      <a:pt x="10955" y="19333"/>
                    </a:lnTo>
                    <a:lnTo>
                      <a:pt x="11338" y="19111"/>
                    </a:lnTo>
                    <a:lnTo>
                      <a:pt x="11465" y="18833"/>
                    </a:lnTo>
                    <a:lnTo>
                      <a:pt x="11720" y="18500"/>
                    </a:lnTo>
                    <a:lnTo>
                      <a:pt x="11975" y="18278"/>
                    </a:lnTo>
                    <a:lnTo>
                      <a:pt x="12102" y="17944"/>
                    </a:lnTo>
                    <a:lnTo>
                      <a:pt x="12484" y="17556"/>
                    </a:lnTo>
                    <a:lnTo>
                      <a:pt x="12739" y="17111"/>
                    </a:lnTo>
                    <a:lnTo>
                      <a:pt x="12866" y="16722"/>
                    </a:lnTo>
                    <a:lnTo>
                      <a:pt x="13248" y="16278"/>
                    </a:lnTo>
                    <a:lnTo>
                      <a:pt x="13376" y="15778"/>
                    </a:lnTo>
                    <a:lnTo>
                      <a:pt x="13758" y="15333"/>
                    </a:lnTo>
                    <a:lnTo>
                      <a:pt x="13885" y="14833"/>
                    </a:lnTo>
                    <a:lnTo>
                      <a:pt x="14140" y="14389"/>
                    </a:lnTo>
                    <a:lnTo>
                      <a:pt x="14395" y="13833"/>
                    </a:lnTo>
                    <a:lnTo>
                      <a:pt x="14777" y="13333"/>
                    </a:lnTo>
                    <a:lnTo>
                      <a:pt x="14904" y="12778"/>
                    </a:lnTo>
                    <a:lnTo>
                      <a:pt x="15159" y="12167"/>
                    </a:lnTo>
                    <a:lnTo>
                      <a:pt x="15414" y="11611"/>
                    </a:lnTo>
                    <a:lnTo>
                      <a:pt x="15669" y="11111"/>
                    </a:lnTo>
                    <a:lnTo>
                      <a:pt x="15924" y="10556"/>
                    </a:lnTo>
                    <a:lnTo>
                      <a:pt x="16051" y="10000"/>
                    </a:lnTo>
                    <a:lnTo>
                      <a:pt x="16306" y="9444"/>
                    </a:lnTo>
                    <a:lnTo>
                      <a:pt x="16561" y="8944"/>
                    </a:lnTo>
                    <a:lnTo>
                      <a:pt x="16815" y="8389"/>
                    </a:lnTo>
                    <a:lnTo>
                      <a:pt x="17070" y="7833"/>
                    </a:lnTo>
                    <a:lnTo>
                      <a:pt x="17197" y="7278"/>
                    </a:lnTo>
                    <a:lnTo>
                      <a:pt x="17325" y="6778"/>
                    </a:lnTo>
                    <a:lnTo>
                      <a:pt x="17707" y="6222"/>
                    </a:lnTo>
                    <a:lnTo>
                      <a:pt x="17834" y="5722"/>
                    </a:lnTo>
                    <a:lnTo>
                      <a:pt x="18217" y="5222"/>
                    </a:lnTo>
                    <a:lnTo>
                      <a:pt x="18344" y="4722"/>
                    </a:lnTo>
                    <a:lnTo>
                      <a:pt x="18344" y="4278"/>
                    </a:lnTo>
                    <a:lnTo>
                      <a:pt x="18726" y="3833"/>
                    </a:lnTo>
                    <a:lnTo>
                      <a:pt x="18854" y="3389"/>
                    </a:lnTo>
                    <a:lnTo>
                      <a:pt x="19108" y="3000"/>
                    </a:lnTo>
                    <a:lnTo>
                      <a:pt x="19236" y="2611"/>
                    </a:lnTo>
                    <a:lnTo>
                      <a:pt x="19363" y="2278"/>
                    </a:lnTo>
                    <a:lnTo>
                      <a:pt x="19490" y="1889"/>
                    </a:lnTo>
                    <a:lnTo>
                      <a:pt x="19490" y="1611"/>
                    </a:lnTo>
                    <a:lnTo>
                      <a:pt x="19745" y="1333"/>
                    </a:lnTo>
                    <a:lnTo>
                      <a:pt x="19745" y="1056"/>
                    </a:lnTo>
                    <a:lnTo>
                      <a:pt x="19873" y="833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7" name="AutoShape 119">
                <a:extLst>
                  <a:ext uri="{FF2B5EF4-FFF2-40B4-BE49-F238E27FC236}">
                    <a16:creationId xmlns:a16="http://schemas.microsoft.com/office/drawing/2014/main" id="{CBE381CA-D0E5-40C1-A2F2-2806663F5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2" y="565"/>
                <a:ext cx="96" cy="13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4"/>
                    </a:moveTo>
                    <a:lnTo>
                      <a:pt x="247" y="18544"/>
                    </a:lnTo>
                    <a:lnTo>
                      <a:pt x="494" y="17844"/>
                    </a:lnTo>
                    <a:lnTo>
                      <a:pt x="617" y="17251"/>
                    </a:lnTo>
                    <a:lnTo>
                      <a:pt x="864" y="16712"/>
                    </a:lnTo>
                    <a:lnTo>
                      <a:pt x="1111" y="16065"/>
                    </a:lnTo>
                    <a:lnTo>
                      <a:pt x="1358" y="15472"/>
                    </a:lnTo>
                    <a:lnTo>
                      <a:pt x="1605" y="14933"/>
                    </a:lnTo>
                    <a:lnTo>
                      <a:pt x="1728" y="14286"/>
                    </a:lnTo>
                    <a:lnTo>
                      <a:pt x="1852" y="13693"/>
                    </a:lnTo>
                    <a:lnTo>
                      <a:pt x="2222" y="13154"/>
                    </a:lnTo>
                    <a:lnTo>
                      <a:pt x="2593" y="12615"/>
                    </a:lnTo>
                    <a:lnTo>
                      <a:pt x="2593" y="12022"/>
                    </a:lnTo>
                    <a:lnTo>
                      <a:pt x="2963" y="11429"/>
                    </a:lnTo>
                    <a:lnTo>
                      <a:pt x="3086" y="10889"/>
                    </a:lnTo>
                    <a:lnTo>
                      <a:pt x="3333" y="10350"/>
                    </a:lnTo>
                    <a:lnTo>
                      <a:pt x="3580" y="9757"/>
                    </a:lnTo>
                    <a:lnTo>
                      <a:pt x="3704" y="9326"/>
                    </a:lnTo>
                    <a:lnTo>
                      <a:pt x="4074" y="8733"/>
                    </a:lnTo>
                    <a:lnTo>
                      <a:pt x="4198" y="8194"/>
                    </a:lnTo>
                    <a:lnTo>
                      <a:pt x="4444" y="7763"/>
                    </a:lnTo>
                    <a:lnTo>
                      <a:pt x="4691" y="7224"/>
                    </a:lnTo>
                    <a:lnTo>
                      <a:pt x="4815" y="6846"/>
                    </a:lnTo>
                    <a:lnTo>
                      <a:pt x="5062" y="6361"/>
                    </a:lnTo>
                    <a:lnTo>
                      <a:pt x="5309" y="5876"/>
                    </a:lnTo>
                    <a:lnTo>
                      <a:pt x="5556" y="5499"/>
                    </a:lnTo>
                    <a:lnTo>
                      <a:pt x="5802" y="5067"/>
                    </a:lnTo>
                    <a:lnTo>
                      <a:pt x="5802" y="4528"/>
                    </a:lnTo>
                    <a:lnTo>
                      <a:pt x="6296" y="4151"/>
                    </a:lnTo>
                    <a:lnTo>
                      <a:pt x="6420" y="3720"/>
                    </a:lnTo>
                    <a:lnTo>
                      <a:pt x="6667" y="3396"/>
                    </a:lnTo>
                    <a:lnTo>
                      <a:pt x="6914" y="3019"/>
                    </a:lnTo>
                    <a:lnTo>
                      <a:pt x="7037" y="2749"/>
                    </a:lnTo>
                    <a:lnTo>
                      <a:pt x="7284" y="2426"/>
                    </a:lnTo>
                    <a:lnTo>
                      <a:pt x="7531" y="2102"/>
                    </a:lnTo>
                    <a:lnTo>
                      <a:pt x="7778" y="1833"/>
                    </a:lnTo>
                    <a:lnTo>
                      <a:pt x="7901" y="1563"/>
                    </a:lnTo>
                    <a:lnTo>
                      <a:pt x="8148" y="1240"/>
                    </a:lnTo>
                    <a:lnTo>
                      <a:pt x="8395" y="1024"/>
                    </a:lnTo>
                    <a:lnTo>
                      <a:pt x="8519" y="863"/>
                    </a:lnTo>
                    <a:lnTo>
                      <a:pt x="8765" y="647"/>
                    </a:lnTo>
                    <a:lnTo>
                      <a:pt x="8889" y="539"/>
                    </a:lnTo>
                    <a:lnTo>
                      <a:pt x="9136" y="377"/>
                    </a:lnTo>
                    <a:lnTo>
                      <a:pt x="9383" y="270"/>
                    </a:lnTo>
                    <a:lnTo>
                      <a:pt x="9506" y="108"/>
                    </a:lnTo>
                    <a:lnTo>
                      <a:pt x="9877" y="108"/>
                    </a:lnTo>
                    <a:lnTo>
                      <a:pt x="10000" y="54"/>
                    </a:lnTo>
                    <a:lnTo>
                      <a:pt x="10247" y="0"/>
                    </a:lnTo>
                    <a:lnTo>
                      <a:pt x="10617" y="54"/>
                    </a:lnTo>
                    <a:lnTo>
                      <a:pt x="10741" y="54"/>
                    </a:lnTo>
                    <a:lnTo>
                      <a:pt x="10864" y="108"/>
                    </a:lnTo>
                    <a:lnTo>
                      <a:pt x="11111" y="216"/>
                    </a:lnTo>
                    <a:lnTo>
                      <a:pt x="11358" y="323"/>
                    </a:lnTo>
                    <a:lnTo>
                      <a:pt x="11481" y="539"/>
                    </a:lnTo>
                    <a:lnTo>
                      <a:pt x="11852" y="755"/>
                    </a:lnTo>
                    <a:lnTo>
                      <a:pt x="12099" y="1024"/>
                    </a:lnTo>
                    <a:lnTo>
                      <a:pt x="12222" y="1240"/>
                    </a:lnTo>
                    <a:lnTo>
                      <a:pt x="12346" y="1563"/>
                    </a:lnTo>
                    <a:lnTo>
                      <a:pt x="12716" y="1887"/>
                    </a:lnTo>
                    <a:lnTo>
                      <a:pt x="12963" y="2264"/>
                    </a:lnTo>
                    <a:lnTo>
                      <a:pt x="13086" y="2749"/>
                    </a:lnTo>
                    <a:lnTo>
                      <a:pt x="13333" y="3127"/>
                    </a:lnTo>
                    <a:lnTo>
                      <a:pt x="13580" y="3504"/>
                    </a:lnTo>
                    <a:lnTo>
                      <a:pt x="13704" y="3989"/>
                    </a:lnTo>
                    <a:lnTo>
                      <a:pt x="14198" y="4367"/>
                    </a:lnTo>
                    <a:lnTo>
                      <a:pt x="14321" y="4960"/>
                    </a:lnTo>
                    <a:lnTo>
                      <a:pt x="14444" y="5499"/>
                    </a:lnTo>
                    <a:lnTo>
                      <a:pt x="14815" y="5984"/>
                    </a:lnTo>
                    <a:lnTo>
                      <a:pt x="15062" y="6523"/>
                    </a:lnTo>
                    <a:lnTo>
                      <a:pt x="15185" y="7008"/>
                    </a:lnTo>
                    <a:lnTo>
                      <a:pt x="15309" y="7601"/>
                    </a:lnTo>
                    <a:lnTo>
                      <a:pt x="15679" y="8194"/>
                    </a:lnTo>
                    <a:lnTo>
                      <a:pt x="15926" y="8787"/>
                    </a:lnTo>
                    <a:lnTo>
                      <a:pt x="16173" y="9326"/>
                    </a:lnTo>
                    <a:lnTo>
                      <a:pt x="16296" y="9919"/>
                    </a:lnTo>
                    <a:lnTo>
                      <a:pt x="16543" y="10458"/>
                    </a:lnTo>
                    <a:lnTo>
                      <a:pt x="16667" y="10997"/>
                    </a:lnTo>
                    <a:lnTo>
                      <a:pt x="16914" y="11590"/>
                    </a:lnTo>
                    <a:lnTo>
                      <a:pt x="17160" y="12183"/>
                    </a:lnTo>
                    <a:lnTo>
                      <a:pt x="17407" y="12776"/>
                    </a:lnTo>
                    <a:lnTo>
                      <a:pt x="17407" y="13261"/>
                    </a:lnTo>
                    <a:lnTo>
                      <a:pt x="17654" y="13854"/>
                    </a:lnTo>
                    <a:lnTo>
                      <a:pt x="17901" y="14340"/>
                    </a:lnTo>
                    <a:lnTo>
                      <a:pt x="18148" y="14933"/>
                    </a:lnTo>
                    <a:lnTo>
                      <a:pt x="18395" y="15472"/>
                    </a:lnTo>
                    <a:lnTo>
                      <a:pt x="18395" y="15903"/>
                    </a:lnTo>
                    <a:lnTo>
                      <a:pt x="18642" y="16442"/>
                    </a:lnTo>
                    <a:lnTo>
                      <a:pt x="18889" y="16873"/>
                    </a:lnTo>
                    <a:lnTo>
                      <a:pt x="19012" y="17305"/>
                    </a:lnTo>
                    <a:lnTo>
                      <a:pt x="19136" y="17736"/>
                    </a:lnTo>
                    <a:lnTo>
                      <a:pt x="19259" y="18113"/>
                    </a:lnTo>
                    <a:lnTo>
                      <a:pt x="19506" y="18544"/>
                    </a:lnTo>
                    <a:lnTo>
                      <a:pt x="19506" y="18976"/>
                    </a:lnTo>
                    <a:lnTo>
                      <a:pt x="19630" y="19191"/>
                    </a:lnTo>
                    <a:lnTo>
                      <a:pt x="19753" y="19461"/>
                    </a:lnTo>
                    <a:lnTo>
                      <a:pt x="19877" y="19730"/>
                    </a:lnTo>
                    <a:lnTo>
                      <a:pt x="19877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8" name="AutoShape 120">
                <a:extLst>
                  <a:ext uri="{FF2B5EF4-FFF2-40B4-BE49-F238E27FC236}">
                    <a16:creationId xmlns:a16="http://schemas.microsoft.com/office/drawing/2014/main" id="{4A35979F-5D8F-473C-BC48-70FF0D5B2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690"/>
                <a:ext cx="103" cy="13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31" y="616"/>
                    </a:lnTo>
                    <a:lnTo>
                      <a:pt x="347" y="1232"/>
                    </a:lnTo>
                    <a:lnTo>
                      <a:pt x="462" y="1905"/>
                    </a:lnTo>
                    <a:lnTo>
                      <a:pt x="809" y="2521"/>
                    </a:lnTo>
                    <a:lnTo>
                      <a:pt x="925" y="3137"/>
                    </a:lnTo>
                    <a:lnTo>
                      <a:pt x="1156" y="3697"/>
                    </a:lnTo>
                    <a:lnTo>
                      <a:pt x="1387" y="4314"/>
                    </a:lnTo>
                    <a:lnTo>
                      <a:pt x="1503" y="4986"/>
                    </a:lnTo>
                    <a:lnTo>
                      <a:pt x="1734" y="5602"/>
                    </a:lnTo>
                    <a:lnTo>
                      <a:pt x="2081" y="6162"/>
                    </a:lnTo>
                    <a:lnTo>
                      <a:pt x="2197" y="6779"/>
                    </a:lnTo>
                    <a:lnTo>
                      <a:pt x="2543" y="7283"/>
                    </a:lnTo>
                    <a:lnTo>
                      <a:pt x="2543" y="7899"/>
                    </a:lnTo>
                    <a:lnTo>
                      <a:pt x="2775" y="8515"/>
                    </a:lnTo>
                    <a:lnTo>
                      <a:pt x="3006" y="9020"/>
                    </a:lnTo>
                    <a:lnTo>
                      <a:pt x="3237" y="9636"/>
                    </a:lnTo>
                    <a:lnTo>
                      <a:pt x="3353" y="10140"/>
                    </a:lnTo>
                    <a:lnTo>
                      <a:pt x="3468" y="10644"/>
                    </a:lnTo>
                    <a:lnTo>
                      <a:pt x="3815" y="11204"/>
                    </a:lnTo>
                    <a:lnTo>
                      <a:pt x="3931" y="11765"/>
                    </a:lnTo>
                    <a:lnTo>
                      <a:pt x="4162" y="12213"/>
                    </a:lnTo>
                    <a:lnTo>
                      <a:pt x="4393" y="12773"/>
                    </a:lnTo>
                    <a:lnTo>
                      <a:pt x="4509" y="13165"/>
                    </a:lnTo>
                    <a:lnTo>
                      <a:pt x="4624" y="13669"/>
                    </a:lnTo>
                    <a:lnTo>
                      <a:pt x="4971" y="14118"/>
                    </a:lnTo>
                    <a:lnTo>
                      <a:pt x="5202" y="14510"/>
                    </a:lnTo>
                    <a:lnTo>
                      <a:pt x="5434" y="15014"/>
                    </a:lnTo>
                    <a:lnTo>
                      <a:pt x="5549" y="15462"/>
                    </a:lnTo>
                    <a:lnTo>
                      <a:pt x="5665" y="15854"/>
                    </a:lnTo>
                    <a:lnTo>
                      <a:pt x="6127" y="16190"/>
                    </a:lnTo>
                    <a:lnTo>
                      <a:pt x="6243" y="16639"/>
                    </a:lnTo>
                    <a:lnTo>
                      <a:pt x="6474" y="16919"/>
                    </a:lnTo>
                    <a:lnTo>
                      <a:pt x="6590" y="17255"/>
                    </a:lnTo>
                    <a:lnTo>
                      <a:pt x="6705" y="17591"/>
                    </a:lnTo>
                    <a:lnTo>
                      <a:pt x="6936" y="17927"/>
                    </a:lnTo>
                    <a:lnTo>
                      <a:pt x="7283" y="18095"/>
                    </a:lnTo>
                    <a:lnTo>
                      <a:pt x="7514" y="18487"/>
                    </a:lnTo>
                    <a:lnTo>
                      <a:pt x="7514" y="18711"/>
                    </a:lnTo>
                    <a:lnTo>
                      <a:pt x="7861" y="18992"/>
                    </a:lnTo>
                    <a:lnTo>
                      <a:pt x="7977" y="19160"/>
                    </a:lnTo>
                    <a:lnTo>
                      <a:pt x="8208" y="19328"/>
                    </a:lnTo>
                    <a:lnTo>
                      <a:pt x="8439" y="19440"/>
                    </a:lnTo>
                    <a:lnTo>
                      <a:pt x="8555" y="19664"/>
                    </a:lnTo>
                    <a:lnTo>
                      <a:pt x="8902" y="19720"/>
                    </a:lnTo>
                    <a:lnTo>
                      <a:pt x="9017" y="19888"/>
                    </a:lnTo>
                    <a:lnTo>
                      <a:pt x="9249" y="19888"/>
                    </a:lnTo>
                    <a:lnTo>
                      <a:pt x="9480" y="19944"/>
                    </a:lnTo>
                    <a:lnTo>
                      <a:pt x="9595" y="19944"/>
                    </a:lnTo>
                    <a:lnTo>
                      <a:pt x="9827" y="19944"/>
                    </a:lnTo>
                    <a:lnTo>
                      <a:pt x="10173" y="19888"/>
                    </a:lnTo>
                    <a:lnTo>
                      <a:pt x="10405" y="19888"/>
                    </a:lnTo>
                    <a:lnTo>
                      <a:pt x="10520" y="19664"/>
                    </a:lnTo>
                    <a:lnTo>
                      <a:pt x="10751" y="19496"/>
                    </a:lnTo>
                    <a:lnTo>
                      <a:pt x="11098" y="19328"/>
                    </a:lnTo>
                    <a:lnTo>
                      <a:pt x="11329" y="19104"/>
                    </a:lnTo>
                    <a:lnTo>
                      <a:pt x="11445" y="18936"/>
                    </a:lnTo>
                    <a:lnTo>
                      <a:pt x="11792" y="18543"/>
                    </a:lnTo>
                    <a:lnTo>
                      <a:pt x="11908" y="18263"/>
                    </a:lnTo>
                    <a:lnTo>
                      <a:pt x="12139" y="17871"/>
                    </a:lnTo>
                    <a:lnTo>
                      <a:pt x="12486" y="17479"/>
                    </a:lnTo>
                    <a:lnTo>
                      <a:pt x="12601" y="17087"/>
                    </a:lnTo>
                    <a:lnTo>
                      <a:pt x="12832" y="16751"/>
                    </a:lnTo>
                    <a:lnTo>
                      <a:pt x="13295" y="16303"/>
                    </a:lnTo>
                    <a:lnTo>
                      <a:pt x="13410" y="15798"/>
                    </a:lnTo>
                    <a:lnTo>
                      <a:pt x="13642" y="15350"/>
                    </a:lnTo>
                    <a:lnTo>
                      <a:pt x="13873" y="14846"/>
                    </a:lnTo>
                    <a:lnTo>
                      <a:pt x="14220" y="14342"/>
                    </a:lnTo>
                    <a:lnTo>
                      <a:pt x="14451" y="13838"/>
                    </a:lnTo>
                    <a:lnTo>
                      <a:pt x="14682" y="13277"/>
                    </a:lnTo>
                    <a:lnTo>
                      <a:pt x="14913" y="12829"/>
                    </a:lnTo>
                    <a:lnTo>
                      <a:pt x="15260" y="12213"/>
                    </a:lnTo>
                    <a:lnTo>
                      <a:pt x="15491" y="11709"/>
                    </a:lnTo>
                    <a:lnTo>
                      <a:pt x="15607" y="11036"/>
                    </a:lnTo>
                    <a:lnTo>
                      <a:pt x="15954" y="10588"/>
                    </a:lnTo>
                    <a:lnTo>
                      <a:pt x="16069" y="10028"/>
                    </a:lnTo>
                    <a:lnTo>
                      <a:pt x="16416" y="9412"/>
                    </a:lnTo>
                    <a:lnTo>
                      <a:pt x="16532" y="8964"/>
                    </a:lnTo>
                    <a:lnTo>
                      <a:pt x="16763" y="8403"/>
                    </a:lnTo>
                    <a:lnTo>
                      <a:pt x="16994" y="7787"/>
                    </a:lnTo>
                    <a:lnTo>
                      <a:pt x="17225" y="7227"/>
                    </a:lnTo>
                    <a:lnTo>
                      <a:pt x="17457" y="6835"/>
                    </a:lnTo>
                    <a:lnTo>
                      <a:pt x="17572" y="6218"/>
                    </a:lnTo>
                    <a:lnTo>
                      <a:pt x="17803" y="5714"/>
                    </a:lnTo>
                    <a:lnTo>
                      <a:pt x="18266" y="5210"/>
                    </a:lnTo>
                    <a:lnTo>
                      <a:pt x="18266" y="4762"/>
                    </a:lnTo>
                    <a:lnTo>
                      <a:pt x="18497" y="4314"/>
                    </a:lnTo>
                    <a:lnTo>
                      <a:pt x="18728" y="3866"/>
                    </a:lnTo>
                    <a:lnTo>
                      <a:pt x="18960" y="3361"/>
                    </a:lnTo>
                    <a:lnTo>
                      <a:pt x="19075" y="3025"/>
                    </a:lnTo>
                    <a:lnTo>
                      <a:pt x="19191" y="2689"/>
                    </a:lnTo>
                    <a:lnTo>
                      <a:pt x="19306" y="2241"/>
                    </a:lnTo>
                    <a:lnTo>
                      <a:pt x="19538" y="1905"/>
                    </a:lnTo>
                    <a:lnTo>
                      <a:pt x="19538" y="1625"/>
                    </a:lnTo>
                    <a:lnTo>
                      <a:pt x="19653" y="1289"/>
                    </a:lnTo>
                    <a:lnTo>
                      <a:pt x="19769" y="1008"/>
                    </a:lnTo>
                    <a:lnTo>
                      <a:pt x="19884" y="840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79" name="AutoShape 121">
                <a:extLst>
                  <a:ext uri="{FF2B5EF4-FFF2-40B4-BE49-F238E27FC236}">
                    <a16:creationId xmlns:a16="http://schemas.microsoft.com/office/drawing/2014/main" id="{B64FF62B-C66A-4293-AA8A-6AED25287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4" y="568"/>
                <a:ext cx="96" cy="13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111"/>
                    </a:moveTo>
                    <a:lnTo>
                      <a:pt x="247" y="18500"/>
                    </a:lnTo>
                    <a:lnTo>
                      <a:pt x="494" y="17889"/>
                    </a:lnTo>
                    <a:lnTo>
                      <a:pt x="617" y="17278"/>
                    </a:lnTo>
                    <a:lnTo>
                      <a:pt x="864" y="16722"/>
                    </a:lnTo>
                    <a:lnTo>
                      <a:pt x="1111" y="16111"/>
                    </a:lnTo>
                    <a:lnTo>
                      <a:pt x="1358" y="15500"/>
                    </a:lnTo>
                    <a:lnTo>
                      <a:pt x="1605" y="14889"/>
                    </a:lnTo>
                    <a:lnTo>
                      <a:pt x="1728" y="14333"/>
                    </a:lnTo>
                    <a:lnTo>
                      <a:pt x="1852" y="13667"/>
                    </a:lnTo>
                    <a:lnTo>
                      <a:pt x="2222" y="13111"/>
                    </a:lnTo>
                    <a:lnTo>
                      <a:pt x="2593" y="12611"/>
                    </a:lnTo>
                    <a:lnTo>
                      <a:pt x="2593" y="12056"/>
                    </a:lnTo>
                    <a:lnTo>
                      <a:pt x="2963" y="11389"/>
                    </a:lnTo>
                    <a:lnTo>
                      <a:pt x="3086" y="10889"/>
                    </a:lnTo>
                    <a:lnTo>
                      <a:pt x="3333" y="10389"/>
                    </a:lnTo>
                    <a:lnTo>
                      <a:pt x="3580" y="9778"/>
                    </a:lnTo>
                    <a:lnTo>
                      <a:pt x="3704" y="9333"/>
                    </a:lnTo>
                    <a:lnTo>
                      <a:pt x="4074" y="8833"/>
                    </a:lnTo>
                    <a:lnTo>
                      <a:pt x="4198" y="8222"/>
                    </a:lnTo>
                    <a:lnTo>
                      <a:pt x="4444" y="7722"/>
                    </a:lnTo>
                    <a:lnTo>
                      <a:pt x="4691" y="7222"/>
                    </a:lnTo>
                    <a:lnTo>
                      <a:pt x="4815" y="6833"/>
                    </a:lnTo>
                    <a:lnTo>
                      <a:pt x="5062" y="6333"/>
                    </a:lnTo>
                    <a:lnTo>
                      <a:pt x="5309" y="5889"/>
                    </a:lnTo>
                    <a:lnTo>
                      <a:pt x="5556" y="5444"/>
                    </a:lnTo>
                    <a:lnTo>
                      <a:pt x="5802" y="5056"/>
                    </a:lnTo>
                    <a:lnTo>
                      <a:pt x="5802" y="4556"/>
                    </a:lnTo>
                    <a:lnTo>
                      <a:pt x="6296" y="4167"/>
                    </a:lnTo>
                    <a:lnTo>
                      <a:pt x="6420" y="3778"/>
                    </a:lnTo>
                    <a:lnTo>
                      <a:pt x="6667" y="3389"/>
                    </a:lnTo>
                    <a:lnTo>
                      <a:pt x="6914" y="3056"/>
                    </a:lnTo>
                    <a:lnTo>
                      <a:pt x="7037" y="2722"/>
                    </a:lnTo>
                    <a:lnTo>
                      <a:pt x="7284" y="2444"/>
                    </a:lnTo>
                    <a:lnTo>
                      <a:pt x="7531" y="2111"/>
                    </a:lnTo>
                    <a:lnTo>
                      <a:pt x="7778" y="1889"/>
                    </a:lnTo>
                    <a:lnTo>
                      <a:pt x="7901" y="1556"/>
                    </a:lnTo>
                    <a:lnTo>
                      <a:pt x="8148" y="1278"/>
                    </a:lnTo>
                    <a:lnTo>
                      <a:pt x="8395" y="1056"/>
                    </a:lnTo>
                    <a:lnTo>
                      <a:pt x="8519" y="833"/>
                    </a:lnTo>
                    <a:lnTo>
                      <a:pt x="8765" y="667"/>
                    </a:lnTo>
                    <a:lnTo>
                      <a:pt x="8889" y="500"/>
                    </a:lnTo>
                    <a:lnTo>
                      <a:pt x="9136" y="389"/>
                    </a:lnTo>
                    <a:lnTo>
                      <a:pt x="9383" y="278"/>
                    </a:lnTo>
                    <a:lnTo>
                      <a:pt x="9506" y="111"/>
                    </a:lnTo>
                    <a:lnTo>
                      <a:pt x="9877" y="111"/>
                    </a:lnTo>
                    <a:lnTo>
                      <a:pt x="10000" y="56"/>
                    </a:lnTo>
                    <a:lnTo>
                      <a:pt x="10247" y="0"/>
                    </a:lnTo>
                    <a:lnTo>
                      <a:pt x="10617" y="56"/>
                    </a:lnTo>
                    <a:lnTo>
                      <a:pt x="10741" y="56"/>
                    </a:lnTo>
                    <a:lnTo>
                      <a:pt x="10864" y="111"/>
                    </a:lnTo>
                    <a:lnTo>
                      <a:pt x="11111" y="222"/>
                    </a:lnTo>
                    <a:lnTo>
                      <a:pt x="11358" y="333"/>
                    </a:lnTo>
                    <a:lnTo>
                      <a:pt x="11481" y="556"/>
                    </a:lnTo>
                    <a:lnTo>
                      <a:pt x="11852" y="722"/>
                    </a:lnTo>
                    <a:lnTo>
                      <a:pt x="12099" y="1000"/>
                    </a:lnTo>
                    <a:lnTo>
                      <a:pt x="12222" y="1278"/>
                    </a:lnTo>
                    <a:lnTo>
                      <a:pt x="12346" y="1556"/>
                    </a:lnTo>
                    <a:lnTo>
                      <a:pt x="12716" y="1889"/>
                    </a:lnTo>
                    <a:lnTo>
                      <a:pt x="12963" y="2278"/>
                    </a:lnTo>
                    <a:lnTo>
                      <a:pt x="13086" y="2722"/>
                    </a:lnTo>
                    <a:lnTo>
                      <a:pt x="13333" y="3111"/>
                    </a:lnTo>
                    <a:lnTo>
                      <a:pt x="13580" y="3500"/>
                    </a:lnTo>
                    <a:lnTo>
                      <a:pt x="13704" y="4000"/>
                    </a:lnTo>
                    <a:lnTo>
                      <a:pt x="14198" y="4444"/>
                    </a:lnTo>
                    <a:lnTo>
                      <a:pt x="14321" y="4944"/>
                    </a:lnTo>
                    <a:lnTo>
                      <a:pt x="14444" y="5500"/>
                    </a:lnTo>
                    <a:lnTo>
                      <a:pt x="14815" y="6000"/>
                    </a:lnTo>
                    <a:lnTo>
                      <a:pt x="15062" y="6556"/>
                    </a:lnTo>
                    <a:lnTo>
                      <a:pt x="15185" y="7000"/>
                    </a:lnTo>
                    <a:lnTo>
                      <a:pt x="15309" y="7611"/>
                    </a:lnTo>
                    <a:lnTo>
                      <a:pt x="15679" y="8167"/>
                    </a:lnTo>
                    <a:lnTo>
                      <a:pt x="15926" y="8833"/>
                    </a:lnTo>
                    <a:lnTo>
                      <a:pt x="16173" y="9333"/>
                    </a:lnTo>
                    <a:lnTo>
                      <a:pt x="16296" y="9889"/>
                    </a:lnTo>
                    <a:lnTo>
                      <a:pt x="16543" y="10444"/>
                    </a:lnTo>
                    <a:lnTo>
                      <a:pt x="16667" y="11000"/>
                    </a:lnTo>
                    <a:lnTo>
                      <a:pt x="16914" y="11611"/>
                    </a:lnTo>
                    <a:lnTo>
                      <a:pt x="17160" y="12167"/>
                    </a:lnTo>
                    <a:lnTo>
                      <a:pt x="17407" y="12778"/>
                    </a:lnTo>
                    <a:lnTo>
                      <a:pt x="17407" y="13278"/>
                    </a:lnTo>
                    <a:lnTo>
                      <a:pt x="17654" y="13833"/>
                    </a:lnTo>
                    <a:lnTo>
                      <a:pt x="17901" y="14389"/>
                    </a:lnTo>
                    <a:lnTo>
                      <a:pt x="18148" y="14944"/>
                    </a:lnTo>
                    <a:lnTo>
                      <a:pt x="18395" y="15444"/>
                    </a:lnTo>
                    <a:lnTo>
                      <a:pt x="18395" y="15944"/>
                    </a:lnTo>
                    <a:lnTo>
                      <a:pt x="18642" y="16444"/>
                    </a:lnTo>
                    <a:lnTo>
                      <a:pt x="18889" y="16889"/>
                    </a:lnTo>
                    <a:lnTo>
                      <a:pt x="19012" y="17278"/>
                    </a:lnTo>
                    <a:lnTo>
                      <a:pt x="19136" y="17722"/>
                    </a:lnTo>
                    <a:lnTo>
                      <a:pt x="19259" y="18111"/>
                    </a:lnTo>
                    <a:lnTo>
                      <a:pt x="19506" y="18500"/>
                    </a:lnTo>
                    <a:lnTo>
                      <a:pt x="19506" y="18944"/>
                    </a:lnTo>
                    <a:lnTo>
                      <a:pt x="19630" y="19222"/>
                    </a:lnTo>
                    <a:lnTo>
                      <a:pt x="19753" y="19500"/>
                    </a:lnTo>
                    <a:lnTo>
                      <a:pt x="19877" y="19722"/>
                    </a:lnTo>
                    <a:lnTo>
                      <a:pt x="19877" y="19944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80" name="AutoShape 122">
                <a:extLst>
                  <a:ext uri="{FF2B5EF4-FFF2-40B4-BE49-F238E27FC236}">
                    <a16:creationId xmlns:a16="http://schemas.microsoft.com/office/drawing/2014/main" id="{0DA5DED6-C7F9-48DE-A9CE-B4615E776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9" y="689"/>
                <a:ext cx="103" cy="13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31" y="634"/>
                    </a:lnTo>
                    <a:lnTo>
                      <a:pt x="347" y="1268"/>
                    </a:lnTo>
                    <a:lnTo>
                      <a:pt x="462" y="1960"/>
                    </a:lnTo>
                    <a:lnTo>
                      <a:pt x="809" y="2536"/>
                    </a:lnTo>
                    <a:lnTo>
                      <a:pt x="925" y="3170"/>
                    </a:lnTo>
                    <a:lnTo>
                      <a:pt x="1156" y="3689"/>
                    </a:lnTo>
                    <a:lnTo>
                      <a:pt x="1387" y="4380"/>
                    </a:lnTo>
                    <a:lnTo>
                      <a:pt x="1503" y="4957"/>
                    </a:lnTo>
                    <a:lnTo>
                      <a:pt x="1734" y="5591"/>
                    </a:lnTo>
                    <a:lnTo>
                      <a:pt x="2081" y="6167"/>
                    </a:lnTo>
                    <a:lnTo>
                      <a:pt x="2197" y="6801"/>
                    </a:lnTo>
                    <a:lnTo>
                      <a:pt x="2543" y="7262"/>
                    </a:lnTo>
                    <a:lnTo>
                      <a:pt x="2543" y="7839"/>
                    </a:lnTo>
                    <a:lnTo>
                      <a:pt x="2775" y="8473"/>
                    </a:lnTo>
                    <a:lnTo>
                      <a:pt x="3006" y="8991"/>
                    </a:lnTo>
                    <a:lnTo>
                      <a:pt x="3237" y="9625"/>
                    </a:lnTo>
                    <a:lnTo>
                      <a:pt x="3353" y="10144"/>
                    </a:lnTo>
                    <a:lnTo>
                      <a:pt x="3468" y="10663"/>
                    </a:lnTo>
                    <a:lnTo>
                      <a:pt x="3815" y="11182"/>
                    </a:lnTo>
                    <a:lnTo>
                      <a:pt x="3931" y="11758"/>
                    </a:lnTo>
                    <a:lnTo>
                      <a:pt x="4162" y="12219"/>
                    </a:lnTo>
                    <a:lnTo>
                      <a:pt x="4393" y="12738"/>
                    </a:lnTo>
                    <a:lnTo>
                      <a:pt x="4509" y="13199"/>
                    </a:lnTo>
                    <a:lnTo>
                      <a:pt x="4624" y="13660"/>
                    </a:lnTo>
                    <a:lnTo>
                      <a:pt x="4971" y="14121"/>
                    </a:lnTo>
                    <a:lnTo>
                      <a:pt x="5202" y="14582"/>
                    </a:lnTo>
                    <a:lnTo>
                      <a:pt x="5434" y="15043"/>
                    </a:lnTo>
                    <a:lnTo>
                      <a:pt x="5549" y="15389"/>
                    </a:lnTo>
                    <a:lnTo>
                      <a:pt x="5665" y="15850"/>
                    </a:lnTo>
                    <a:lnTo>
                      <a:pt x="6127" y="16254"/>
                    </a:lnTo>
                    <a:lnTo>
                      <a:pt x="6243" y="16599"/>
                    </a:lnTo>
                    <a:lnTo>
                      <a:pt x="6474" y="17003"/>
                    </a:lnTo>
                    <a:lnTo>
                      <a:pt x="6590" y="17233"/>
                    </a:lnTo>
                    <a:lnTo>
                      <a:pt x="6705" y="17579"/>
                    </a:lnTo>
                    <a:lnTo>
                      <a:pt x="6936" y="17925"/>
                    </a:lnTo>
                    <a:lnTo>
                      <a:pt x="7283" y="18156"/>
                    </a:lnTo>
                    <a:lnTo>
                      <a:pt x="7514" y="18444"/>
                    </a:lnTo>
                    <a:lnTo>
                      <a:pt x="7514" y="18732"/>
                    </a:lnTo>
                    <a:lnTo>
                      <a:pt x="7861" y="18963"/>
                    </a:lnTo>
                    <a:lnTo>
                      <a:pt x="7977" y="19193"/>
                    </a:lnTo>
                    <a:lnTo>
                      <a:pt x="8208" y="19308"/>
                    </a:lnTo>
                    <a:lnTo>
                      <a:pt x="8439" y="19481"/>
                    </a:lnTo>
                    <a:lnTo>
                      <a:pt x="8555" y="19654"/>
                    </a:lnTo>
                    <a:lnTo>
                      <a:pt x="8902" y="19712"/>
                    </a:lnTo>
                    <a:lnTo>
                      <a:pt x="9017" y="19885"/>
                    </a:lnTo>
                    <a:lnTo>
                      <a:pt x="9249" y="19885"/>
                    </a:lnTo>
                    <a:lnTo>
                      <a:pt x="9480" y="19942"/>
                    </a:lnTo>
                    <a:lnTo>
                      <a:pt x="9595" y="19942"/>
                    </a:lnTo>
                    <a:lnTo>
                      <a:pt x="9827" y="19942"/>
                    </a:lnTo>
                    <a:lnTo>
                      <a:pt x="10173" y="19885"/>
                    </a:lnTo>
                    <a:lnTo>
                      <a:pt x="10405" y="19885"/>
                    </a:lnTo>
                    <a:lnTo>
                      <a:pt x="10520" y="19712"/>
                    </a:lnTo>
                    <a:lnTo>
                      <a:pt x="10751" y="19481"/>
                    </a:lnTo>
                    <a:lnTo>
                      <a:pt x="11098" y="19308"/>
                    </a:lnTo>
                    <a:lnTo>
                      <a:pt x="11329" y="19135"/>
                    </a:lnTo>
                    <a:lnTo>
                      <a:pt x="11445" y="18905"/>
                    </a:lnTo>
                    <a:lnTo>
                      <a:pt x="11792" y="18559"/>
                    </a:lnTo>
                    <a:lnTo>
                      <a:pt x="11908" y="18213"/>
                    </a:lnTo>
                    <a:lnTo>
                      <a:pt x="12139" y="17925"/>
                    </a:lnTo>
                    <a:lnTo>
                      <a:pt x="12486" y="17522"/>
                    </a:lnTo>
                    <a:lnTo>
                      <a:pt x="12601" y="17118"/>
                    </a:lnTo>
                    <a:lnTo>
                      <a:pt x="12832" y="16715"/>
                    </a:lnTo>
                    <a:lnTo>
                      <a:pt x="13295" y="16311"/>
                    </a:lnTo>
                    <a:lnTo>
                      <a:pt x="13410" y="15850"/>
                    </a:lnTo>
                    <a:lnTo>
                      <a:pt x="13642" y="15331"/>
                    </a:lnTo>
                    <a:lnTo>
                      <a:pt x="13873" y="14870"/>
                    </a:lnTo>
                    <a:lnTo>
                      <a:pt x="14220" y="14352"/>
                    </a:lnTo>
                    <a:lnTo>
                      <a:pt x="14451" y="13833"/>
                    </a:lnTo>
                    <a:lnTo>
                      <a:pt x="14682" y="13314"/>
                    </a:lnTo>
                    <a:lnTo>
                      <a:pt x="14913" y="12738"/>
                    </a:lnTo>
                    <a:lnTo>
                      <a:pt x="15260" y="12219"/>
                    </a:lnTo>
                    <a:lnTo>
                      <a:pt x="15491" y="11585"/>
                    </a:lnTo>
                    <a:lnTo>
                      <a:pt x="15607" y="11066"/>
                    </a:lnTo>
                    <a:lnTo>
                      <a:pt x="15954" y="10548"/>
                    </a:lnTo>
                    <a:lnTo>
                      <a:pt x="16069" y="10029"/>
                    </a:lnTo>
                    <a:lnTo>
                      <a:pt x="16416" y="9452"/>
                    </a:lnTo>
                    <a:lnTo>
                      <a:pt x="16532" y="8934"/>
                    </a:lnTo>
                    <a:lnTo>
                      <a:pt x="16763" y="8473"/>
                    </a:lnTo>
                    <a:lnTo>
                      <a:pt x="16994" y="7781"/>
                    </a:lnTo>
                    <a:lnTo>
                      <a:pt x="17225" y="7262"/>
                    </a:lnTo>
                    <a:lnTo>
                      <a:pt x="17457" y="6801"/>
                    </a:lnTo>
                    <a:lnTo>
                      <a:pt x="17572" y="6225"/>
                    </a:lnTo>
                    <a:lnTo>
                      <a:pt x="17803" y="5764"/>
                    </a:lnTo>
                    <a:lnTo>
                      <a:pt x="18266" y="5187"/>
                    </a:lnTo>
                    <a:lnTo>
                      <a:pt x="18266" y="4726"/>
                    </a:lnTo>
                    <a:lnTo>
                      <a:pt x="18497" y="4265"/>
                    </a:lnTo>
                    <a:lnTo>
                      <a:pt x="18728" y="3862"/>
                    </a:lnTo>
                    <a:lnTo>
                      <a:pt x="18960" y="3401"/>
                    </a:lnTo>
                    <a:lnTo>
                      <a:pt x="19075" y="2997"/>
                    </a:lnTo>
                    <a:lnTo>
                      <a:pt x="19191" y="2594"/>
                    </a:lnTo>
                    <a:lnTo>
                      <a:pt x="19306" y="2248"/>
                    </a:lnTo>
                    <a:lnTo>
                      <a:pt x="19538" y="1960"/>
                    </a:lnTo>
                    <a:lnTo>
                      <a:pt x="19538" y="1556"/>
                    </a:lnTo>
                    <a:lnTo>
                      <a:pt x="19653" y="1326"/>
                    </a:lnTo>
                    <a:lnTo>
                      <a:pt x="19769" y="1037"/>
                    </a:lnTo>
                    <a:lnTo>
                      <a:pt x="19884" y="807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81" name="AutoShape 123">
                <a:extLst>
                  <a:ext uri="{FF2B5EF4-FFF2-40B4-BE49-F238E27FC236}">
                    <a16:creationId xmlns:a16="http://schemas.microsoft.com/office/drawing/2014/main" id="{E03617D5-6E6C-4E46-A383-66F26DAB0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2" y="561"/>
                <a:ext cx="96" cy="13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4"/>
                    </a:moveTo>
                    <a:lnTo>
                      <a:pt x="247" y="18544"/>
                    </a:lnTo>
                    <a:lnTo>
                      <a:pt x="494" y="17844"/>
                    </a:lnTo>
                    <a:lnTo>
                      <a:pt x="617" y="17251"/>
                    </a:lnTo>
                    <a:lnTo>
                      <a:pt x="864" y="16712"/>
                    </a:lnTo>
                    <a:lnTo>
                      <a:pt x="1111" y="16065"/>
                    </a:lnTo>
                    <a:lnTo>
                      <a:pt x="1358" y="15472"/>
                    </a:lnTo>
                    <a:lnTo>
                      <a:pt x="1605" y="14933"/>
                    </a:lnTo>
                    <a:lnTo>
                      <a:pt x="1728" y="14286"/>
                    </a:lnTo>
                    <a:lnTo>
                      <a:pt x="1852" y="13693"/>
                    </a:lnTo>
                    <a:lnTo>
                      <a:pt x="2222" y="13154"/>
                    </a:lnTo>
                    <a:lnTo>
                      <a:pt x="2593" y="12615"/>
                    </a:lnTo>
                    <a:lnTo>
                      <a:pt x="2593" y="12022"/>
                    </a:lnTo>
                    <a:lnTo>
                      <a:pt x="2963" y="11429"/>
                    </a:lnTo>
                    <a:lnTo>
                      <a:pt x="3086" y="10889"/>
                    </a:lnTo>
                    <a:lnTo>
                      <a:pt x="3333" y="10350"/>
                    </a:lnTo>
                    <a:lnTo>
                      <a:pt x="3580" y="9757"/>
                    </a:lnTo>
                    <a:lnTo>
                      <a:pt x="3704" y="9326"/>
                    </a:lnTo>
                    <a:lnTo>
                      <a:pt x="4074" y="8733"/>
                    </a:lnTo>
                    <a:lnTo>
                      <a:pt x="4198" y="8194"/>
                    </a:lnTo>
                    <a:lnTo>
                      <a:pt x="4444" y="7763"/>
                    </a:lnTo>
                    <a:lnTo>
                      <a:pt x="4691" y="7224"/>
                    </a:lnTo>
                    <a:lnTo>
                      <a:pt x="4815" y="6846"/>
                    </a:lnTo>
                    <a:lnTo>
                      <a:pt x="5062" y="6361"/>
                    </a:lnTo>
                    <a:lnTo>
                      <a:pt x="5309" y="5876"/>
                    </a:lnTo>
                    <a:lnTo>
                      <a:pt x="5556" y="5499"/>
                    </a:lnTo>
                    <a:lnTo>
                      <a:pt x="5802" y="5067"/>
                    </a:lnTo>
                    <a:lnTo>
                      <a:pt x="5802" y="4528"/>
                    </a:lnTo>
                    <a:lnTo>
                      <a:pt x="6296" y="4151"/>
                    </a:lnTo>
                    <a:lnTo>
                      <a:pt x="6420" y="3720"/>
                    </a:lnTo>
                    <a:lnTo>
                      <a:pt x="6667" y="3396"/>
                    </a:lnTo>
                    <a:lnTo>
                      <a:pt x="6914" y="3019"/>
                    </a:lnTo>
                    <a:lnTo>
                      <a:pt x="7037" y="2749"/>
                    </a:lnTo>
                    <a:lnTo>
                      <a:pt x="7284" y="2426"/>
                    </a:lnTo>
                    <a:lnTo>
                      <a:pt x="7531" y="2102"/>
                    </a:lnTo>
                    <a:lnTo>
                      <a:pt x="7778" y="1833"/>
                    </a:lnTo>
                    <a:lnTo>
                      <a:pt x="7901" y="1563"/>
                    </a:lnTo>
                    <a:lnTo>
                      <a:pt x="8148" y="1240"/>
                    </a:lnTo>
                    <a:lnTo>
                      <a:pt x="8395" y="1024"/>
                    </a:lnTo>
                    <a:lnTo>
                      <a:pt x="8519" y="863"/>
                    </a:lnTo>
                    <a:lnTo>
                      <a:pt x="8765" y="647"/>
                    </a:lnTo>
                    <a:lnTo>
                      <a:pt x="8889" y="539"/>
                    </a:lnTo>
                    <a:lnTo>
                      <a:pt x="9136" y="377"/>
                    </a:lnTo>
                    <a:lnTo>
                      <a:pt x="9383" y="270"/>
                    </a:lnTo>
                    <a:lnTo>
                      <a:pt x="9506" y="108"/>
                    </a:lnTo>
                    <a:lnTo>
                      <a:pt x="9877" y="108"/>
                    </a:lnTo>
                    <a:lnTo>
                      <a:pt x="10000" y="54"/>
                    </a:lnTo>
                    <a:lnTo>
                      <a:pt x="10247" y="0"/>
                    </a:lnTo>
                    <a:lnTo>
                      <a:pt x="10617" y="54"/>
                    </a:lnTo>
                    <a:lnTo>
                      <a:pt x="10741" y="54"/>
                    </a:lnTo>
                    <a:lnTo>
                      <a:pt x="10864" y="108"/>
                    </a:lnTo>
                    <a:lnTo>
                      <a:pt x="11111" y="216"/>
                    </a:lnTo>
                    <a:lnTo>
                      <a:pt x="11358" y="323"/>
                    </a:lnTo>
                    <a:lnTo>
                      <a:pt x="11481" y="539"/>
                    </a:lnTo>
                    <a:lnTo>
                      <a:pt x="11852" y="755"/>
                    </a:lnTo>
                    <a:lnTo>
                      <a:pt x="12099" y="1024"/>
                    </a:lnTo>
                    <a:lnTo>
                      <a:pt x="12222" y="1240"/>
                    </a:lnTo>
                    <a:lnTo>
                      <a:pt x="12346" y="1563"/>
                    </a:lnTo>
                    <a:lnTo>
                      <a:pt x="12716" y="1887"/>
                    </a:lnTo>
                    <a:lnTo>
                      <a:pt x="12963" y="2264"/>
                    </a:lnTo>
                    <a:lnTo>
                      <a:pt x="13086" y="2749"/>
                    </a:lnTo>
                    <a:lnTo>
                      <a:pt x="13333" y="3127"/>
                    </a:lnTo>
                    <a:lnTo>
                      <a:pt x="13580" y="3504"/>
                    </a:lnTo>
                    <a:lnTo>
                      <a:pt x="13704" y="3989"/>
                    </a:lnTo>
                    <a:lnTo>
                      <a:pt x="14198" y="4367"/>
                    </a:lnTo>
                    <a:lnTo>
                      <a:pt x="14321" y="4960"/>
                    </a:lnTo>
                    <a:lnTo>
                      <a:pt x="14444" y="5499"/>
                    </a:lnTo>
                    <a:lnTo>
                      <a:pt x="14815" y="5984"/>
                    </a:lnTo>
                    <a:lnTo>
                      <a:pt x="15062" y="6523"/>
                    </a:lnTo>
                    <a:lnTo>
                      <a:pt x="15185" y="7008"/>
                    </a:lnTo>
                    <a:lnTo>
                      <a:pt x="15309" y="7601"/>
                    </a:lnTo>
                    <a:lnTo>
                      <a:pt x="15679" y="8194"/>
                    </a:lnTo>
                    <a:lnTo>
                      <a:pt x="15926" y="8787"/>
                    </a:lnTo>
                    <a:lnTo>
                      <a:pt x="16173" y="9326"/>
                    </a:lnTo>
                    <a:lnTo>
                      <a:pt x="16296" y="9919"/>
                    </a:lnTo>
                    <a:lnTo>
                      <a:pt x="16543" y="10458"/>
                    </a:lnTo>
                    <a:lnTo>
                      <a:pt x="16667" y="10997"/>
                    </a:lnTo>
                    <a:lnTo>
                      <a:pt x="16914" y="11590"/>
                    </a:lnTo>
                    <a:lnTo>
                      <a:pt x="17160" y="12183"/>
                    </a:lnTo>
                    <a:lnTo>
                      <a:pt x="17407" y="12776"/>
                    </a:lnTo>
                    <a:lnTo>
                      <a:pt x="17407" y="13261"/>
                    </a:lnTo>
                    <a:lnTo>
                      <a:pt x="17654" y="13854"/>
                    </a:lnTo>
                    <a:lnTo>
                      <a:pt x="17901" y="14340"/>
                    </a:lnTo>
                    <a:lnTo>
                      <a:pt x="18148" y="14933"/>
                    </a:lnTo>
                    <a:lnTo>
                      <a:pt x="18395" y="15472"/>
                    </a:lnTo>
                    <a:lnTo>
                      <a:pt x="18395" y="15903"/>
                    </a:lnTo>
                    <a:lnTo>
                      <a:pt x="18642" y="16442"/>
                    </a:lnTo>
                    <a:lnTo>
                      <a:pt x="18889" y="16873"/>
                    </a:lnTo>
                    <a:lnTo>
                      <a:pt x="19012" y="17305"/>
                    </a:lnTo>
                    <a:lnTo>
                      <a:pt x="19136" y="17736"/>
                    </a:lnTo>
                    <a:lnTo>
                      <a:pt x="19259" y="18113"/>
                    </a:lnTo>
                    <a:lnTo>
                      <a:pt x="19506" y="18544"/>
                    </a:lnTo>
                    <a:lnTo>
                      <a:pt x="19506" y="18976"/>
                    </a:lnTo>
                    <a:lnTo>
                      <a:pt x="19630" y="19191"/>
                    </a:lnTo>
                    <a:lnTo>
                      <a:pt x="19753" y="19461"/>
                    </a:lnTo>
                    <a:lnTo>
                      <a:pt x="19877" y="19730"/>
                    </a:lnTo>
                    <a:lnTo>
                      <a:pt x="19877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82" name="AutoShape 124">
                <a:extLst>
                  <a:ext uri="{FF2B5EF4-FFF2-40B4-BE49-F238E27FC236}">
                    <a16:creationId xmlns:a16="http://schemas.microsoft.com/office/drawing/2014/main" id="{345C639E-9ADD-4D47-B707-E19742A5B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86"/>
                <a:ext cx="103" cy="13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31" y="616"/>
                    </a:lnTo>
                    <a:lnTo>
                      <a:pt x="347" y="1232"/>
                    </a:lnTo>
                    <a:lnTo>
                      <a:pt x="462" y="1905"/>
                    </a:lnTo>
                    <a:lnTo>
                      <a:pt x="809" y="2521"/>
                    </a:lnTo>
                    <a:lnTo>
                      <a:pt x="925" y="3137"/>
                    </a:lnTo>
                    <a:lnTo>
                      <a:pt x="1156" y="3697"/>
                    </a:lnTo>
                    <a:lnTo>
                      <a:pt x="1387" y="4314"/>
                    </a:lnTo>
                    <a:lnTo>
                      <a:pt x="1503" y="4986"/>
                    </a:lnTo>
                    <a:lnTo>
                      <a:pt x="1734" y="5602"/>
                    </a:lnTo>
                    <a:lnTo>
                      <a:pt x="2081" y="6162"/>
                    </a:lnTo>
                    <a:lnTo>
                      <a:pt x="2197" y="6779"/>
                    </a:lnTo>
                    <a:lnTo>
                      <a:pt x="2543" y="7283"/>
                    </a:lnTo>
                    <a:lnTo>
                      <a:pt x="2543" y="7899"/>
                    </a:lnTo>
                    <a:lnTo>
                      <a:pt x="2775" y="8515"/>
                    </a:lnTo>
                    <a:lnTo>
                      <a:pt x="3006" y="9020"/>
                    </a:lnTo>
                    <a:lnTo>
                      <a:pt x="3237" y="9636"/>
                    </a:lnTo>
                    <a:lnTo>
                      <a:pt x="3353" y="10140"/>
                    </a:lnTo>
                    <a:lnTo>
                      <a:pt x="3468" y="10644"/>
                    </a:lnTo>
                    <a:lnTo>
                      <a:pt x="3815" y="11204"/>
                    </a:lnTo>
                    <a:lnTo>
                      <a:pt x="3931" y="11765"/>
                    </a:lnTo>
                    <a:lnTo>
                      <a:pt x="4162" y="12213"/>
                    </a:lnTo>
                    <a:lnTo>
                      <a:pt x="4393" y="12773"/>
                    </a:lnTo>
                    <a:lnTo>
                      <a:pt x="4509" y="13165"/>
                    </a:lnTo>
                    <a:lnTo>
                      <a:pt x="4624" y="13669"/>
                    </a:lnTo>
                    <a:lnTo>
                      <a:pt x="4971" y="14118"/>
                    </a:lnTo>
                    <a:lnTo>
                      <a:pt x="5202" y="14510"/>
                    </a:lnTo>
                    <a:lnTo>
                      <a:pt x="5434" y="15014"/>
                    </a:lnTo>
                    <a:lnTo>
                      <a:pt x="5549" y="15462"/>
                    </a:lnTo>
                    <a:lnTo>
                      <a:pt x="5665" y="15854"/>
                    </a:lnTo>
                    <a:lnTo>
                      <a:pt x="6127" y="16190"/>
                    </a:lnTo>
                    <a:lnTo>
                      <a:pt x="6243" y="16639"/>
                    </a:lnTo>
                    <a:lnTo>
                      <a:pt x="6474" y="16919"/>
                    </a:lnTo>
                    <a:lnTo>
                      <a:pt x="6590" y="17255"/>
                    </a:lnTo>
                    <a:lnTo>
                      <a:pt x="6705" y="17591"/>
                    </a:lnTo>
                    <a:lnTo>
                      <a:pt x="6936" y="17927"/>
                    </a:lnTo>
                    <a:lnTo>
                      <a:pt x="7283" y="18095"/>
                    </a:lnTo>
                    <a:lnTo>
                      <a:pt x="7514" y="18487"/>
                    </a:lnTo>
                    <a:lnTo>
                      <a:pt x="7514" y="18711"/>
                    </a:lnTo>
                    <a:lnTo>
                      <a:pt x="7861" y="18992"/>
                    </a:lnTo>
                    <a:lnTo>
                      <a:pt x="7977" y="19160"/>
                    </a:lnTo>
                    <a:lnTo>
                      <a:pt x="8208" y="19328"/>
                    </a:lnTo>
                    <a:lnTo>
                      <a:pt x="8439" y="19440"/>
                    </a:lnTo>
                    <a:lnTo>
                      <a:pt x="8555" y="19664"/>
                    </a:lnTo>
                    <a:lnTo>
                      <a:pt x="8902" y="19720"/>
                    </a:lnTo>
                    <a:lnTo>
                      <a:pt x="9017" y="19888"/>
                    </a:lnTo>
                    <a:lnTo>
                      <a:pt x="9249" y="19888"/>
                    </a:lnTo>
                    <a:lnTo>
                      <a:pt x="9480" y="19944"/>
                    </a:lnTo>
                    <a:lnTo>
                      <a:pt x="9595" y="19944"/>
                    </a:lnTo>
                    <a:lnTo>
                      <a:pt x="9827" y="19944"/>
                    </a:lnTo>
                    <a:lnTo>
                      <a:pt x="10173" y="19888"/>
                    </a:lnTo>
                    <a:lnTo>
                      <a:pt x="10405" y="19888"/>
                    </a:lnTo>
                    <a:lnTo>
                      <a:pt x="10520" y="19664"/>
                    </a:lnTo>
                    <a:lnTo>
                      <a:pt x="10751" y="19496"/>
                    </a:lnTo>
                    <a:lnTo>
                      <a:pt x="11098" y="19328"/>
                    </a:lnTo>
                    <a:lnTo>
                      <a:pt x="11329" y="19104"/>
                    </a:lnTo>
                    <a:lnTo>
                      <a:pt x="11445" y="18936"/>
                    </a:lnTo>
                    <a:lnTo>
                      <a:pt x="11792" y="18543"/>
                    </a:lnTo>
                    <a:lnTo>
                      <a:pt x="11908" y="18263"/>
                    </a:lnTo>
                    <a:lnTo>
                      <a:pt x="12139" y="17871"/>
                    </a:lnTo>
                    <a:lnTo>
                      <a:pt x="12486" y="17479"/>
                    </a:lnTo>
                    <a:lnTo>
                      <a:pt x="12601" y="17087"/>
                    </a:lnTo>
                    <a:lnTo>
                      <a:pt x="12832" y="16751"/>
                    </a:lnTo>
                    <a:lnTo>
                      <a:pt x="13295" y="16303"/>
                    </a:lnTo>
                    <a:lnTo>
                      <a:pt x="13410" y="15798"/>
                    </a:lnTo>
                    <a:lnTo>
                      <a:pt x="13642" y="15350"/>
                    </a:lnTo>
                    <a:lnTo>
                      <a:pt x="13873" y="14846"/>
                    </a:lnTo>
                    <a:lnTo>
                      <a:pt x="14220" y="14342"/>
                    </a:lnTo>
                    <a:lnTo>
                      <a:pt x="14451" y="13838"/>
                    </a:lnTo>
                    <a:lnTo>
                      <a:pt x="14682" y="13277"/>
                    </a:lnTo>
                    <a:lnTo>
                      <a:pt x="14913" y="12829"/>
                    </a:lnTo>
                    <a:lnTo>
                      <a:pt x="15260" y="12213"/>
                    </a:lnTo>
                    <a:lnTo>
                      <a:pt x="15491" y="11709"/>
                    </a:lnTo>
                    <a:lnTo>
                      <a:pt x="15607" y="11036"/>
                    </a:lnTo>
                    <a:lnTo>
                      <a:pt x="15954" y="10588"/>
                    </a:lnTo>
                    <a:lnTo>
                      <a:pt x="16069" y="10028"/>
                    </a:lnTo>
                    <a:lnTo>
                      <a:pt x="16416" y="9412"/>
                    </a:lnTo>
                    <a:lnTo>
                      <a:pt x="16532" y="8964"/>
                    </a:lnTo>
                    <a:lnTo>
                      <a:pt x="16763" y="8403"/>
                    </a:lnTo>
                    <a:lnTo>
                      <a:pt x="16994" y="7787"/>
                    </a:lnTo>
                    <a:lnTo>
                      <a:pt x="17225" y="7227"/>
                    </a:lnTo>
                    <a:lnTo>
                      <a:pt x="17457" y="6835"/>
                    </a:lnTo>
                    <a:lnTo>
                      <a:pt x="17572" y="6218"/>
                    </a:lnTo>
                    <a:lnTo>
                      <a:pt x="17803" y="5714"/>
                    </a:lnTo>
                    <a:lnTo>
                      <a:pt x="18266" y="5210"/>
                    </a:lnTo>
                    <a:lnTo>
                      <a:pt x="18266" y="4762"/>
                    </a:lnTo>
                    <a:lnTo>
                      <a:pt x="18497" y="4314"/>
                    </a:lnTo>
                    <a:lnTo>
                      <a:pt x="18728" y="3866"/>
                    </a:lnTo>
                    <a:lnTo>
                      <a:pt x="18960" y="3361"/>
                    </a:lnTo>
                    <a:lnTo>
                      <a:pt x="19075" y="3025"/>
                    </a:lnTo>
                    <a:lnTo>
                      <a:pt x="19191" y="2689"/>
                    </a:lnTo>
                    <a:lnTo>
                      <a:pt x="19306" y="2241"/>
                    </a:lnTo>
                    <a:lnTo>
                      <a:pt x="19538" y="1905"/>
                    </a:lnTo>
                    <a:lnTo>
                      <a:pt x="19538" y="1625"/>
                    </a:lnTo>
                    <a:lnTo>
                      <a:pt x="19653" y="1289"/>
                    </a:lnTo>
                    <a:lnTo>
                      <a:pt x="19769" y="1008"/>
                    </a:lnTo>
                    <a:lnTo>
                      <a:pt x="19884" y="840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83" name="AutoShape 125">
                <a:extLst>
                  <a:ext uri="{FF2B5EF4-FFF2-40B4-BE49-F238E27FC236}">
                    <a16:creationId xmlns:a16="http://schemas.microsoft.com/office/drawing/2014/main" id="{6A7E258A-5196-411C-A44E-C4ABD9F3E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564"/>
                <a:ext cx="97" cy="13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111"/>
                    </a:moveTo>
                    <a:lnTo>
                      <a:pt x="247" y="18500"/>
                    </a:lnTo>
                    <a:lnTo>
                      <a:pt x="494" y="17889"/>
                    </a:lnTo>
                    <a:lnTo>
                      <a:pt x="617" y="17278"/>
                    </a:lnTo>
                    <a:lnTo>
                      <a:pt x="864" y="16722"/>
                    </a:lnTo>
                    <a:lnTo>
                      <a:pt x="1111" y="16111"/>
                    </a:lnTo>
                    <a:lnTo>
                      <a:pt x="1358" y="15500"/>
                    </a:lnTo>
                    <a:lnTo>
                      <a:pt x="1605" y="14889"/>
                    </a:lnTo>
                    <a:lnTo>
                      <a:pt x="1728" y="14333"/>
                    </a:lnTo>
                    <a:lnTo>
                      <a:pt x="1852" y="13667"/>
                    </a:lnTo>
                    <a:lnTo>
                      <a:pt x="2222" y="13111"/>
                    </a:lnTo>
                    <a:lnTo>
                      <a:pt x="2593" y="12611"/>
                    </a:lnTo>
                    <a:lnTo>
                      <a:pt x="2593" y="12056"/>
                    </a:lnTo>
                    <a:lnTo>
                      <a:pt x="2963" y="11389"/>
                    </a:lnTo>
                    <a:lnTo>
                      <a:pt x="3086" y="10889"/>
                    </a:lnTo>
                    <a:lnTo>
                      <a:pt x="3333" y="10389"/>
                    </a:lnTo>
                    <a:lnTo>
                      <a:pt x="3580" y="9778"/>
                    </a:lnTo>
                    <a:lnTo>
                      <a:pt x="3704" y="9333"/>
                    </a:lnTo>
                    <a:lnTo>
                      <a:pt x="4074" y="8833"/>
                    </a:lnTo>
                    <a:lnTo>
                      <a:pt x="4198" y="8222"/>
                    </a:lnTo>
                    <a:lnTo>
                      <a:pt x="4444" y="7722"/>
                    </a:lnTo>
                    <a:lnTo>
                      <a:pt x="4691" y="7222"/>
                    </a:lnTo>
                    <a:lnTo>
                      <a:pt x="4815" y="6833"/>
                    </a:lnTo>
                    <a:lnTo>
                      <a:pt x="5062" y="6333"/>
                    </a:lnTo>
                    <a:lnTo>
                      <a:pt x="5309" y="5889"/>
                    </a:lnTo>
                    <a:lnTo>
                      <a:pt x="5556" y="5444"/>
                    </a:lnTo>
                    <a:lnTo>
                      <a:pt x="5802" y="5056"/>
                    </a:lnTo>
                    <a:lnTo>
                      <a:pt x="5802" y="4556"/>
                    </a:lnTo>
                    <a:lnTo>
                      <a:pt x="6296" y="4167"/>
                    </a:lnTo>
                    <a:lnTo>
                      <a:pt x="6420" y="3778"/>
                    </a:lnTo>
                    <a:lnTo>
                      <a:pt x="6667" y="3389"/>
                    </a:lnTo>
                    <a:lnTo>
                      <a:pt x="6914" y="3056"/>
                    </a:lnTo>
                    <a:lnTo>
                      <a:pt x="7037" y="2722"/>
                    </a:lnTo>
                    <a:lnTo>
                      <a:pt x="7284" y="2444"/>
                    </a:lnTo>
                    <a:lnTo>
                      <a:pt x="7531" y="2111"/>
                    </a:lnTo>
                    <a:lnTo>
                      <a:pt x="7778" y="1889"/>
                    </a:lnTo>
                    <a:lnTo>
                      <a:pt x="7901" y="1556"/>
                    </a:lnTo>
                    <a:lnTo>
                      <a:pt x="8148" y="1278"/>
                    </a:lnTo>
                    <a:lnTo>
                      <a:pt x="8395" y="1056"/>
                    </a:lnTo>
                    <a:lnTo>
                      <a:pt x="8519" y="833"/>
                    </a:lnTo>
                    <a:lnTo>
                      <a:pt x="8765" y="667"/>
                    </a:lnTo>
                    <a:lnTo>
                      <a:pt x="8889" y="500"/>
                    </a:lnTo>
                    <a:lnTo>
                      <a:pt x="9136" y="389"/>
                    </a:lnTo>
                    <a:lnTo>
                      <a:pt x="9383" y="278"/>
                    </a:lnTo>
                    <a:lnTo>
                      <a:pt x="9506" y="111"/>
                    </a:lnTo>
                    <a:lnTo>
                      <a:pt x="9877" y="111"/>
                    </a:lnTo>
                    <a:lnTo>
                      <a:pt x="10000" y="56"/>
                    </a:lnTo>
                    <a:lnTo>
                      <a:pt x="10247" y="0"/>
                    </a:lnTo>
                    <a:lnTo>
                      <a:pt x="10617" y="56"/>
                    </a:lnTo>
                    <a:lnTo>
                      <a:pt x="10741" y="56"/>
                    </a:lnTo>
                    <a:lnTo>
                      <a:pt x="10864" y="111"/>
                    </a:lnTo>
                    <a:lnTo>
                      <a:pt x="11111" y="222"/>
                    </a:lnTo>
                    <a:lnTo>
                      <a:pt x="11358" y="333"/>
                    </a:lnTo>
                    <a:lnTo>
                      <a:pt x="11481" y="556"/>
                    </a:lnTo>
                    <a:lnTo>
                      <a:pt x="11852" y="722"/>
                    </a:lnTo>
                    <a:lnTo>
                      <a:pt x="12099" y="1000"/>
                    </a:lnTo>
                    <a:lnTo>
                      <a:pt x="12222" y="1278"/>
                    </a:lnTo>
                    <a:lnTo>
                      <a:pt x="12346" y="1556"/>
                    </a:lnTo>
                    <a:lnTo>
                      <a:pt x="12716" y="1889"/>
                    </a:lnTo>
                    <a:lnTo>
                      <a:pt x="12963" y="2278"/>
                    </a:lnTo>
                    <a:lnTo>
                      <a:pt x="13086" y="2722"/>
                    </a:lnTo>
                    <a:lnTo>
                      <a:pt x="13333" y="3111"/>
                    </a:lnTo>
                    <a:lnTo>
                      <a:pt x="13580" y="3500"/>
                    </a:lnTo>
                    <a:lnTo>
                      <a:pt x="13704" y="4000"/>
                    </a:lnTo>
                    <a:lnTo>
                      <a:pt x="14198" y="4444"/>
                    </a:lnTo>
                    <a:lnTo>
                      <a:pt x="14321" y="4944"/>
                    </a:lnTo>
                    <a:lnTo>
                      <a:pt x="14444" y="5500"/>
                    </a:lnTo>
                    <a:lnTo>
                      <a:pt x="14815" y="6000"/>
                    </a:lnTo>
                    <a:lnTo>
                      <a:pt x="15062" y="6556"/>
                    </a:lnTo>
                    <a:lnTo>
                      <a:pt x="15185" y="7000"/>
                    </a:lnTo>
                    <a:lnTo>
                      <a:pt x="15309" y="7611"/>
                    </a:lnTo>
                    <a:lnTo>
                      <a:pt x="15679" y="8167"/>
                    </a:lnTo>
                    <a:lnTo>
                      <a:pt x="15926" y="8833"/>
                    </a:lnTo>
                    <a:lnTo>
                      <a:pt x="16173" y="9333"/>
                    </a:lnTo>
                    <a:lnTo>
                      <a:pt x="16296" y="9889"/>
                    </a:lnTo>
                    <a:lnTo>
                      <a:pt x="16543" y="10444"/>
                    </a:lnTo>
                    <a:lnTo>
                      <a:pt x="16667" y="11000"/>
                    </a:lnTo>
                    <a:lnTo>
                      <a:pt x="16914" y="11611"/>
                    </a:lnTo>
                    <a:lnTo>
                      <a:pt x="17160" y="12167"/>
                    </a:lnTo>
                    <a:lnTo>
                      <a:pt x="17407" y="12778"/>
                    </a:lnTo>
                    <a:lnTo>
                      <a:pt x="17407" y="13278"/>
                    </a:lnTo>
                    <a:lnTo>
                      <a:pt x="17654" y="13833"/>
                    </a:lnTo>
                    <a:lnTo>
                      <a:pt x="17901" y="14389"/>
                    </a:lnTo>
                    <a:lnTo>
                      <a:pt x="18148" y="14944"/>
                    </a:lnTo>
                    <a:lnTo>
                      <a:pt x="18395" y="15444"/>
                    </a:lnTo>
                    <a:lnTo>
                      <a:pt x="18395" y="15944"/>
                    </a:lnTo>
                    <a:lnTo>
                      <a:pt x="18642" y="16444"/>
                    </a:lnTo>
                    <a:lnTo>
                      <a:pt x="18889" y="16889"/>
                    </a:lnTo>
                    <a:lnTo>
                      <a:pt x="19012" y="17278"/>
                    </a:lnTo>
                    <a:lnTo>
                      <a:pt x="19136" y="17722"/>
                    </a:lnTo>
                    <a:lnTo>
                      <a:pt x="19259" y="18111"/>
                    </a:lnTo>
                    <a:lnTo>
                      <a:pt x="19506" y="18500"/>
                    </a:lnTo>
                    <a:lnTo>
                      <a:pt x="19506" y="18944"/>
                    </a:lnTo>
                    <a:lnTo>
                      <a:pt x="19630" y="19222"/>
                    </a:lnTo>
                    <a:lnTo>
                      <a:pt x="19753" y="19500"/>
                    </a:lnTo>
                    <a:lnTo>
                      <a:pt x="19877" y="19722"/>
                    </a:lnTo>
                    <a:lnTo>
                      <a:pt x="19877" y="19944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84" name="AutoShape 126">
                <a:extLst>
                  <a:ext uri="{FF2B5EF4-FFF2-40B4-BE49-F238E27FC236}">
                    <a16:creationId xmlns:a16="http://schemas.microsoft.com/office/drawing/2014/main" id="{606A4BAF-F306-45E0-95A7-842AD2B4E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686"/>
                <a:ext cx="104" cy="12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31" y="634"/>
                    </a:lnTo>
                    <a:lnTo>
                      <a:pt x="347" y="1268"/>
                    </a:lnTo>
                    <a:lnTo>
                      <a:pt x="462" y="1960"/>
                    </a:lnTo>
                    <a:lnTo>
                      <a:pt x="809" y="2536"/>
                    </a:lnTo>
                    <a:lnTo>
                      <a:pt x="925" y="3170"/>
                    </a:lnTo>
                    <a:lnTo>
                      <a:pt x="1156" y="3689"/>
                    </a:lnTo>
                    <a:lnTo>
                      <a:pt x="1387" y="4380"/>
                    </a:lnTo>
                    <a:lnTo>
                      <a:pt x="1503" y="4957"/>
                    </a:lnTo>
                    <a:lnTo>
                      <a:pt x="1734" y="5591"/>
                    </a:lnTo>
                    <a:lnTo>
                      <a:pt x="2081" y="6167"/>
                    </a:lnTo>
                    <a:lnTo>
                      <a:pt x="2197" y="6801"/>
                    </a:lnTo>
                    <a:lnTo>
                      <a:pt x="2543" y="7262"/>
                    </a:lnTo>
                    <a:lnTo>
                      <a:pt x="2543" y="7839"/>
                    </a:lnTo>
                    <a:lnTo>
                      <a:pt x="2775" y="8473"/>
                    </a:lnTo>
                    <a:lnTo>
                      <a:pt x="3006" y="8991"/>
                    </a:lnTo>
                    <a:lnTo>
                      <a:pt x="3237" y="9625"/>
                    </a:lnTo>
                    <a:lnTo>
                      <a:pt x="3353" y="10144"/>
                    </a:lnTo>
                    <a:lnTo>
                      <a:pt x="3468" y="10663"/>
                    </a:lnTo>
                    <a:lnTo>
                      <a:pt x="3815" y="11182"/>
                    </a:lnTo>
                    <a:lnTo>
                      <a:pt x="3931" y="11758"/>
                    </a:lnTo>
                    <a:lnTo>
                      <a:pt x="4162" y="12219"/>
                    </a:lnTo>
                    <a:lnTo>
                      <a:pt x="4393" y="12738"/>
                    </a:lnTo>
                    <a:lnTo>
                      <a:pt x="4509" y="13199"/>
                    </a:lnTo>
                    <a:lnTo>
                      <a:pt x="4624" y="13660"/>
                    </a:lnTo>
                    <a:lnTo>
                      <a:pt x="4971" y="14121"/>
                    </a:lnTo>
                    <a:lnTo>
                      <a:pt x="5202" y="14582"/>
                    </a:lnTo>
                    <a:lnTo>
                      <a:pt x="5434" y="15043"/>
                    </a:lnTo>
                    <a:lnTo>
                      <a:pt x="5549" y="15389"/>
                    </a:lnTo>
                    <a:lnTo>
                      <a:pt x="5665" y="15850"/>
                    </a:lnTo>
                    <a:lnTo>
                      <a:pt x="6127" y="16254"/>
                    </a:lnTo>
                    <a:lnTo>
                      <a:pt x="6243" y="16599"/>
                    </a:lnTo>
                    <a:lnTo>
                      <a:pt x="6474" y="17003"/>
                    </a:lnTo>
                    <a:lnTo>
                      <a:pt x="6590" y="17233"/>
                    </a:lnTo>
                    <a:lnTo>
                      <a:pt x="6705" y="17579"/>
                    </a:lnTo>
                    <a:lnTo>
                      <a:pt x="6936" y="17925"/>
                    </a:lnTo>
                    <a:lnTo>
                      <a:pt x="7283" y="18156"/>
                    </a:lnTo>
                    <a:lnTo>
                      <a:pt x="7514" y="18444"/>
                    </a:lnTo>
                    <a:lnTo>
                      <a:pt x="7514" y="18732"/>
                    </a:lnTo>
                    <a:lnTo>
                      <a:pt x="7861" y="18963"/>
                    </a:lnTo>
                    <a:lnTo>
                      <a:pt x="7977" y="19193"/>
                    </a:lnTo>
                    <a:lnTo>
                      <a:pt x="8208" y="19308"/>
                    </a:lnTo>
                    <a:lnTo>
                      <a:pt x="8439" y="19481"/>
                    </a:lnTo>
                    <a:lnTo>
                      <a:pt x="8555" y="19654"/>
                    </a:lnTo>
                    <a:lnTo>
                      <a:pt x="8902" y="19712"/>
                    </a:lnTo>
                    <a:lnTo>
                      <a:pt x="9017" y="19885"/>
                    </a:lnTo>
                    <a:lnTo>
                      <a:pt x="9249" y="19885"/>
                    </a:lnTo>
                    <a:lnTo>
                      <a:pt x="9480" y="19942"/>
                    </a:lnTo>
                    <a:lnTo>
                      <a:pt x="9595" y="19942"/>
                    </a:lnTo>
                    <a:lnTo>
                      <a:pt x="9827" y="19942"/>
                    </a:lnTo>
                    <a:lnTo>
                      <a:pt x="10173" y="19885"/>
                    </a:lnTo>
                    <a:lnTo>
                      <a:pt x="10405" y="19885"/>
                    </a:lnTo>
                    <a:lnTo>
                      <a:pt x="10520" y="19712"/>
                    </a:lnTo>
                    <a:lnTo>
                      <a:pt x="10751" y="19481"/>
                    </a:lnTo>
                    <a:lnTo>
                      <a:pt x="11098" y="19308"/>
                    </a:lnTo>
                    <a:lnTo>
                      <a:pt x="11329" y="19135"/>
                    </a:lnTo>
                    <a:lnTo>
                      <a:pt x="11445" y="18905"/>
                    </a:lnTo>
                    <a:lnTo>
                      <a:pt x="11792" y="18559"/>
                    </a:lnTo>
                    <a:lnTo>
                      <a:pt x="11908" y="18213"/>
                    </a:lnTo>
                    <a:lnTo>
                      <a:pt x="12139" y="17925"/>
                    </a:lnTo>
                    <a:lnTo>
                      <a:pt x="12486" y="17522"/>
                    </a:lnTo>
                    <a:lnTo>
                      <a:pt x="12601" y="17118"/>
                    </a:lnTo>
                    <a:lnTo>
                      <a:pt x="12832" y="16715"/>
                    </a:lnTo>
                    <a:lnTo>
                      <a:pt x="13295" y="16311"/>
                    </a:lnTo>
                    <a:lnTo>
                      <a:pt x="13410" y="15850"/>
                    </a:lnTo>
                    <a:lnTo>
                      <a:pt x="13642" y="15331"/>
                    </a:lnTo>
                    <a:lnTo>
                      <a:pt x="13873" y="14870"/>
                    </a:lnTo>
                    <a:lnTo>
                      <a:pt x="14220" y="14352"/>
                    </a:lnTo>
                    <a:lnTo>
                      <a:pt x="14451" y="13833"/>
                    </a:lnTo>
                    <a:lnTo>
                      <a:pt x="14682" y="13314"/>
                    </a:lnTo>
                    <a:lnTo>
                      <a:pt x="14913" y="12738"/>
                    </a:lnTo>
                    <a:lnTo>
                      <a:pt x="15260" y="12219"/>
                    </a:lnTo>
                    <a:lnTo>
                      <a:pt x="15491" y="11585"/>
                    </a:lnTo>
                    <a:lnTo>
                      <a:pt x="15607" y="11066"/>
                    </a:lnTo>
                    <a:lnTo>
                      <a:pt x="15954" y="10548"/>
                    </a:lnTo>
                    <a:lnTo>
                      <a:pt x="16069" y="10029"/>
                    </a:lnTo>
                    <a:lnTo>
                      <a:pt x="16416" y="9452"/>
                    </a:lnTo>
                    <a:lnTo>
                      <a:pt x="16532" y="8934"/>
                    </a:lnTo>
                    <a:lnTo>
                      <a:pt x="16763" y="8473"/>
                    </a:lnTo>
                    <a:lnTo>
                      <a:pt x="16994" y="7781"/>
                    </a:lnTo>
                    <a:lnTo>
                      <a:pt x="17225" y="7262"/>
                    </a:lnTo>
                    <a:lnTo>
                      <a:pt x="17457" y="6801"/>
                    </a:lnTo>
                    <a:lnTo>
                      <a:pt x="17572" y="6225"/>
                    </a:lnTo>
                    <a:lnTo>
                      <a:pt x="17803" y="5764"/>
                    </a:lnTo>
                    <a:lnTo>
                      <a:pt x="18266" y="5187"/>
                    </a:lnTo>
                    <a:lnTo>
                      <a:pt x="18266" y="4726"/>
                    </a:lnTo>
                    <a:lnTo>
                      <a:pt x="18497" y="4265"/>
                    </a:lnTo>
                    <a:lnTo>
                      <a:pt x="18728" y="3862"/>
                    </a:lnTo>
                    <a:lnTo>
                      <a:pt x="18960" y="3401"/>
                    </a:lnTo>
                    <a:lnTo>
                      <a:pt x="19075" y="2997"/>
                    </a:lnTo>
                    <a:lnTo>
                      <a:pt x="19191" y="2594"/>
                    </a:lnTo>
                    <a:lnTo>
                      <a:pt x="19306" y="2248"/>
                    </a:lnTo>
                    <a:lnTo>
                      <a:pt x="19538" y="1960"/>
                    </a:lnTo>
                    <a:lnTo>
                      <a:pt x="19538" y="1556"/>
                    </a:lnTo>
                    <a:lnTo>
                      <a:pt x="19653" y="1326"/>
                    </a:lnTo>
                    <a:lnTo>
                      <a:pt x="19769" y="1037"/>
                    </a:lnTo>
                    <a:lnTo>
                      <a:pt x="19884" y="807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85" name="AutoShape 127">
                <a:extLst>
                  <a:ext uri="{FF2B5EF4-FFF2-40B4-BE49-F238E27FC236}">
                    <a16:creationId xmlns:a16="http://schemas.microsoft.com/office/drawing/2014/main" id="{CBDBD8CB-BDB0-4706-8A0C-60E4EF037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9" y="556"/>
                <a:ext cx="97" cy="139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19084"/>
                    </a:moveTo>
                    <a:lnTo>
                      <a:pt x="247" y="18544"/>
                    </a:lnTo>
                    <a:lnTo>
                      <a:pt x="494" y="17844"/>
                    </a:lnTo>
                    <a:lnTo>
                      <a:pt x="617" y="17251"/>
                    </a:lnTo>
                    <a:lnTo>
                      <a:pt x="864" y="16712"/>
                    </a:lnTo>
                    <a:lnTo>
                      <a:pt x="1111" y="16065"/>
                    </a:lnTo>
                    <a:lnTo>
                      <a:pt x="1358" y="15472"/>
                    </a:lnTo>
                    <a:lnTo>
                      <a:pt x="1605" y="14933"/>
                    </a:lnTo>
                    <a:lnTo>
                      <a:pt x="1728" y="14286"/>
                    </a:lnTo>
                    <a:lnTo>
                      <a:pt x="1852" y="13693"/>
                    </a:lnTo>
                    <a:lnTo>
                      <a:pt x="2222" y="13154"/>
                    </a:lnTo>
                    <a:lnTo>
                      <a:pt x="2593" y="12615"/>
                    </a:lnTo>
                    <a:lnTo>
                      <a:pt x="2593" y="12022"/>
                    </a:lnTo>
                    <a:lnTo>
                      <a:pt x="2963" y="11429"/>
                    </a:lnTo>
                    <a:lnTo>
                      <a:pt x="3086" y="10889"/>
                    </a:lnTo>
                    <a:lnTo>
                      <a:pt x="3333" y="10350"/>
                    </a:lnTo>
                    <a:lnTo>
                      <a:pt x="3580" y="9757"/>
                    </a:lnTo>
                    <a:lnTo>
                      <a:pt x="3704" y="9326"/>
                    </a:lnTo>
                    <a:lnTo>
                      <a:pt x="4074" y="8733"/>
                    </a:lnTo>
                    <a:lnTo>
                      <a:pt x="4198" y="8194"/>
                    </a:lnTo>
                    <a:lnTo>
                      <a:pt x="4444" y="7763"/>
                    </a:lnTo>
                    <a:lnTo>
                      <a:pt x="4691" y="7224"/>
                    </a:lnTo>
                    <a:lnTo>
                      <a:pt x="4815" y="6846"/>
                    </a:lnTo>
                    <a:lnTo>
                      <a:pt x="5062" y="6361"/>
                    </a:lnTo>
                    <a:lnTo>
                      <a:pt x="5309" y="5876"/>
                    </a:lnTo>
                    <a:lnTo>
                      <a:pt x="5556" y="5499"/>
                    </a:lnTo>
                    <a:lnTo>
                      <a:pt x="5802" y="5067"/>
                    </a:lnTo>
                    <a:lnTo>
                      <a:pt x="5802" y="4528"/>
                    </a:lnTo>
                    <a:lnTo>
                      <a:pt x="6296" y="4151"/>
                    </a:lnTo>
                    <a:lnTo>
                      <a:pt x="6420" y="3720"/>
                    </a:lnTo>
                    <a:lnTo>
                      <a:pt x="6667" y="3396"/>
                    </a:lnTo>
                    <a:lnTo>
                      <a:pt x="6914" y="3019"/>
                    </a:lnTo>
                    <a:lnTo>
                      <a:pt x="7037" y="2749"/>
                    </a:lnTo>
                    <a:lnTo>
                      <a:pt x="7284" y="2426"/>
                    </a:lnTo>
                    <a:lnTo>
                      <a:pt x="7531" y="2102"/>
                    </a:lnTo>
                    <a:lnTo>
                      <a:pt x="7778" y="1833"/>
                    </a:lnTo>
                    <a:lnTo>
                      <a:pt x="7901" y="1563"/>
                    </a:lnTo>
                    <a:lnTo>
                      <a:pt x="8148" y="1240"/>
                    </a:lnTo>
                    <a:lnTo>
                      <a:pt x="8395" y="1024"/>
                    </a:lnTo>
                    <a:lnTo>
                      <a:pt x="8519" y="863"/>
                    </a:lnTo>
                    <a:lnTo>
                      <a:pt x="8765" y="647"/>
                    </a:lnTo>
                    <a:lnTo>
                      <a:pt x="8889" y="539"/>
                    </a:lnTo>
                    <a:lnTo>
                      <a:pt x="9136" y="377"/>
                    </a:lnTo>
                    <a:lnTo>
                      <a:pt x="9383" y="270"/>
                    </a:lnTo>
                    <a:lnTo>
                      <a:pt x="9506" y="108"/>
                    </a:lnTo>
                    <a:lnTo>
                      <a:pt x="9877" y="108"/>
                    </a:lnTo>
                    <a:lnTo>
                      <a:pt x="10000" y="54"/>
                    </a:lnTo>
                    <a:lnTo>
                      <a:pt x="10247" y="0"/>
                    </a:lnTo>
                    <a:lnTo>
                      <a:pt x="10617" y="54"/>
                    </a:lnTo>
                    <a:lnTo>
                      <a:pt x="10741" y="54"/>
                    </a:lnTo>
                    <a:lnTo>
                      <a:pt x="10864" y="108"/>
                    </a:lnTo>
                    <a:lnTo>
                      <a:pt x="11111" y="216"/>
                    </a:lnTo>
                    <a:lnTo>
                      <a:pt x="11358" y="323"/>
                    </a:lnTo>
                    <a:lnTo>
                      <a:pt x="11481" y="539"/>
                    </a:lnTo>
                    <a:lnTo>
                      <a:pt x="11852" y="755"/>
                    </a:lnTo>
                    <a:lnTo>
                      <a:pt x="12099" y="1024"/>
                    </a:lnTo>
                    <a:lnTo>
                      <a:pt x="12222" y="1240"/>
                    </a:lnTo>
                    <a:lnTo>
                      <a:pt x="12346" y="1563"/>
                    </a:lnTo>
                    <a:lnTo>
                      <a:pt x="12716" y="1887"/>
                    </a:lnTo>
                    <a:lnTo>
                      <a:pt x="12963" y="2264"/>
                    </a:lnTo>
                    <a:lnTo>
                      <a:pt x="13086" y="2749"/>
                    </a:lnTo>
                    <a:lnTo>
                      <a:pt x="13333" y="3127"/>
                    </a:lnTo>
                    <a:lnTo>
                      <a:pt x="13580" y="3504"/>
                    </a:lnTo>
                    <a:lnTo>
                      <a:pt x="13704" y="3989"/>
                    </a:lnTo>
                    <a:lnTo>
                      <a:pt x="14198" y="4367"/>
                    </a:lnTo>
                    <a:lnTo>
                      <a:pt x="14321" y="4960"/>
                    </a:lnTo>
                    <a:lnTo>
                      <a:pt x="14444" y="5499"/>
                    </a:lnTo>
                    <a:lnTo>
                      <a:pt x="14815" y="5984"/>
                    </a:lnTo>
                    <a:lnTo>
                      <a:pt x="15062" y="6523"/>
                    </a:lnTo>
                    <a:lnTo>
                      <a:pt x="15185" y="7008"/>
                    </a:lnTo>
                    <a:lnTo>
                      <a:pt x="15309" y="7601"/>
                    </a:lnTo>
                    <a:lnTo>
                      <a:pt x="15679" y="8194"/>
                    </a:lnTo>
                    <a:lnTo>
                      <a:pt x="15926" y="8787"/>
                    </a:lnTo>
                    <a:lnTo>
                      <a:pt x="16173" y="9326"/>
                    </a:lnTo>
                    <a:lnTo>
                      <a:pt x="16296" y="9919"/>
                    </a:lnTo>
                    <a:lnTo>
                      <a:pt x="16543" y="10458"/>
                    </a:lnTo>
                    <a:lnTo>
                      <a:pt x="16667" y="10997"/>
                    </a:lnTo>
                    <a:lnTo>
                      <a:pt x="16914" y="11590"/>
                    </a:lnTo>
                    <a:lnTo>
                      <a:pt x="17160" y="12183"/>
                    </a:lnTo>
                    <a:lnTo>
                      <a:pt x="17407" y="12776"/>
                    </a:lnTo>
                    <a:lnTo>
                      <a:pt x="17407" y="13261"/>
                    </a:lnTo>
                    <a:lnTo>
                      <a:pt x="17654" y="13854"/>
                    </a:lnTo>
                    <a:lnTo>
                      <a:pt x="17901" y="14340"/>
                    </a:lnTo>
                    <a:lnTo>
                      <a:pt x="18148" y="14933"/>
                    </a:lnTo>
                    <a:lnTo>
                      <a:pt x="18395" y="15472"/>
                    </a:lnTo>
                    <a:lnTo>
                      <a:pt x="18395" y="15903"/>
                    </a:lnTo>
                    <a:lnTo>
                      <a:pt x="18642" y="16442"/>
                    </a:lnTo>
                    <a:lnTo>
                      <a:pt x="18889" y="16873"/>
                    </a:lnTo>
                    <a:lnTo>
                      <a:pt x="19012" y="17305"/>
                    </a:lnTo>
                    <a:lnTo>
                      <a:pt x="19136" y="17736"/>
                    </a:lnTo>
                    <a:lnTo>
                      <a:pt x="19259" y="18113"/>
                    </a:lnTo>
                    <a:lnTo>
                      <a:pt x="19506" y="18544"/>
                    </a:lnTo>
                    <a:lnTo>
                      <a:pt x="19506" y="18976"/>
                    </a:lnTo>
                    <a:lnTo>
                      <a:pt x="19630" y="19191"/>
                    </a:lnTo>
                    <a:lnTo>
                      <a:pt x="19753" y="19461"/>
                    </a:lnTo>
                    <a:lnTo>
                      <a:pt x="19877" y="19730"/>
                    </a:lnTo>
                    <a:lnTo>
                      <a:pt x="19877" y="19946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086" name="AutoShape 128">
                <a:extLst>
                  <a:ext uri="{FF2B5EF4-FFF2-40B4-BE49-F238E27FC236}">
                    <a16:creationId xmlns:a16="http://schemas.microsoft.com/office/drawing/2014/main" id="{CFF1E6C4-CAD4-4400-809F-DC050AD95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2" y="681"/>
                <a:ext cx="102" cy="13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w 20000"/>
                  <a:gd name="T97" fmla="*/ 0 h 20000"/>
                  <a:gd name="T98" fmla="*/ 0 w 20000"/>
                  <a:gd name="T99" fmla="*/ 0 h 20000"/>
                  <a:gd name="T100" fmla="*/ 0 w 20000"/>
                  <a:gd name="T101" fmla="*/ 0 h 20000"/>
                  <a:gd name="T102" fmla="*/ 0 w 20000"/>
                  <a:gd name="T103" fmla="*/ 0 h 20000"/>
                  <a:gd name="T104" fmla="*/ 0 w 20000"/>
                  <a:gd name="T105" fmla="*/ 0 h 20000"/>
                  <a:gd name="T106" fmla="*/ 0 w 20000"/>
                  <a:gd name="T107" fmla="*/ 0 h 20000"/>
                  <a:gd name="T108" fmla="*/ 0 w 20000"/>
                  <a:gd name="T109" fmla="*/ 0 h 20000"/>
                  <a:gd name="T110" fmla="*/ 0 w 20000"/>
                  <a:gd name="T111" fmla="*/ 0 h 20000"/>
                  <a:gd name="T112" fmla="*/ 0 w 20000"/>
                  <a:gd name="T113" fmla="*/ 0 h 20000"/>
                  <a:gd name="T114" fmla="*/ 0 w 20000"/>
                  <a:gd name="T115" fmla="*/ 0 h 20000"/>
                  <a:gd name="T116" fmla="*/ 0 w 20000"/>
                  <a:gd name="T117" fmla="*/ 0 h 20000"/>
                  <a:gd name="T118" fmla="*/ 0 w 20000"/>
                  <a:gd name="T119" fmla="*/ 0 h 20000"/>
                  <a:gd name="T120" fmla="*/ 0 w 20000"/>
                  <a:gd name="T121" fmla="*/ 0 h 20000"/>
                  <a:gd name="T122" fmla="*/ 0 w 20000"/>
                  <a:gd name="T123" fmla="*/ 0 h 20000"/>
                  <a:gd name="T124" fmla="*/ 0 w 20000"/>
                  <a:gd name="T125" fmla="*/ 0 h 20000"/>
                  <a:gd name="T126" fmla="*/ 0 w 20000"/>
                  <a:gd name="T127" fmla="*/ 0 h 20000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60000 65536"/>
                  <a:gd name="T190" fmla="*/ 0 60000 65536"/>
                  <a:gd name="T191" fmla="*/ 0 60000 65536"/>
                </a:gdLst>
                <a:ahLst/>
                <a:cxnLst>
                  <a:cxn ang="T128">
                    <a:pos x="T0" y="T1"/>
                  </a:cxn>
                  <a:cxn ang="T129">
                    <a:pos x="T2" y="T3"/>
                  </a:cxn>
                  <a:cxn ang="T130">
                    <a:pos x="T4" y="T5"/>
                  </a:cxn>
                  <a:cxn ang="T131">
                    <a:pos x="T6" y="T7"/>
                  </a:cxn>
                  <a:cxn ang="T132">
                    <a:pos x="T8" y="T9"/>
                  </a:cxn>
                  <a:cxn ang="T133">
                    <a:pos x="T10" y="T11"/>
                  </a:cxn>
                  <a:cxn ang="T134">
                    <a:pos x="T12" y="T13"/>
                  </a:cxn>
                  <a:cxn ang="T135">
                    <a:pos x="T14" y="T15"/>
                  </a:cxn>
                  <a:cxn ang="T136">
                    <a:pos x="T16" y="T17"/>
                  </a:cxn>
                  <a:cxn ang="T137">
                    <a:pos x="T18" y="T19"/>
                  </a:cxn>
                  <a:cxn ang="T138">
                    <a:pos x="T20" y="T21"/>
                  </a:cxn>
                  <a:cxn ang="T139">
                    <a:pos x="T22" y="T23"/>
                  </a:cxn>
                  <a:cxn ang="T140">
                    <a:pos x="T24" y="T25"/>
                  </a:cxn>
                  <a:cxn ang="T141">
                    <a:pos x="T26" y="T27"/>
                  </a:cxn>
                  <a:cxn ang="T142">
                    <a:pos x="T28" y="T29"/>
                  </a:cxn>
                  <a:cxn ang="T143">
                    <a:pos x="T30" y="T31"/>
                  </a:cxn>
                  <a:cxn ang="T144">
                    <a:pos x="T32" y="T33"/>
                  </a:cxn>
                  <a:cxn ang="T145">
                    <a:pos x="T34" y="T35"/>
                  </a:cxn>
                  <a:cxn ang="T146">
                    <a:pos x="T36" y="T37"/>
                  </a:cxn>
                  <a:cxn ang="T147">
                    <a:pos x="T38" y="T39"/>
                  </a:cxn>
                  <a:cxn ang="T148">
                    <a:pos x="T40" y="T41"/>
                  </a:cxn>
                  <a:cxn ang="T149">
                    <a:pos x="T42" y="T43"/>
                  </a:cxn>
                  <a:cxn ang="T150">
                    <a:pos x="T44" y="T45"/>
                  </a:cxn>
                  <a:cxn ang="T151">
                    <a:pos x="T46" y="T47"/>
                  </a:cxn>
                  <a:cxn ang="T152">
                    <a:pos x="T48" y="T49"/>
                  </a:cxn>
                  <a:cxn ang="T153">
                    <a:pos x="T50" y="T51"/>
                  </a:cxn>
                  <a:cxn ang="T154">
                    <a:pos x="T52" y="T53"/>
                  </a:cxn>
                  <a:cxn ang="T155">
                    <a:pos x="T54" y="T55"/>
                  </a:cxn>
                  <a:cxn ang="T156">
                    <a:pos x="T56" y="T57"/>
                  </a:cxn>
                  <a:cxn ang="T157">
                    <a:pos x="T58" y="T59"/>
                  </a:cxn>
                  <a:cxn ang="T158">
                    <a:pos x="T60" y="T61"/>
                  </a:cxn>
                  <a:cxn ang="T159">
                    <a:pos x="T62" y="T63"/>
                  </a:cxn>
                  <a:cxn ang="T160">
                    <a:pos x="T64" y="T65"/>
                  </a:cxn>
                  <a:cxn ang="T161">
                    <a:pos x="T66" y="T67"/>
                  </a:cxn>
                  <a:cxn ang="T162">
                    <a:pos x="T68" y="T69"/>
                  </a:cxn>
                  <a:cxn ang="T163">
                    <a:pos x="T70" y="T71"/>
                  </a:cxn>
                  <a:cxn ang="T164">
                    <a:pos x="T72" y="T73"/>
                  </a:cxn>
                  <a:cxn ang="T165">
                    <a:pos x="T74" y="T75"/>
                  </a:cxn>
                  <a:cxn ang="T166">
                    <a:pos x="T76" y="T77"/>
                  </a:cxn>
                  <a:cxn ang="T167">
                    <a:pos x="T78" y="T79"/>
                  </a:cxn>
                  <a:cxn ang="T168">
                    <a:pos x="T80" y="T81"/>
                  </a:cxn>
                  <a:cxn ang="T169">
                    <a:pos x="T82" y="T83"/>
                  </a:cxn>
                  <a:cxn ang="T170">
                    <a:pos x="T84" y="T85"/>
                  </a:cxn>
                  <a:cxn ang="T171">
                    <a:pos x="T86" y="T87"/>
                  </a:cxn>
                  <a:cxn ang="T172">
                    <a:pos x="T88" y="T89"/>
                  </a:cxn>
                  <a:cxn ang="T173">
                    <a:pos x="T90" y="T91"/>
                  </a:cxn>
                  <a:cxn ang="T174">
                    <a:pos x="T92" y="T93"/>
                  </a:cxn>
                  <a:cxn ang="T175">
                    <a:pos x="T94" y="T95"/>
                  </a:cxn>
                  <a:cxn ang="T176">
                    <a:pos x="T96" y="T97"/>
                  </a:cxn>
                  <a:cxn ang="T177">
                    <a:pos x="T98" y="T99"/>
                  </a:cxn>
                  <a:cxn ang="T178">
                    <a:pos x="T100" y="T101"/>
                  </a:cxn>
                  <a:cxn ang="T179">
                    <a:pos x="T102" y="T103"/>
                  </a:cxn>
                  <a:cxn ang="T180">
                    <a:pos x="T104" y="T105"/>
                  </a:cxn>
                  <a:cxn ang="T181">
                    <a:pos x="T106" y="T107"/>
                  </a:cxn>
                  <a:cxn ang="T182">
                    <a:pos x="T108" y="T109"/>
                  </a:cxn>
                  <a:cxn ang="T183">
                    <a:pos x="T110" y="T111"/>
                  </a:cxn>
                  <a:cxn ang="T184">
                    <a:pos x="T112" y="T113"/>
                  </a:cxn>
                  <a:cxn ang="T185">
                    <a:pos x="T114" y="T115"/>
                  </a:cxn>
                  <a:cxn ang="T186">
                    <a:pos x="T116" y="T117"/>
                  </a:cxn>
                  <a:cxn ang="T187">
                    <a:pos x="T118" y="T119"/>
                  </a:cxn>
                  <a:cxn ang="T188">
                    <a:pos x="T120" y="T121"/>
                  </a:cxn>
                  <a:cxn ang="T189">
                    <a:pos x="T122" y="T123"/>
                  </a:cxn>
                  <a:cxn ang="T190">
                    <a:pos x="T124" y="T125"/>
                  </a:cxn>
                  <a:cxn ang="T191">
                    <a:pos x="T126" y="T127"/>
                  </a:cxn>
                </a:cxnLst>
                <a:rect l="0" t="0" r="r" b="b"/>
                <a:pathLst>
                  <a:path w="20000" h="20000">
                    <a:moveTo>
                      <a:pt x="0" y="0"/>
                    </a:moveTo>
                    <a:lnTo>
                      <a:pt x="231" y="616"/>
                    </a:lnTo>
                    <a:lnTo>
                      <a:pt x="347" y="1232"/>
                    </a:lnTo>
                    <a:lnTo>
                      <a:pt x="462" y="1905"/>
                    </a:lnTo>
                    <a:lnTo>
                      <a:pt x="809" y="2521"/>
                    </a:lnTo>
                    <a:lnTo>
                      <a:pt x="925" y="3137"/>
                    </a:lnTo>
                    <a:lnTo>
                      <a:pt x="1156" y="3697"/>
                    </a:lnTo>
                    <a:lnTo>
                      <a:pt x="1387" y="4314"/>
                    </a:lnTo>
                    <a:lnTo>
                      <a:pt x="1503" y="4986"/>
                    </a:lnTo>
                    <a:lnTo>
                      <a:pt x="1734" y="5602"/>
                    </a:lnTo>
                    <a:lnTo>
                      <a:pt x="2081" y="6162"/>
                    </a:lnTo>
                    <a:lnTo>
                      <a:pt x="2197" y="6779"/>
                    </a:lnTo>
                    <a:lnTo>
                      <a:pt x="2543" y="7283"/>
                    </a:lnTo>
                    <a:lnTo>
                      <a:pt x="2543" y="7899"/>
                    </a:lnTo>
                    <a:lnTo>
                      <a:pt x="2775" y="8515"/>
                    </a:lnTo>
                    <a:lnTo>
                      <a:pt x="3006" y="9020"/>
                    </a:lnTo>
                    <a:lnTo>
                      <a:pt x="3237" y="9636"/>
                    </a:lnTo>
                    <a:lnTo>
                      <a:pt x="3353" y="10140"/>
                    </a:lnTo>
                    <a:lnTo>
                      <a:pt x="3468" y="10644"/>
                    </a:lnTo>
                    <a:lnTo>
                      <a:pt x="3815" y="11204"/>
                    </a:lnTo>
                    <a:lnTo>
                      <a:pt x="3931" y="11765"/>
                    </a:lnTo>
                    <a:lnTo>
                      <a:pt x="4162" y="12213"/>
                    </a:lnTo>
                    <a:lnTo>
                      <a:pt x="4393" y="12773"/>
                    </a:lnTo>
                    <a:lnTo>
                      <a:pt x="4509" y="13165"/>
                    </a:lnTo>
                    <a:lnTo>
                      <a:pt x="4624" y="13669"/>
                    </a:lnTo>
                    <a:lnTo>
                      <a:pt x="4971" y="14118"/>
                    </a:lnTo>
                    <a:lnTo>
                      <a:pt x="5202" y="14510"/>
                    </a:lnTo>
                    <a:lnTo>
                      <a:pt x="5434" y="15014"/>
                    </a:lnTo>
                    <a:lnTo>
                      <a:pt x="5549" y="15462"/>
                    </a:lnTo>
                    <a:lnTo>
                      <a:pt x="5665" y="15854"/>
                    </a:lnTo>
                    <a:lnTo>
                      <a:pt x="6127" y="16190"/>
                    </a:lnTo>
                    <a:lnTo>
                      <a:pt x="6243" y="16639"/>
                    </a:lnTo>
                    <a:lnTo>
                      <a:pt x="6474" y="16919"/>
                    </a:lnTo>
                    <a:lnTo>
                      <a:pt x="6590" y="17255"/>
                    </a:lnTo>
                    <a:lnTo>
                      <a:pt x="6705" y="17591"/>
                    </a:lnTo>
                    <a:lnTo>
                      <a:pt x="6936" y="17927"/>
                    </a:lnTo>
                    <a:lnTo>
                      <a:pt x="7283" y="18095"/>
                    </a:lnTo>
                    <a:lnTo>
                      <a:pt x="7514" y="18487"/>
                    </a:lnTo>
                    <a:lnTo>
                      <a:pt x="7514" y="18711"/>
                    </a:lnTo>
                    <a:lnTo>
                      <a:pt x="7861" y="18992"/>
                    </a:lnTo>
                    <a:lnTo>
                      <a:pt x="7977" y="19160"/>
                    </a:lnTo>
                    <a:lnTo>
                      <a:pt x="8208" y="19328"/>
                    </a:lnTo>
                    <a:lnTo>
                      <a:pt x="8439" y="19440"/>
                    </a:lnTo>
                    <a:lnTo>
                      <a:pt x="8555" y="19664"/>
                    </a:lnTo>
                    <a:lnTo>
                      <a:pt x="8902" y="19720"/>
                    </a:lnTo>
                    <a:lnTo>
                      <a:pt x="9017" y="19888"/>
                    </a:lnTo>
                    <a:lnTo>
                      <a:pt x="9249" y="19888"/>
                    </a:lnTo>
                    <a:lnTo>
                      <a:pt x="9480" y="19944"/>
                    </a:lnTo>
                    <a:lnTo>
                      <a:pt x="9595" y="19944"/>
                    </a:lnTo>
                    <a:lnTo>
                      <a:pt x="9827" y="19944"/>
                    </a:lnTo>
                    <a:lnTo>
                      <a:pt x="10173" y="19888"/>
                    </a:lnTo>
                    <a:lnTo>
                      <a:pt x="10405" y="19888"/>
                    </a:lnTo>
                    <a:lnTo>
                      <a:pt x="10520" y="19664"/>
                    </a:lnTo>
                    <a:lnTo>
                      <a:pt x="10751" y="19496"/>
                    </a:lnTo>
                    <a:lnTo>
                      <a:pt x="11098" y="19328"/>
                    </a:lnTo>
                    <a:lnTo>
                      <a:pt x="11329" y="19104"/>
                    </a:lnTo>
                    <a:lnTo>
                      <a:pt x="11445" y="18936"/>
                    </a:lnTo>
                    <a:lnTo>
                      <a:pt x="11792" y="18543"/>
                    </a:lnTo>
                    <a:lnTo>
                      <a:pt x="11908" y="18263"/>
                    </a:lnTo>
                    <a:lnTo>
                      <a:pt x="12139" y="17871"/>
                    </a:lnTo>
                    <a:lnTo>
                      <a:pt x="12486" y="17479"/>
                    </a:lnTo>
                    <a:lnTo>
                      <a:pt x="12601" y="17087"/>
                    </a:lnTo>
                    <a:lnTo>
                      <a:pt x="12832" y="16751"/>
                    </a:lnTo>
                    <a:lnTo>
                      <a:pt x="13295" y="16303"/>
                    </a:lnTo>
                    <a:lnTo>
                      <a:pt x="13410" y="15798"/>
                    </a:lnTo>
                    <a:lnTo>
                      <a:pt x="13642" y="15350"/>
                    </a:lnTo>
                    <a:lnTo>
                      <a:pt x="13873" y="14846"/>
                    </a:lnTo>
                    <a:lnTo>
                      <a:pt x="14220" y="14342"/>
                    </a:lnTo>
                    <a:lnTo>
                      <a:pt x="14451" y="13838"/>
                    </a:lnTo>
                    <a:lnTo>
                      <a:pt x="14682" y="13277"/>
                    </a:lnTo>
                    <a:lnTo>
                      <a:pt x="14913" y="12829"/>
                    </a:lnTo>
                    <a:lnTo>
                      <a:pt x="15260" y="12213"/>
                    </a:lnTo>
                    <a:lnTo>
                      <a:pt x="15491" y="11709"/>
                    </a:lnTo>
                    <a:lnTo>
                      <a:pt x="15607" y="11036"/>
                    </a:lnTo>
                    <a:lnTo>
                      <a:pt x="15954" y="10588"/>
                    </a:lnTo>
                    <a:lnTo>
                      <a:pt x="16069" y="10028"/>
                    </a:lnTo>
                    <a:lnTo>
                      <a:pt x="16416" y="9412"/>
                    </a:lnTo>
                    <a:lnTo>
                      <a:pt x="16532" y="8964"/>
                    </a:lnTo>
                    <a:lnTo>
                      <a:pt x="16763" y="8403"/>
                    </a:lnTo>
                    <a:lnTo>
                      <a:pt x="16994" y="7787"/>
                    </a:lnTo>
                    <a:lnTo>
                      <a:pt x="17225" y="7227"/>
                    </a:lnTo>
                    <a:lnTo>
                      <a:pt x="17457" y="6835"/>
                    </a:lnTo>
                    <a:lnTo>
                      <a:pt x="17572" y="6218"/>
                    </a:lnTo>
                    <a:lnTo>
                      <a:pt x="17803" y="5714"/>
                    </a:lnTo>
                    <a:lnTo>
                      <a:pt x="18266" y="5210"/>
                    </a:lnTo>
                    <a:lnTo>
                      <a:pt x="18266" y="4762"/>
                    </a:lnTo>
                    <a:lnTo>
                      <a:pt x="18497" y="4314"/>
                    </a:lnTo>
                    <a:lnTo>
                      <a:pt x="18728" y="3866"/>
                    </a:lnTo>
                    <a:lnTo>
                      <a:pt x="18960" y="3361"/>
                    </a:lnTo>
                    <a:lnTo>
                      <a:pt x="19075" y="3025"/>
                    </a:lnTo>
                    <a:lnTo>
                      <a:pt x="19191" y="2689"/>
                    </a:lnTo>
                    <a:lnTo>
                      <a:pt x="19306" y="2241"/>
                    </a:lnTo>
                    <a:lnTo>
                      <a:pt x="19538" y="1905"/>
                    </a:lnTo>
                    <a:lnTo>
                      <a:pt x="19538" y="1625"/>
                    </a:lnTo>
                    <a:lnTo>
                      <a:pt x="19653" y="1289"/>
                    </a:lnTo>
                    <a:lnTo>
                      <a:pt x="19769" y="1008"/>
                    </a:lnTo>
                    <a:lnTo>
                      <a:pt x="19884" y="840"/>
                    </a:lnTo>
                  </a:path>
                </a:pathLst>
              </a:cu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1426" tIns="45712" rIns="91426" bIns="45712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2040" name="Line 129">
              <a:extLst>
                <a:ext uri="{FF2B5EF4-FFF2-40B4-BE49-F238E27FC236}">
                  <a16:creationId xmlns:a16="http://schemas.microsoft.com/office/drawing/2014/main" id="{95298BC4-6C1D-4E90-AA66-3CBD69F13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354"/>
              <a:ext cx="0" cy="6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41" name="Line 130">
              <a:extLst>
                <a:ext uri="{FF2B5EF4-FFF2-40B4-BE49-F238E27FC236}">
                  <a16:creationId xmlns:a16="http://schemas.microsoft.com/office/drawing/2014/main" id="{5122332D-9760-4704-B612-8D1C177390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7" y="354"/>
              <a:ext cx="0" cy="6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42" name="Line 131">
              <a:extLst>
                <a:ext uri="{FF2B5EF4-FFF2-40B4-BE49-F238E27FC236}">
                  <a16:creationId xmlns:a16="http://schemas.microsoft.com/office/drawing/2014/main" id="{56FE7CAD-5D0F-418E-835A-D1D7363C55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0" y="354"/>
              <a:ext cx="0" cy="6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42043" name="Text Box 132">
              <a:extLst>
                <a:ext uri="{FF2B5EF4-FFF2-40B4-BE49-F238E27FC236}">
                  <a16:creationId xmlns:a16="http://schemas.microsoft.com/office/drawing/2014/main" id="{13A213F6-5711-4EF2-9652-66FF0822D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64"/>
              <a:ext cx="4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tx1"/>
                  </a:solidFill>
                </a:rPr>
                <a:t>x</a:t>
              </a:r>
              <a:r>
                <a:rPr lang="en-US" altLang="zh-CN" sz="2800" baseline="-25000">
                  <a:solidFill>
                    <a:schemeClr val="tx1"/>
                  </a:solidFill>
                </a:rPr>
                <a:t>1</a:t>
              </a:r>
              <a:endParaRPr lang="en-US" altLang="zh-CN" sz="2800">
                <a:solidFill>
                  <a:schemeClr val="tx1"/>
                </a:solidFill>
              </a:endParaRPr>
            </a:p>
          </p:txBody>
        </p:sp>
        <p:sp>
          <p:nvSpPr>
            <p:cNvPr id="42044" name="Text Box 133">
              <a:extLst>
                <a:ext uri="{FF2B5EF4-FFF2-40B4-BE49-F238E27FC236}">
                  <a16:creationId xmlns:a16="http://schemas.microsoft.com/office/drawing/2014/main" id="{F1161B47-16D3-4874-B81D-ACE8D94558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8" y="668"/>
              <a:ext cx="3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26" tIns="45712" rIns="91426" bIns="45712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tx1"/>
                  </a:solidFill>
                </a:rPr>
                <a:t>t</a:t>
              </a:r>
              <a:endParaRPr lang="en-US" altLang="zh-CN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130199" name="Group 151">
            <a:extLst>
              <a:ext uri="{FF2B5EF4-FFF2-40B4-BE49-F238E27FC236}">
                <a16:creationId xmlns:a16="http://schemas.microsoft.com/office/drawing/2014/main" id="{12EF6931-188F-45E1-BC32-6F41CA7423EB}"/>
              </a:ext>
            </a:extLst>
          </p:cNvPr>
          <p:cNvGrpSpPr>
            <a:grpSpLocks/>
          </p:cNvGrpSpPr>
          <p:nvPr/>
        </p:nvGrpSpPr>
        <p:grpSpPr bwMode="auto">
          <a:xfrm>
            <a:off x="1417638" y="2794000"/>
            <a:ext cx="5970587" cy="941388"/>
            <a:chOff x="893" y="1760"/>
            <a:chExt cx="3761" cy="593"/>
          </a:xfrm>
        </p:grpSpPr>
        <p:sp>
          <p:nvSpPr>
            <p:cNvPr id="42031" name="AutoShape 23">
              <a:extLst>
                <a:ext uri="{FF2B5EF4-FFF2-40B4-BE49-F238E27FC236}">
                  <a16:creationId xmlns:a16="http://schemas.microsoft.com/office/drawing/2014/main" id="{80A404F4-EFE9-45CB-B128-AF430A70F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" y="2069"/>
              <a:ext cx="1646" cy="28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879"/>
                  </a:moveTo>
                  <a:lnTo>
                    <a:pt x="186" y="1456"/>
                  </a:lnTo>
                  <a:lnTo>
                    <a:pt x="431" y="2115"/>
                  </a:lnTo>
                  <a:lnTo>
                    <a:pt x="572" y="2692"/>
                  </a:lnTo>
                  <a:lnTo>
                    <a:pt x="840" y="3269"/>
                  </a:lnTo>
                  <a:lnTo>
                    <a:pt x="1004" y="3901"/>
                  </a:lnTo>
                  <a:lnTo>
                    <a:pt x="1323" y="4478"/>
                  </a:lnTo>
                  <a:lnTo>
                    <a:pt x="1413" y="5055"/>
                  </a:lnTo>
                  <a:lnTo>
                    <a:pt x="1599" y="5659"/>
                  </a:lnTo>
                  <a:lnTo>
                    <a:pt x="1978" y="6264"/>
                  </a:lnTo>
                  <a:lnTo>
                    <a:pt x="2327" y="6868"/>
                  </a:lnTo>
                  <a:lnTo>
                    <a:pt x="2602" y="7363"/>
                  </a:lnTo>
                  <a:lnTo>
                    <a:pt x="2743" y="7940"/>
                  </a:lnTo>
                  <a:lnTo>
                    <a:pt x="3078" y="8516"/>
                  </a:lnTo>
                  <a:lnTo>
                    <a:pt x="3167" y="9093"/>
                  </a:lnTo>
                  <a:lnTo>
                    <a:pt x="3257" y="9643"/>
                  </a:lnTo>
                  <a:lnTo>
                    <a:pt x="3584" y="10165"/>
                  </a:lnTo>
                  <a:lnTo>
                    <a:pt x="3740" y="10659"/>
                  </a:lnTo>
                  <a:lnTo>
                    <a:pt x="4067" y="11209"/>
                  </a:lnTo>
                  <a:lnTo>
                    <a:pt x="4164" y="11786"/>
                  </a:lnTo>
                  <a:lnTo>
                    <a:pt x="4349" y="12225"/>
                  </a:lnTo>
                  <a:lnTo>
                    <a:pt x="4684" y="12747"/>
                  </a:lnTo>
                  <a:lnTo>
                    <a:pt x="4825" y="13132"/>
                  </a:lnTo>
                  <a:lnTo>
                    <a:pt x="5152" y="13654"/>
                  </a:lnTo>
                  <a:lnTo>
                    <a:pt x="5331" y="14066"/>
                  </a:lnTo>
                  <a:lnTo>
                    <a:pt x="5494" y="14478"/>
                  </a:lnTo>
                  <a:lnTo>
                    <a:pt x="5822" y="14945"/>
                  </a:lnTo>
                  <a:lnTo>
                    <a:pt x="5896" y="15412"/>
                  </a:lnTo>
                  <a:lnTo>
                    <a:pt x="6424" y="15769"/>
                  </a:lnTo>
                  <a:lnTo>
                    <a:pt x="6513" y="16236"/>
                  </a:lnTo>
                  <a:lnTo>
                    <a:pt x="6758" y="16566"/>
                  </a:lnTo>
                  <a:lnTo>
                    <a:pt x="6907" y="16923"/>
                  </a:lnTo>
                  <a:lnTo>
                    <a:pt x="7078" y="17225"/>
                  </a:lnTo>
                  <a:lnTo>
                    <a:pt x="7323" y="17527"/>
                  </a:lnTo>
                  <a:lnTo>
                    <a:pt x="7502" y="17885"/>
                  </a:lnTo>
                  <a:lnTo>
                    <a:pt x="7755" y="18132"/>
                  </a:lnTo>
                  <a:lnTo>
                    <a:pt x="7933" y="18407"/>
                  </a:lnTo>
                  <a:lnTo>
                    <a:pt x="8171" y="18681"/>
                  </a:lnTo>
                  <a:lnTo>
                    <a:pt x="8506" y="18929"/>
                  </a:lnTo>
                  <a:lnTo>
                    <a:pt x="8595" y="19121"/>
                  </a:lnTo>
                  <a:lnTo>
                    <a:pt x="8840" y="19286"/>
                  </a:lnTo>
                  <a:lnTo>
                    <a:pt x="8989" y="19423"/>
                  </a:lnTo>
                  <a:lnTo>
                    <a:pt x="9160" y="19560"/>
                  </a:lnTo>
                  <a:lnTo>
                    <a:pt x="9494" y="19725"/>
                  </a:lnTo>
                  <a:lnTo>
                    <a:pt x="9591" y="19835"/>
                  </a:lnTo>
                  <a:lnTo>
                    <a:pt x="9836" y="19863"/>
                  </a:lnTo>
                  <a:lnTo>
                    <a:pt x="10156" y="19890"/>
                  </a:lnTo>
                  <a:lnTo>
                    <a:pt x="10401" y="19973"/>
                  </a:lnTo>
                  <a:lnTo>
                    <a:pt x="10595" y="19890"/>
                  </a:lnTo>
                  <a:lnTo>
                    <a:pt x="10684" y="19890"/>
                  </a:lnTo>
                  <a:lnTo>
                    <a:pt x="10922" y="19863"/>
                  </a:lnTo>
                  <a:lnTo>
                    <a:pt x="11152" y="19725"/>
                  </a:lnTo>
                  <a:lnTo>
                    <a:pt x="11428" y="19588"/>
                  </a:lnTo>
                  <a:lnTo>
                    <a:pt x="11487" y="19423"/>
                  </a:lnTo>
                  <a:lnTo>
                    <a:pt x="11918" y="19203"/>
                  </a:lnTo>
                  <a:lnTo>
                    <a:pt x="12149" y="18956"/>
                  </a:lnTo>
                  <a:lnTo>
                    <a:pt x="12335" y="18736"/>
                  </a:lnTo>
                  <a:lnTo>
                    <a:pt x="12431" y="18407"/>
                  </a:lnTo>
                  <a:lnTo>
                    <a:pt x="12758" y="18077"/>
                  </a:lnTo>
                  <a:lnTo>
                    <a:pt x="13004" y="17720"/>
                  </a:lnTo>
                  <a:lnTo>
                    <a:pt x="13167" y="17225"/>
                  </a:lnTo>
                  <a:lnTo>
                    <a:pt x="13323" y="16813"/>
                  </a:lnTo>
                  <a:lnTo>
                    <a:pt x="13569" y="16456"/>
                  </a:lnTo>
                  <a:lnTo>
                    <a:pt x="13651" y="15962"/>
                  </a:lnTo>
                  <a:lnTo>
                    <a:pt x="14171" y="15549"/>
                  </a:lnTo>
                  <a:lnTo>
                    <a:pt x="14320" y="14973"/>
                  </a:lnTo>
                  <a:lnTo>
                    <a:pt x="14610" y="14451"/>
                  </a:lnTo>
                  <a:lnTo>
                    <a:pt x="14840" y="14011"/>
                  </a:lnTo>
                  <a:lnTo>
                    <a:pt x="15257" y="13434"/>
                  </a:lnTo>
                  <a:lnTo>
                    <a:pt x="15257" y="12940"/>
                  </a:lnTo>
                  <a:lnTo>
                    <a:pt x="15502" y="12363"/>
                  </a:lnTo>
                  <a:lnTo>
                    <a:pt x="15829" y="11813"/>
                  </a:lnTo>
                  <a:lnTo>
                    <a:pt x="16015" y="11181"/>
                  </a:lnTo>
                  <a:lnTo>
                    <a:pt x="16253" y="10604"/>
                  </a:lnTo>
                  <a:lnTo>
                    <a:pt x="16342" y="10027"/>
                  </a:lnTo>
                  <a:lnTo>
                    <a:pt x="16587" y="9505"/>
                  </a:lnTo>
                  <a:lnTo>
                    <a:pt x="16825" y="8984"/>
                  </a:lnTo>
                  <a:lnTo>
                    <a:pt x="16914" y="8352"/>
                  </a:lnTo>
                  <a:lnTo>
                    <a:pt x="17100" y="7775"/>
                  </a:lnTo>
                  <a:lnTo>
                    <a:pt x="17338" y="7225"/>
                  </a:lnTo>
                  <a:lnTo>
                    <a:pt x="17494" y="6676"/>
                  </a:lnTo>
                  <a:lnTo>
                    <a:pt x="17755" y="6071"/>
                  </a:lnTo>
                  <a:lnTo>
                    <a:pt x="17814" y="5604"/>
                  </a:lnTo>
                  <a:lnTo>
                    <a:pt x="18104" y="5027"/>
                  </a:lnTo>
                  <a:lnTo>
                    <a:pt x="18572" y="4505"/>
                  </a:lnTo>
                  <a:lnTo>
                    <a:pt x="18669" y="4038"/>
                  </a:lnTo>
                  <a:lnTo>
                    <a:pt x="18758" y="3489"/>
                  </a:lnTo>
                  <a:lnTo>
                    <a:pt x="19086" y="3077"/>
                  </a:lnTo>
                  <a:lnTo>
                    <a:pt x="19182" y="2665"/>
                  </a:lnTo>
                  <a:lnTo>
                    <a:pt x="19234" y="2225"/>
                  </a:lnTo>
                  <a:lnTo>
                    <a:pt x="19420" y="1868"/>
                  </a:lnTo>
                  <a:lnTo>
                    <a:pt x="19561" y="1429"/>
                  </a:lnTo>
                  <a:lnTo>
                    <a:pt x="19658" y="1044"/>
                  </a:lnTo>
                  <a:lnTo>
                    <a:pt x="19747" y="797"/>
                  </a:lnTo>
                  <a:lnTo>
                    <a:pt x="19903" y="495"/>
                  </a:lnTo>
                  <a:lnTo>
                    <a:pt x="19993" y="192"/>
                  </a:lnTo>
                  <a:lnTo>
                    <a:pt x="19993" y="0"/>
                  </a:lnTo>
                </a:path>
              </a:pathLst>
            </a:custGeom>
            <a:noFill/>
            <a:ln w="25400">
              <a:solidFill>
                <a:srgbClr val="008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32" name="AutoShape 24">
              <a:extLst>
                <a:ext uri="{FF2B5EF4-FFF2-40B4-BE49-F238E27FC236}">
                  <a16:creationId xmlns:a16="http://schemas.microsoft.com/office/drawing/2014/main" id="{2BC5B731-CEE1-4281-AED2-56FA1FC3C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" y="1767"/>
              <a:ext cx="1716" cy="27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972"/>
                  </a:moveTo>
                  <a:lnTo>
                    <a:pt x="174" y="19318"/>
                  </a:lnTo>
                  <a:lnTo>
                    <a:pt x="314" y="18750"/>
                  </a:lnTo>
                  <a:lnTo>
                    <a:pt x="481" y="18068"/>
                  </a:lnTo>
                  <a:lnTo>
                    <a:pt x="794" y="17443"/>
                  </a:lnTo>
                  <a:lnTo>
                    <a:pt x="850" y="16847"/>
                  </a:lnTo>
                  <a:lnTo>
                    <a:pt x="1094" y="16278"/>
                  </a:lnTo>
                  <a:lnTo>
                    <a:pt x="1240" y="15625"/>
                  </a:lnTo>
                  <a:lnTo>
                    <a:pt x="1554" y="15000"/>
                  </a:lnTo>
                  <a:lnTo>
                    <a:pt x="1798" y="14375"/>
                  </a:lnTo>
                  <a:lnTo>
                    <a:pt x="2188" y="13807"/>
                  </a:lnTo>
                  <a:lnTo>
                    <a:pt x="2188" y="13182"/>
                  </a:lnTo>
                  <a:lnTo>
                    <a:pt x="2488" y="12670"/>
                  </a:lnTo>
                  <a:lnTo>
                    <a:pt x="2662" y="12102"/>
                  </a:lnTo>
                  <a:lnTo>
                    <a:pt x="2892" y="11477"/>
                  </a:lnTo>
                  <a:lnTo>
                    <a:pt x="2976" y="10966"/>
                  </a:lnTo>
                  <a:lnTo>
                    <a:pt x="3143" y="10369"/>
                  </a:lnTo>
                  <a:lnTo>
                    <a:pt x="3352" y="9801"/>
                  </a:lnTo>
                  <a:lnTo>
                    <a:pt x="3512" y="9290"/>
                  </a:lnTo>
                  <a:lnTo>
                    <a:pt x="3756" y="8778"/>
                  </a:lnTo>
                  <a:lnTo>
                    <a:pt x="3902" y="8239"/>
                  </a:lnTo>
                  <a:lnTo>
                    <a:pt x="4077" y="7756"/>
                  </a:lnTo>
                  <a:lnTo>
                    <a:pt x="4439" y="7216"/>
                  </a:lnTo>
                  <a:lnTo>
                    <a:pt x="4613" y="6818"/>
                  </a:lnTo>
                  <a:lnTo>
                    <a:pt x="4697" y="6278"/>
                  </a:lnTo>
                  <a:lnTo>
                    <a:pt x="5010" y="5824"/>
                  </a:lnTo>
                  <a:lnTo>
                    <a:pt x="5233" y="5426"/>
                  </a:lnTo>
                  <a:lnTo>
                    <a:pt x="5456" y="4915"/>
                  </a:lnTo>
                  <a:lnTo>
                    <a:pt x="5540" y="4460"/>
                  </a:lnTo>
                  <a:lnTo>
                    <a:pt x="5707" y="4091"/>
                  </a:lnTo>
                  <a:lnTo>
                    <a:pt x="6167" y="3750"/>
                  </a:lnTo>
                  <a:lnTo>
                    <a:pt x="6328" y="3324"/>
                  </a:lnTo>
                  <a:lnTo>
                    <a:pt x="6418" y="2983"/>
                  </a:lnTo>
                  <a:lnTo>
                    <a:pt x="6564" y="2699"/>
                  </a:lnTo>
                  <a:lnTo>
                    <a:pt x="6655" y="2386"/>
                  </a:lnTo>
                  <a:lnTo>
                    <a:pt x="6962" y="2074"/>
                  </a:lnTo>
                  <a:lnTo>
                    <a:pt x="7261" y="1818"/>
                  </a:lnTo>
                  <a:lnTo>
                    <a:pt x="7491" y="1477"/>
                  </a:lnTo>
                  <a:lnTo>
                    <a:pt x="7666" y="1250"/>
                  </a:lnTo>
                  <a:lnTo>
                    <a:pt x="7979" y="966"/>
                  </a:lnTo>
                  <a:lnTo>
                    <a:pt x="7979" y="824"/>
                  </a:lnTo>
                  <a:lnTo>
                    <a:pt x="8105" y="625"/>
                  </a:lnTo>
                  <a:lnTo>
                    <a:pt x="8516" y="511"/>
                  </a:lnTo>
                  <a:lnTo>
                    <a:pt x="8683" y="313"/>
                  </a:lnTo>
                  <a:lnTo>
                    <a:pt x="8920" y="199"/>
                  </a:lnTo>
                  <a:lnTo>
                    <a:pt x="9045" y="114"/>
                  </a:lnTo>
                  <a:lnTo>
                    <a:pt x="9213" y="114"/>
                  </a:lnTo>
                  <a:lnTo>
                    <a:pt x="9443" y="0"/>
                  </a:lnTo>
                  <a:lnTo>
                    <a:pt x="9519" y="0"/>
                  </a:lnTo>
                  <a:lnTo>
                    <a:pt x="9847" y="0"/>
                  </a:lnTo>
                  <a:lnTo>
                    <a:pt x="10230" y="28"/>
                  </a:lnTo>
                  <a:lnTo>
                    <a:pt x="10551" y="114"/>
                  </a:lnTo>
                  <a:lnTo>
                    <a:pt x="10641" y="284"/>
                  </a:lnTo>
                  <a:lnTo>
                    <a:pt x="10864" y="455"/>
                  </a:lnTo>
                  <a:lnTo>
                    <a:pt x="11171" y="625"/>
                  </a:lnTo>
                  <a:lnTo>
                    <a:pt x="11338" y="881"/>
                  </a:lnTo>
                  <a:lnTo>
                    <a:pt x="11477" y="1080"/>
                  </a:lnTo>
                  <a:lnTo>
                    <a:pt x="11958" y="1392"/>
                  </a:lnTo>
                  <a:lnTo>
                    <a:pt x="12014" y="1733"/>
                  </a:lnTo>
                  <a:lnTo>
                    <a:pt x="12098" y="2102"/>
                  </a:lnTo>
                  <a:lnTo>
                    <a:pt x="12578" y="2500"/>
                  </a:lnTo>
                  <a:lnTo>
                    <a:pt x="12669" y="2813"/>
                  </a:lnTo>
                  <a:lnTo>
                    <a:pt x="13031" y="3182"/>
                  </a:lnTo>
                  <a:lnTo>
                    <a:pt x="13422" y="3693"/>
                  </a:lnTo>
                  <a:lnTo>
                    <a:pt x="13519" y="4148"/>
                  </a:lnTo>
                  <a:lnTo>
                    <a:pt x="13749" y="4602"/>
                  </a:lnTo>
                  <a:lnTo>
                    <a:pt x="13902" y="5085"/>
                  </a:lnTo>
                  <a:lnTo>
                    <a:pt x="14223" y="5625"/>
                  </a:lnTo>
                  <a:lnTo>
                    <a:pt x="14537" y="6165"/>
                  </a:lnTo>
                  <a:lnTo>
                    <a:pt x="14683" y="6705"/>
                  </a:lnTo>
                  <a:lnTo>
                    <a:pt x="14927" y="7159"/>
                  </a:lnTo>
                  <a:lnTo>
                    <a:pt x="15240" y="7756"/>
                  </a:lnTo>
                  <a:lnTo>
                    <a:pt x="15463" y="8267"/>
                  </a:lnTo>
                  <a:lnTo>
                    <a:pt x="15645" y="8892"/>
                  </a:lnTo>
                  <a:lnTo>
                    <a:pt x="16091" y="9375"/>
                  </a:lnTo>
                  <a:lnTo>
                    <a:pt x="16181" y="9915"/>
                  </a:lnTo>
                  <a:lnTo>
                    <a:pt x="16481" y="10511"/>
                  </a:lnTo>
                  <a:lnTo>
                    <a:pt x="16641" y="11051"/>
                  </a:lnTo>
                  <a:lnTo>
                    <a:pt x="16941" y="11591"/>
                  </a:lnTo>
                  <a:lnTo>
                    <a:pt x="17094" y="12188"/>
                  </a:lnTo>
                  <a:lnTo>
                    <a:pt x="17192" y="12699"/>
                  </a:lnTo>
                  <a:lnTo>
                    <a:pt x="17422" y="13153"/>
                  </a:lnTo>
                  <a:lnTo>
                    <a:pt x="17645" y="13722"/>
                  </a:lnTo>
                  <a:lnTo>
                    <a:pt x="17895" y="14261"/>
                  </a:lnTo>
                  <a:lnTo>
                    <a:pt x="18279" y="14744"/>
                  </a:lnTo>
                  <a:lnTo>
                    <a:pt x="18279" y="15227"/>
                  </a:lnTo>
                  <a:lnTo>
                    <a:pt x="18523" y="15682"/>
                  </a:lnTo>
                  <a:lnTo>
                    <a:pt x="18983" y="16108"/>
                  </a:lnTo>
                  <a:lnTo>
                    <a:pt x="19143" y="16591"/>
                  </a:lnTo>
                  <a:lnTo>
                    <a:pt x="19226" y="16932"/>
                  </a:lnTo>
                  <a:lnTo>
                    <a:pt x="19282" y="17330"/>
                  </a:lnTo>
                  <a:lnTo>
                    <a:pt x="19456" y="17699"/>
                  </a:lnTo>
                  <a:lnTo>
                    <a:pt x="19589" y="18068"/>
                  </a:lnTo>
                  <a:lnTo>
                    <a:pt x="19679" y="18352"/>
                  </a:lnTo>
                  <a:lnTo>
                    <a:pt x="19763" y="18636"/>
                  </a:lnTo>
                  <a:lnTo>
                    <a:pt x="19909" y="18949"/>
                  </a:lnTo>
                  <a:lnTo>
                    <a:pt x="19993" y="19119"/>
                  </a:lnTo>
                </a:path>
              </a:pathLst>
            </a:custGeom>
            <a:noFill/>
            <a:ln w="25400">
              <a:solidFill>
                <a:srgbClr val="008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33" name="AutoShape 25">
              <a:extLst>
                <a:ext uri="{FF2B5EF4-FFF2-40B4-BE49-F238E27FC236}">
                  <a16:creationId xmlns:a16="http://schemas.microsoft.com/office/drawing/2014/main" id="{E4534A99-5DED-449E-A7AA-9A147922C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1760"/>
              <a:ext cx="1615" cy="27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6"/>
                  </a:moveTo>
                  <a:lnTo>
                    <a:pt x="178" y="18516"/>
                  </a:lnTo>
                  <a:lnTo>
                    <a:pt x="437" y="17885"/>
                  </a:lnTo>
                  <a:lnTo>
                    <a:pt x="570" y="17280"/>
                  </a:lnTo>
                  <a:lnTo>
                    <a:pt x="844" y="16703"/>
                  </a:lnTo>
                  <a:lnTo>
                    <a:pt x="999" y="16071"/>
                  </a:lnTo>
                  <a:lnTo>
                    <a:pt x="1325" y="15495"/>
                  </a:lnTo>
                  <a:lnTo>
                    <a:pt x="1414" y="14863"/>
                  </a:lnTo>
                  <a:lnTo>
                    <a:pt x="1599" y="14286"/>
                  </a:lnTo>
                  <a:lnTo>
                    <a:pt x="1976" y="13709"/>
                  </a:lnTo>
                  <a:lnTo>
                    <a:pt x="2324" y="13104"/>
                  </a:lnTo>
                  <a:lnTo>
                    <a:pt x="2605" y="12555"/>
                  </a:lnTo>
                  <a:lnTo>
                    <a:pt x="2739" y="12033"/>
                  </a:lnTo>
                  <a:lnTo>
                    <a:pt x="3072" y="11456"/>
                  </a:lnTo>
                  <a:lnTo>
                    <a:pt x="3168" y="10907"/>
                  </a:lnTo>
                  <a:lnTo>
                    <a:pt x="3257" y="10330"/>
                  </a:lnTo>
                  <a:lnTo>
                    <a:pt x="3583" y="9808"/>
                  </a:lnTo>
                  <a:lnTo>
                    <a:pt x="3738" y="9313"/>
                  </a:lnTo>
                  <a:lnTo>
                    <a:pt x="4071" y="8764"/>
                  </a:lnTo>
                  <a:lnTo>
                    <a:pt x="4160" y="8187"/>
                  </a:lnTo>
                  <a:lnTo>
                    <a:pt x="4345" y="7747"/>
                  </a:lnTo>
                  <a:lnTo>
                    <a:pt x="4685" y="7253"/>
                  </a:lnTo>
                  <a:lnTo>
                    <a:pt x="4819" y="6786"/>
                  </a:lnTo>
                  <a:lnTo>
                    <a:pt x="5152" y="6319"/>
                  </a:lnTo>
                  <a:lnTo>
                    <a:pt x="5329" y="5907"/>
                  </a:lnTo>
                  <a:lnTo>
                    <a:pt x="5500" y="5495"/>
                  </a:lnTo>
                  <a:lnTo>
                    <a:pt x="5818" y="5055"/>
                  </a:lnTo>
                  <a:lnTo>
                    <a:pt x="5899" y="4560"/>
                  </a:lnTo>
                  <a:lnTo>
                    <a:pt x="6425" y="4176"/>
                  </a:lnTo>
                  <a:lnTo>
                    <a:pt x="6514" y="3764"/>
                  </a:lnTo>
                  <a:lnTo>
                    <a:pt x="6758" y="3379"/>
                  </a:lnTo>
                  <a:lnTo>
                    <a:pt x="6906" y="3049"/>
                  </a:lnTo>
                  <a:lnTo>
                    <a:pt x="7076" y="2720"/>
                  </a:lnTo>
                  <a:lnTo>
                    <a:pt x="7321" y="2445"/>
                  </a:lnTo>
                  <a:lnTo>
                    <a:pt x="7506" y="2115"/>
                  </a:lnTo>
                  <a:lnTo>
                    <a:pt x="7750" y="1868"/>
                  </a:lnTo>
                  <a:lnTo>
                    <a:pt x="7935" y="1538"/>
                  </a:lnTo>
                  <a:lnTo>
                    <a:pt x="8172" y="1264"/>
                  </a:lnTo>
                  <a:lnTo>
                    <a:pt x="8505" y="1044"/>
                  </a:lnTo>
                  <a:lnTo>
                    <a:pt x="8594" y="852"/>
                  </a:lnTo>
                  <a:lnTo>
                    <a:pt x="8838" y="687"/>
                  </a:lnTo>
                  <a:lnTo>
                    <a:pt x="8993" y="549"/>
                  </a:lnTo>
                  <a:lnTo>
                    <a:pt x="9156" y="412"/>
                  </a:lnTo>
                  <a:lnTo>
                    <a:pt x="9497" y="275"/>
                  </a:lnTo>
                  <a:lnTo>
                    <a:pt x="9593" y="137"/>
                  </a:lnTo>
                  <a:lnTo>
                    <a:pt x="9830" y="110"/>
                  </a:lnTo>
                  <a:lnTo>
                    <a:pt x="10163" y="27"/>
                  </a:lnTo>
                  <a:lnTo>
                    <a:pt x="10400" y="0"/>
                  </a:lnTo>
                  <a:lnTo>
                    <a:pt x="10592" y="27"/>
                  </a:lnTo>
                  <a:lnTo>
                    <a:pt x="10681" y="27"/>
                  </a:lnTo>
                  <a:lnTo>
                    <a:pt x="10918" y="110"/>
                  </a:lnTo>
                  <a:lnTo>
                    <a:pt x="11155" y="192"/>
                  </a:lnTo>
                  <a:lnTo>
                    <a:pt x="11429" y="385"/>
                  </a:lnTo>
                  <a:lnTo>
                    <a:pt x="11488" y="549"/>
                  </a:lnTo>
                  <a:lnTo>
                    <a:pt x="11917" y="769"/>
                  </a:lnTo>
                  <a:lnTo>
                    <a:pt x="12154" y="1016"/>
                  </a:lnTo>
                  <a:lnTo>
                    <a:pt x="12332" y="1236"/>
                  </a:lnTo>
                  <a:lnTo>
                    <a:pt x="12428" y="1538"/>
                  </a:lnTo>
                  <a:lnTo>
                    <a:pt x="12754" y="1868"/>
                  </a:lnTo>
                  <a:lnTo>
                    <a:pt x="13005" y="2253"/>
                  </a:lnTo>
                  <a:lnTo>
                    <a:pt x="13168" y="2720"/>
                  </a:lnTo>
                  <a:lnTo>
                    <a:pt x="13323" y="3132"/>
                  </a:lnTo>
                  <a:lnTo>
                    <a:pt x="13568" y="3489"/>
                  </a:lnTo>
                  <a:lnTo>
                    <a:pt x="13657" y="3984"/>
                  </a:lnTo>
                  <a:lnTo>
                    <a:pt x="14175" y="4423"/>
                  </a:lnTo>
                  <a:lnTo>
                    <a:pt x="14323" y="4945"/>
                  </a:lnTo>
                  <a:lnTo>
                    <a:pt x="14604" y="5522"/>
                  </a:lnTo>
                  <a:lnTo>
                    <a:pt x="14841" y="5989"/>
                  </a:lnTo>
                  <a:lnTo>
                    <a:pt x="15255" y="6511"/>
                  </a:lnTo>
                  <a:lnTo>
                    <a:pt x="15255" y="7033"/>
                  </a:lnTo>
                  <a:lnTo>
                    <a:pt x="15500" y="7637"/>
                  </a:lnTo>
                  <a:lnTo>
                    <a:pt x="15833" y="8159"/>
                  </a:lnTo>
                  <a:lnTo>
                    <a:pt x="16010" y="8791"/>
                  </a:lnTo>
                  <a:lnTo>
                    <a:pt x="16255" y="9368"/>
                  </a:lnTo>
                  <a:lnTo>
                    <a:pt x="16343" y="9918"/>
                  </a:lnTo>
                  <a:lnTo>
                    <a:pt x="16588" y="10440"/>
                  </a:lnTo>
                  <a:lnTo>
                    <a:pt x="16825" y="10989"/>
                  </a:lnTo>
                  <a:lnTo>
                    <a:pt x="16921" y="11621"/>
                  </a:lnTo>
                  <a:lnTo>
                    <a:pt x="17098" y="12198"/>
                  </a:lnTo>
                  <a:lnTo>
                    <a:pt x="17335" y="12747"/>
                  </a:lnTo>
                  <a:lnTo>
                    <a:pt x="17491" y="13269"/>
                  </a:lnTo>
                  <a:lnTo>
                    <a:pt x="17757" y="13874"/>
                  </a:lnTo>
                  <a:lnTo>
                    <a:pt x="17816" y="14396"/>
                  </a:lnTo>
                  <a:lnTo>
                    <a:pt x="18098" y="14945"/>
                  </a:lnTo>
                  <a:lnTo>
                    <a:pt x="18571" y="15440"/>
                  </a:lnTo>
                  <a:lnTo>
                    <a:pt x="18668" y="15934"/>
                  </a:lnTo>
                  <a:lnTo>
                    <a:pt x="18756" y="16456"/>
                  </a:lnTo>
                  <a:lnTo>
                    <a:pt x="19090" y="16868"/>
                  </a:lnTo>
                  <a:lnTo>
                    <a:pt x="19178" y="17308"/>
                  </a:lnTo>
                  <a:lnTo>
                    <a:pt x="19238" y="17747"/>
                  </a:lnTo>
                  <a:lnTo>
                    <a:pt x="19423" y="18132"/>
                  </a:lnTo>
                  <a:lnTo>
                    <a:pt x="19556" y="18544"/>
                  </a:lnTo>
                  <a:lnTo>
                    <a:pt x="19660" y="18929"/>
                  </a:lnTo>
                  <a:lnTo>
                    <a:pt x="19756" y="19148"/>
                  </a:lnTo>
                  <a:lnTo>
                    <a:pt x="19904" y="19451"/>
                  </a:lnTo>
                  <a:lnTo>
                    <a:pt x="19993" y="19725"/>
                  </a:lnTo>
                  <a:lnTo>
                    <a:pt x="19993" y="19973"/>
                  </a:lnTo>
                </a:path>
              </a:pathLst>
            </a:custGeom>
            <a:noFill/>
            <a:ln w="25400">
              <a:solidFill>
                <a:srgbClr val="008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34" name="AutoShape 26">
              <a:extLst>
                <a:ext uri="{FF2B5EF4-FFF2-40B4-BE49-F238E27FC236}">
                  <a16:creationId xmlns:a16="http://schemas.microsoft.com/office/drawing/2014/main" id="{BA9DB828-C557-4298-B63A-8D1DD09E3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" y="2024"/>
              <a:ext cx="1723" cy="26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67" y="625"/>
                  </a:lnTo>
                  <a:lnTo>
                    <a:pt x="312" y="1250"/>
                  </a:lnTo>
                  <a:lnTo>
                    <a:pt x="486" y="1903"/>
                  </a:lnTo>
                  <a:lnTo>
                    <a:pt x="798" y="2528"/>
                  </a:lnTo>
                  <a:lnTo>
                    <a:pt x="847" y="3125"/>
                  </a:lnTo>
                  <a:lnTo>
                    <a:pt x="1096" y="3722"/>
                  </a:lnTo>
                  <a:lnTo>
                    <a:pt x="1242" y="4318"/>
                  </a:lnTo>
                  <a:lnTo>
                    <a:pt x="1548" y="4972"/>
                  </a:lnTo>
                  <a:lnTo>
                    <a:pt x="1804" y="5597"/>
                  </a:lnTo>
                  <a:lnTo>
                    <a:pt x="2179" y="6165"/>
                  </a:lnTo>
                  <a:lnTo>
                    <a:pt x="2179" y="6761"/>
                  </a:lnTo>
                  <a:lnTo>
                    <a:pt x="2491" y="7301"/>
                  </a:lnTo>
                  <a:lnTo>
                    <a:pt x="2658" y="7898"/>
                  </a:lnTo>
                  <a:lnTo>
                    <a:pt x="2887" y="8494"/>
                  </a:lnTo>
                  <a:lnTo>
                    <a:pt x="2977" y="8977"/>
                  </a:lnTo>
                  <a:lnTo>
                    <a:pt x="3144" y="9602"/>
                  </a:lnTo>
                  <a:lnTo>
                    <a:pt x="3352" y="10142"/>
                  </a:lnTo>
                  <a:lnTo>
                    <a:pt x="3505" y="10710"/>
                  </a:lnTo>
                  <a:lnTo>
                    <a:pt x="3761" y="11193"/>
                  </a:lnTo>
                  <a:lnTo>
                    <a:pt x="3900" y="11733"/>
                  </a:lnTo>
                  <a:lnTo>
                    <a:pt x="4074" y="12216"/>
                  </a:lnTo>
                  <a:lnTo>
                    <a:pt x="4441" y="12784"/>
                  </a:lnTo>
                  <a:lnTo>
                    <a:pt x="4608" y="13153"/>
                  </a:lnTo>
                  <a:lnTo>
                    <a:pt x="4698" y="13693"/>
                  </a:lnTo>
                  <a:lnTo>
                    <a:pt x="5010" y="14119"/>
                  </a:lnTo>
                  <a:lnTo>
                    <a:pt x="5232" y="14545"/>
                  </a:lnTo>
                  <a:lnTo>
                    <a:pt x="5455" y="15028"/>
                  </a:lnTo>
                  <a:lnTo>
                    <a:pt x="5538" y="15511"/>
                  </a:lnTo>
                  <a:lnTo>
                    <a:pt x="5711" y="15852"/>
                  </a:lnTo>
                  <a:lnTo>
                    <a:pt x="6169" y="16250"/>
                  </a:lnTo>
                  <a:lnTo>
                    <a:pt x="6329" y="16619"/>
                  </a:lnTo>
                  <a:lnTo>
                    <a:pt x="6419" y="16932"/>
                  </a:lnTo>
                  <a:lnTo>
                    <a:pt x="6558" y="17244"/>
                  </a:lnTo>
                  <a:lnTo>
                    <a:pt x="6655" y="17614"/>
                  </a:lnTo>
                  <a:lnTo>
                    <a:pt x="6960" y="17898"/>
                  </a:lnTo>
                  <a:lnTo>
                    <a:pt x="7259" y="18097"/>
                  </a:lnTo>
                  <a:lnTo>
                    <a:pt x="7495" y="18494"/>
                  </a:lnTo>
                  <a:lnTo>
                    <a:pt x="7668" y="18750"/>
                  </a:lnTo>
                  <a:lnTo>
                    <a:pt x="7974" y="18977"/>
                  </a:lnTo>
                  <a:lnTo>
                    <a:pt x="7974" y="19119"/>
                  </a:lnTo>
                  <a:lnTo>
                    <a:pt x="8112" y="19318"/>
                  </a:lnTo>
                  <a:lnTo>
                    <a:pt x="8508" y="19432"/>
                  </a:lnTo>
                  <a:lnTo>
                    <a:pt x="8681" y="19602"/>
                  </a:lnTo>
                  <a:lnTo>
                    <a:pt x="8917" y="19716"/>
                  </a:lnTo>
                  <a:lnTo>
                    <a:pt x="9049" y="19858"/>
                  </a:lnTo>
                  <a:lnTo>
                    <a:pt x="9209" y="19886"/>
                  </a:lnTo>
                  <a:lnTo>
                    <a:pt x="9445" y="19972"/>
                  </a:lnTo>
                  <a:lnTo>
                    <a:pt x="9521" y="19972"/>
                  </a:lnTo>
                  <a:lnTo>
                    <a:pt x="9840" y="19972"/>
                  </a:lnTo>
                  <a:lnTo>
                    <a:pt x="10229" y="19886"/>
                  </a:lnTo>
                  <a:lnTo>
                    <a:pt x="10548" y="19858"/>
                  </a:lnTo>
                  <a:lnTo>
                    <a:pt x="10638" y="19716"/>
                  </a:lnTo>
                  <a:lnTo>
                    <a:pt x="10861" y="19517"/>
                  </a:lnTo>
                  <a:lnTo>
                    <a:pt x="11166" y="19318"/>
                  </a:lnTo>
                  <a:lnTo>
                    <a:pt x="11339" y="19119"/>
                  </a:lnTo>
                  <a:lnTo>
                    <a:pt x="11485" y="18892"/>
                  </a:lnTo>
                  <a:lnTo>
                    <a:pt x="11964" y="18580"/>
                  </a:lnTo>
                  <a:lnTo>
                    <a:pt x="12019" y="18210"/>
                  </a:lnTo>
                  <a:lnTo>
                    <a:pt x="12103" y="17869"/>
                  </a:lnTo>
                  <a:lnTo>
                    <a:pt x="12582" y="17472"/>
                  </a:lnTo>
                  <a:lnTo>
                    <a:pt x="12672" y="17131"/>
                  </a:lnTo>
                  <a:lnTo>
                    <a:pt x="13033" y="16761"/>
                  </a:lnTo>
                  <a:lnTo>
                    <a:pt x="13428" y="16278"/>
                  </a:lnTo>
                  <a:lnTo>
                    <a:pt x="13518" y="15824"/>
                  </a:lnTo>
                  <a:lnTo>
                    <a:pt x="13747" y="15369"/>
                  </a:lnTo>
                  <a:lnTo>
                    <a:pt x="13907" y="14886"/>
                  </a:lnTo>
                  <a:lnTo>
                    <a:pt x="14219" y="14318"/>
                  </a:lnTo>
                  <a:lnTo>
                    <a:pt x="14539" y="13807"/>
                  </a:lnTo>
                  <a:lnTo>
                    <a:pt x="14684" y="13267"/>
                  </a:lnTo>
                  <a:lnTo>
                    <a:pt x="14927" y="12813"/>
                  </a:lnTo>
                  <a:lnTo>
                    <a:pt x="15239" y="12216"/>
                  </a:lnTo>
                  <a:lnTo>
                    <a:pt x="15468" y="11705"/>
                  </a:lnTo>
                  <a:lnTo>
                    <a:pt x="15642" y="11080"/>
                  </a:lnTo>
                  <a:lnTo>
                    <a:pt x="16093" y="10597"/>
                  </a:lnTo>
                  <a:lnTo>
                    <a:pt x="16176" y="10000"/>
                  </a:lnTo>
                  <a:lnTo>
                    <a:pt x="16489" y="9403"/>
                  </a:lnTo>
                  <a:lnTo>
                    <a:pt x="16641" y="8920"/>
                  </a:lnTo>
                  <a:lnTo>
                    <a:pt x="16940" y="8381"/>
                  </a:lnTo>
                  <a:lnTo>
                    <a:pt x="17099" y="7784"/>
                  </a:lnTo>
                  <a:lnTo>
                    <a:pt x="17189" y="7216"/>
                  </a:lnTo>
                  <a:lnTo>
                    <a:pt x="17425" y="6818"/>
                  </a:lnTo>
                  <a:lnTo>
                    <a:pt x="17641" y="6250"/>
                  </a:lnTo>
                  <a:lnTo>
                    <a:pt x="17897" y="5710"/>
                  </a:lnTo>
                  <a:lnTo>
                    <a:pt x="18272" y="5227"/>
                  </a:lnTo>
                  <a:lnTo>
                    <a:pt x="18272" y="4744"/>
                  </a:lnTo>
                  <a:lnTo>
                    <a:pt x="18522" y="4290"/>
                  </a:lnTo>
                  <a:lnTo>
                    <a:pt x="18980" y="3864"/>
                  </a:lnTo>
                  <a:lnTo>
                    <a:pt x="19146" y="3381"/>
                  </a:lnTo>
                  <a:lnTo>
                    <a:pt x="19223" y="2983"/>
                  </a:lnTo>
                  <a:lnTo>
                    <a:pt x="19285" y="2614"/>
                  </a:lnTo>
                  <a:lnTo>
                    <a:pt x="19459" y="2244"/>
                  </a:lnTo>
                  <a:lnTo>
                    <a:pt x="19584" y="1932"/>
                  </a:lnTo>
                  <a:lnTo>
                    <a:pt x="19681" y="1619"/>
                  </a:lnTo>
                  <a:lnTo>
                    <a:pt x="19771" y="1307"/>
                  </a:lnTo>
                  <a:lnTo>
                    <a:pt x="19910" y="1023"/>
                  </a:lnTo>
                  <a:lnTo>
                    <a:pt x="19993" y="881"/>
                  </a:lnTo>
                </a:path>
              </a:pathLst>
            </a:custGeom>
            <a:noFill/>
            <a:ln w="19050">
              <a:solidFill>
                <a:srgbClr val="008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35" name="Arc 40">
              <a:extLst>
                <a:ext uri="{FF2B5EF4-FFF2-40B4-BE49-F238E27FC236}">
                  <a16:creationId xmlns:a16="http://schemas.microsoft.com/office/drawing/2014/main" id="{66BEF0FA-593A-4FDD-8976-30160332A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" y="1895"/>
              <a:ext cx="382" cy="1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008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36" name="Arc 134">
              <a:extLst>
                <a:ext uri="{FF2B5EF4-FFF2-40B4-BE49-F238E27FC236}">
                  <a16:creationId xmlns:a16="http://schemas.microsoft.com/office/drawing/2014/main" id="{C44DED33-CBD6-4FBC-A5F9-FCE2734EAE7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93" y="2060"/>
              <a:ext cx="382" cy="1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rgbClr val="008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</p:grpSp>
      <p:grpSp>
        <p:nvGrpSpPr>
          <p:cNvPr id="130198" name="Group 150">
            <a:extLst>
              <a:ext uri="{FF2B5EF4-FFF2-40B4-BE49-F238E27FC236}">
                <a16:creationId xmlns:a16="http://schemas.microsoft.com/office/drawing/2014/main" id="{52CB2953-25DA-4D78-8AD0-F8FD26F0D610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2492375"/>
            <a:ext cx="7429500" cy="1204913"/>
            <a:chOff x="604" y="1570"/>
            <a:chExt cx="4680" cy="759"/>
          </a:xfrm>
        </p:grpSpPr>
        <p:sp>
          <p:nvSpPr>
            <p:cNvPr id="41995" name="Line 9">
              <a:extLst>
                <a:ext uri="{FF2B5EF4-FFF2-40B4-BE49-F238E27FC236}">
                  <a16:creationId xmlns:a16="http://schemas.microsoft.com/office/drawing/2014/main" id="{6A5CACC8-81A0-4106-B7B9-0B8ABEED0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8" y="2043"/>
              <a:ext cx="4245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1996" name="Line 10">
              <a:extLst>
                <a:ext uri="{FF2B5EF4-FFF2-40B4-BE49-F238E27FC236}">
                  <a16:creationId xmlns:a16="http://schemas.microsoft.com/office/drawing/2014/main" id="{7B8B5876-CABC-42E2-857B-10E728B5A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9" y="1734"/>
              <a:ext cx="1" cy="591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1997" name="AutoShape 11">
              <a:extLst>
                <a:ext uri="{FF2B5EF4-FFF2-40B4-BE49-F238E27FC236}">
                  <a16:creationId xmlns:a16="http://schemas.microsoft.com/office/drawing/2014/main" id="{A217F616-894D-4728-A9CE-C8922B809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1867"/>
              <a:ext cx="124" cy="20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29"/>
                  </a:moveTo>
                  <a:lnTo>
                    <a:pt x="192" y="18510"/>
                  </a:lnTo>
                  <a:lnTo>
                    <a:pt x="481" y="17886"/>
                  </a:lnTo>
                  <a:lnTo>
                    <a:pt x="673" y="17331"/>
                  </a:lnTo>
                  <a:lnTo>
                    <a:pt x="673" y="16707"/>
                  </a:lnTo>
                  <a:lnTo>
                    <a:pt x="962" y="16049"/>
                  </a:lnTo>
                  <a:lnTo>
                    <a:pt x="1250" y="15494"/>
                  </a:lnTo>
                  <a:lnTo>
                    <a:pt x="1442" y="14905"/>
                  </a:lnTo>
                  <a:lnTo>
                    <a:pt x="1923" y="14246"/>
                  </a:lnTo>
                  <a:lnTo>
                    <a:pt x="2212" y="13657"/>
                  </a:lnTo>
                  <a:lnTo>
                    <a:pt x="2500" y="13102"/>
                  </a:lnTo>
                  <a:lnTo>
                    <a:pt x="2500" y="12548"/>
                  </a:lnTo>
                  <a:lnTo>
                    <a:pt x="2596" y="12062"/>
                  </a:lnTo>
                  <a:lnTo>
                    <a:pt x="2885" y="11473"/>
                  </a:lnTo>
                  <a:lnTo>
                    <a:pt x="2981" y="10849"/>
                  </a:lnTo>
                  <a:lnTo>
                    <a:pt x="3269" y="10364"/>
                  </a:lnTo>
                  <a:lnTo>
                    <a:pt x="3269" y="9809"/>
                  </a:lnTo>
                  <a:lnTo>
                    <a:pt x="3654" y="9255"/>
                  </a:lnTo>
                  <a:lnTo>
                    <a:pt x="4038" y="8700"/>
                  </a:lnTo>
                  <a:lnTo>
                    <a:pt x="4231" y="8250"/>
                  </a:lnTo>
                  <a:lnTo>
                    <a:pt x="4327" y="7695"/>
                  </a:lnTo>
                  <a:lnTo>
                    <a:pt x="4615" y="7244"/>
                  </a:lnTo>
                  <a:lnTo>
                    <a:pt x="4808" y="6828"/>
                  </a:lnTo>
                  <a:lnTo>
                    <a:pt x="5096" y="6378"/>
                  </a:lnTo>
                  <a:lnTo>
                    <a:pt x="5385" y="5893"/>
                  </a:lnTo>
                  <a:lnTo>
                    <a:pt x="5481" y="5477"/>
                  </a:lnTo>
                  <a:lnTo>
                    <a:pt x="5865" y="4991"/>
                  </a:lnTo>
                  <a:lnTo>
                    <a:pt x="5865" y="4506"/>
                  </a:lnTo>
                  <a:lnTo>
                    <a:pt x="6442" y="4159"/>
                  </a:lnTo>
                  <a:lnTo>
                    <a:pt x="6635" y="3778"/>
                  </a:lnTo>
                  <a:lnTo>
                    <a:pt x="6635" y="3432"/>
                  </a:lnTo>
                  <a:lnTo>
                    <a:pt x="7115" y="3050"/>
                  </a:lnTo>
                  <a:lnTo>
                    <a:pt x="7115" y="2669"/>
                  </a:lnTo>
                  <a:lnTo>
                    <a:pt x="7500" y="2426"/>
                  </a:lnTo>
                  <a:lnTo>
                    <a:pt x="7500" y="2114"/>
                  </a:lnTo>
                  <a:lnTo>
                    <a:pt x="7500" y="1837"/>
                  </a:lnTo>
                  <a:lnTo>
                    <a:pt x="7788" y="1560"/>
                  </a:lnTo>
                  <a:lnTo>
                    <a:pt x="7885" y="1317"/>
                  </a:lnTo>
                  <a:lnTo>
                    <a:pt x="8462" y="1075"/>
                  </a:lnTo>
                  <a:lnTo>
                    <a:pt x="8462" y="867"/>
                  </a:lnTo>
                  <a:lnTo>
                    <a:pt x="8846" y="693"/>
                  </a:lnTo>
                  <a:lnTo>
                    <a:pt x="8942" y="520"/>
                  </a:lnTo>
                  <a:lnTo>
                    <a:pt x="9135" y="347"/>
                  </a:lnTo>
                  <a:lnTo>
                    <a:pt x="9327" y="208"/>
                  </a:lnTo>
                  <a:lnTo>
                    <a:pt x="9327" y="139"/>
                  </a:lnTo>
                  <a:lnTo>
                    <a:pt x="9712" y="139"/>
                  </a:lnTo>
                  <a:lnTo>
                    <a:pt x="10192" y="35"/>
                  </a:lnTo>
                  <a:lnTo>
                    <a:pt x="10385" y="0"/>
                  </a:lnTo>
                  <a:lnTo>
                    <a:pt x="10673" y="35"/>
                  </a:lnTo>
                  <a:lnTo>
                    <a:pt x="10769" y="35"/>
                  </a:lnTo>
                  <a:lnTo>
                    <a:pt x="10865" y="139"/>
                  </a:lnTo>
                  <a:lnTo>
                    <a:pt x="11058" y="208"/>
                  </a:lnTo>
                  <a:lnTo>
                    <a:pt x="11442" y="347"/>
                  </a:lnTo>
                  <a:lnTo>
                    <a:pt x="11538" y="520"/>
                  </a:lnTo>
                  <a:lnTo>
                    <a:pt x="12115" y="763"/>
                  </a:lnTo>
                  <a:lnTo>
                    <a:pt x="12212" y="1005"/>
                  </a:lnTo>
                  <a:lnTo>
                    <a:pt x="12500" y="1282"/>
                  </a:lnTo>
                  <a:lnTo>
                    <a:pt x="12500" y="1560"/>
                  </a:lnTo>
                  <a:lnTo>
                    <a:pt x="12500" y="1872"/>
                  </a:lnTo>
                  <a:lnTo>
                    <a:pt x="12885" y="2322"/>
                  </a:lnTo>
                  <a:lnTo>
                    <a:pt x="12885" y="2669"/>
                  </a:lnTo>
                  <a:lnTo>
                    <a:pt x="13365" y="3154"/>
                  </a:lnTo>
                  <a:lnTo>
                    <a:pt x="13365" y="3536"/>
                  </a:lnTo>
                  <a:lnTo>
                    <a:pt x="13558" y="4055"/>
                  </a:lnTo>
                  <a:lnTo>
                    <a:pt x="14135" y="4402"/>
                  </a:lnTo>
                  <a:lnTo>
                    <a:pt x="14231" y="4957"/>
                  </a:lnTo>
                  <a:lnTo>
                    <a:pt x="14519" y="5477"/>
                  </a:lnTo>
                  <a:lnTo>
                    <a:pt x="14808" y="5997"/>
                  </a:lnTo>
                  <a:lnTo>
                    <a:pt x="15096" y="6516"/>
                  </a:lnTo>
                  <a:lnTo>
                    <a:pt x="15192" y="7106"/>
                  </a:lnTo>
                  <a:lnTo>
                    <a:pt x="15385" y="7626"/>
                  </a:lnTo>
                  <a:lnTo>
                    <a:pt x="15673" y="8180"/>
                  </a:lnTo>
                  <a:lnTo>
                    <a:pt x="15865" y="8735"/>
                  </a:lnTo>
                  <a:lnTo>
                    <a:pt x="16058" y="9359"/>
                  </a:lnTo>
                  <a:lnTo>
                    <a:pt x="16346" y="9913"/>
                  </a:lnTo>
                  <a:lnTo>
                    <a:pt x="16731" y="10399"/>
                  </a:lnTo>
                  <a:lnTo>
                    <a:pt x="16731" y="10988"/>
                  </a:lnTo>
                  <a:lnTo>
                    <a:pt x="17019" y="11612"/>
                  </a:lnTo>
                  <a:lnTo>
                    <a:pt x="17212" y="12201"/>
                  </a:lnTo>
                  <a:lnTo>
                    <a:pt x="17404" y="12756"/>
                  </a:lnTo>
                  <a:lnTo>
                    <a:pt x="17500" y="13276"/>
                  </a:lnTo>
                  <a:lnTo>
                    <a:pt x="17500" y="13830"/>
                  </a:lnTo>
                  <a:lnTo>
                    <a:pt x="17788" y="14350"/>
                  </a:lnTo>
                  <a:lnTo>
                    <a:pt x="17788" y="14974"/>
                  </a:lnTo>
                  <a:lnTo>
                    <a:pt x="18462" y="15494"/>
                  </a:lnTo>
                  <a:lnTo>
                    <a:pt x="18558" y="15945"/>
                  </a:lnTo>
                  <a:lnTo>
                    <a:pt x="18750" y="16395"/>
                  </a:lnTo>
                  <a:lnTo>
                    <a:pt x="18942" y="16846"/>
                  </a:lnTo>
                  <a:lnTo>
                    <a:pt x="19038" y="17331"/>
                  </a:lnTo>
                  <a:lnTo>
                    <a:pt x="19327" y="17678"/>
                  </a:lnTo>
                  <a:lnTo>
                    <a:pt x="19327" y="18163"/>
                  </a:lnTo>
                  <a:lnTo>
                    <a:pt x="19423" y="18510"/>
                  </a:lnTo>
                  <a:lnTo>
                    <a:pt x="19519" y="18925"/>
                  </a:lnTo>
                  <a:lnTo>
                    <a:pt x="19615" y="19168"/>
                  </a:lnTo>
                  <a:lnTo>
                    <a:pt x="19808" y="19480"/>
                  </a:lnTo>
                  <a:lnTo>
                    <a:pt x="19904" y="19792"/>
                  </a:lnTo>
                  <a:lnTo>
                    <a:pt x="19904" y="19965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1998" name="AutoShape 12">
              <a:extLst>
                <a:ext uri="{FF2B5EF4-FFF2-40B4-BE49-F238E27FC236}">
                  <a16:creationId xmlns:a16="http://schemas.microsoft.com/office/drawing/2014/main" id="{C1AEA8BD-305E-40F0-9D00-1874BE63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" y="2047"/>
              <a:ext cx="131" cy="22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83" y="646"/>
                  </a:lnTo>
                  <a:lnTo>
                    <a:pt x="365" y="1293"/>
                  </a:lnTo>
                  <a:lnTo>
                    <a:pt x="548" y="1903"/>
                  </a:lnTo>
                  <a:lnTo>
                    <a:pt x="639" y="2513"/>
                  </a:lnTo>
                  <a:lnTo>
                    <a:pt x="913" y="3160"/>
                  </a:lnTo>
                  <a:lnTo>
                    <a:pt x="1187" y="3734"/>
                  </a:lnTo>
                  <a:lnTo>
                    <a:pt x="1187" y="4273"/>
                  </a:lnTo>
                  <a:lnTo>
                    <a:pt x="1461" y="4919"/>
                  </a:lnTo>
                  <a:lnTo>
                    <a:pt x="1553" y="5566"/>
                  </a:lnTo>
                  <a:lnTo>
                    <a:pt x="2374" y="6104"/>
                  </a:lnTo>
                  <a:lnTo>
                    <a:pt x="2557" y="6750"/>
                  </a:lnTo>
                  <a:lnTo>
                    <a:pt x="2557" y="7325"/>
                  </a:lnTo>
                  <a:lnTo>
                    <a:pt x="2648" y="7864"/>
                  </a:lnTo>
                  <a:lnTo>
                    <a:pt x="2831" y="8510"/>
                  </a:lnTo>
                  <a:lnTo>
                    <a:pt x="3014" y="9048"/>
                  </a:lnTo>
                  <a:lnTo>
                    <a:pt x="3105" y="9623"/>
                  </a:lnTo>
                  <a:lnTo>
                    <a:pt x="3105" y="10126"/>
                  </a:lnTo>
                  <a:lnTo>
                    <a:pt x="3470" y="10664"/>
                  </a:lnTo>
                  <a:lnTo>
                    <a:pt x="3653" y="11167"/>
                  </a:lnTo>
                  <a:lnTo>
                    <a:pt x="3927" y="11706"/>
                  </a:lnTo>
                  <a:lnTo>
                    <a:pt x="4110" y="12208"/>
                  </a:lnTo>
                  <a:lnTo>
                    <a:pt x="4292" y="12675"/>
                  </a:lnTo>
                  <a:lnTo>
                    <a:pt x="4384" y="13142"/>
                  </a:lnTo>
                  <a:lnTo>
                    <a:pt x="4566" y="13680"/>
                  </a:lnTo>
                  <a:lnTo>
                    <a:pt x="4840" y="14075"/>
                  </a:lnTo>
                  <a:lnTo>
                    <a:pt x="5205" y="14578"/>
                  </a:lnTo>
                  <a:lnTo>
                    <a:pt x="5479" y="14973"/>
                  </a:lnTo>
                  <a:lnTo>
                    <a:pt x="5662" y="15476"/>
                  </a:lnTo>
                  <a:lnTo>
                    <a:pt x="5753" y="15835"/>
                  </a:lnTo>
                  <a:lnTo>
                    <a:pt x="6210" y="16230"/>
                  </a:lnTo>
                  <a:lnTo>
                    <a:pt x="6301" y="16625"/>
                  </a:lnTo>
                  <a:lnTo>
                    <a:pt x="6575" y="16948"/>
                  </a:lnTo>
                  <a:lnTo>
                    <a:pt x="6849" y="17199"/>
                  </a:lnTo>
                  <a:lnTo>
                    <a:pt x="6941" y="17594"/>
                  </a:lnTo>
                  <a:lnTo>
                    <a:pt x="7123" y="17953"/>
                  </a:lnTo>
                  <a:lnTo>
                    <a:pt x="7215" y="18133"/>
                  </a:lnTo>
                  <a:lnTo>
                    <a:pt x="7489" y="18456"/>
                  </a:lnTo>
                  <a:lnTo>
                    <a:pt x="7489" y="18671"/>
                  </a:lnTo>
                  <a:lnTo>
                    <a:pt x="7580" y="18959"/>
                  </a:lnTo>
                  <a:lnTo>
                    <a:pt x="7763" y="19138"/>
                  </a:lnTo>
                  <a:lnTo>
                    <a:pt x="8037" y="19318"/>
                  </a:lnTo>
                  <a:lnTo>
                    <a:pt x="8584" y="19461"/>
                  </a:lnTo>
                  <a:lnTo>
                    <a:pt x="8676" y="19641"/>
                  </a:lnTo>
                  <a:lnTo>
                    <a:pt x="8950" y="19785"/>
                  </a:lnTo>
                  <a:lnTo>
                    <a:pt x="9041" y="19856"/>
                  </a:lnTo>
                  <a:lnTo>
                    <a:pt x="9224" y="19856"/>
                  </a:lnTo>
                  <a:lnTo>
                    <a:pt x="9406" y="19964"/>
                  </a:lnTo>
                  <a:lnTo>
                    <a:pt x="9589" y="19964"/>
                  </a:lnTo>
                  <a:lnTo>
                    <a:pt x="9772" y="19964"/>
                  </a:lnTo>
                  <a:lnTo>
                    <a:pt x="10228" y="19856"/>
                  </a:lnTo>
                  <a:lnTo>
                    <a:pt x="10411" y="19856"/>
                  </a:lnTo>
                  <a:lnTo>
                    <a:pt x="10594" y="19749"/>
                  </a:lnTo>
                  <a:lnTo>
                    <a:pt x="10776" y="19497"/>
                  </a:lnTo>
                  <a:lnTo>
                    <a:pt x="10959" y="19318"/>
                  </a:lnTo>
                  <a:lnTo>
                    <a:pt x="11324" y="19102"/>
                  </a:lnTo>
                  <a:lnTo>
                    <a:pt x="11324" y="18887"/>
                  </a:lnTo>
                  <a:lnTo>
                    <a:pt x="11963" y="18564"/>
                  </a:lnTo>
                  <a:lnTo>
                    <a:pt x="12237" y="18276"/>
                  </a:lnTo>
                  <a:lnTo>
                    <a:pt x="12420" y="17882"/>
                  </a:lnTo>
                  <a:lnTo>
                    <a:pt x="12511" y="17487"/>
                  </a:lnTo>
                  <a:lnTo>
                    <a:pt x="12511" y="17163"/>
                  </a:lnTo>
                  <a:lnTo>
                    <a:pt x="12877" y="16697"/>
                  </a:lnTo>
                  <a:lnTo>
                    <a:pt x="13059" y="16266"/>
                  </a:lnTo>
                  <a:lnTo>
                    <a:pt x="13151" y="15799"/>
                  </a:lnTo>
                  <a:lnTo>
                    <a:pt x="13516" y="15368"/>
                  </a:lnTo>
                  <a:lnTo>
                    <a:pt x="13790" y="14865"/>
                  </a:lnTo>
                  <a:lnTo>
                    <a:pt x="14064" y="14363"/>
                  </a:lnTo>
                  <a:lnTo>
                    <a:pt x="14338" y="13824"/>
                  </a:lnTo>
                  <a:lnTo>
                    <a:pt x="14703" y="13321"/>
                  </a:lnTo>
                  <a:lnTo>
                    <a:pt x="14795" y="12819"/>
                  </a:lnTo>
                  <a:lnTo>
                    <a:pt x="15342" y="12208"/>
                  </a:lnTo>
                  <a:lnTo>
                    <a:pt x="15616" y="11670"/>
                  </a:lnTo>
                  <a:lnTo>
                    <a:pt x="15708" y="11095"/>
                  </a:lnTo>
                  <a:lnTo>
                    <a:pt x="15890" y="10557"/>
                  </a:lnTo>
                  <a:lnTo>
                    <a:pt x="16164" y="10018"/>
                  </a:lnTo>
                  <a:lnTo>
                    <a:pt x="16438" y="9515"/>
                  </a:lnTo>
                  <a:lnTo>
                    <a:pt x="16804" y="8905"/>
                  </a:lnTo>
                  <a:lnTo>
                    <a:pt x="16895" y="8330"/>
                  </a:lnTo>
                  <a:lnTo>
                    <a:pt x="16986" y="7792"/>
                  </a:lnTo>
                  <a:lnTo>
                    <a:pt x="17169" y="7325"/>
                  </a:lnTo>
                  <a:lnTo>
                    <a:pt x="17352" y="6822"/>
                  </a:lnTo>
                  <a:lnTo>
                    <a:pt x="17443" y="6212"/>
                  </a:lnTo>
                  <a:lnTo>
                    <a:pt x="17443" y="5673"/>
                  </a:lnTo>
                  <a:lnTo>
                    <a:pt x="18082" y="5171"/>
                  </a:lnTo>
                  <a:lnTo>
                    <a:pt x="18447" y="4668"/>
                  </a:lnTo>
                  <a:lnTo>
                    <a:pt x="18539" y="4273"/>
                  </a:lnTo>
                  <a:lnTo>
                    <a:pt x="18813" y="3806"/>
                  </a:lnTo>
                  <a:lnTo>
                    <a:pt x="18995" y="3375"/>
                  </a:lnTo>
                  <a:lnTo>
                    <a:pt x="19087" y="3016"/>
                  </a:lnTo>
                  <a:lnTo>
                    <a:pt x="19361" y="2657"/>
                  </a:lnTo>
                  <a:lnTo>
                    <a:pt x="19361" y="2262"/>
                  </a:lnTo>
                  <a:lnTo>
                    <a:pt x="19452" y="1903"/>
                  </a:lnTo>
                  <a:lnTo>
                    <a:pt x="19543" y="1616"/>
                  </a:lnTo>
                  <a:lnTo>
                    <a:pt x="19817" y="1364"/>
                  </a:lnTo>
                  <a:lnTo>
                    <a:pt x="19817" y="1041"/>
                  </a:lnTo>
                  <a:lnTo>
                    <a:pt x="19909" y="862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1999" name="AutoShape 13">
              <a:extLst>
                <a:ext uri="{FF2B5EF4-FFF2-40B4-BE49-F238E27FC236}">
                  <a16:creationId xmlns:a16="http://schemas.microsoft.com/office/drawing/2014/main" id="{40FB7F50-AB4E-4462-9F2A-26E1AEBCB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1798"/>
              <a:ext cx="125" cy="27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79"/>
                  </a:moveTo>
                  <a:lnTo>
                    <a:pt x="192" y="18482"/>
                  </a:lnTo>
                  <a:lnTo>
                    <a:pt x="481" y="17913"/>
                  </a:lnTo>
                  <a:lnTo>
                    <a:pt x="673" y="17317"/>
                  </a:lnTo>
                  <a:lnTo>
                    <a:pt x="673" y="16694"/>
                  </a:lnTo>
                  <a:lnTo>
                    <a:pt x="962" y="16098"/>
                  </a:lnTo>
                  <a:lnTo>
                    <a:pt x="1250" y="15501"/>
                  </a:lnTo>
                  <a:lnTo>
                    <a:pt x="1442" y="14851"/>
                  </a:lnTo>
                  <a:lnTo>
                    <a:pt x="1923" y="14282"/>
                  </a:lnTo>
                  <a:lnTo>
                    <a:pt x="2212" y="13740"/>
                  </a:lnTo>
                  <a:lnTo>
                    <a:pt x="2500" y="13171"/>
                  </a:lnTo>
                  <a:lnTo>
                    <a:pt x="2500" y="12602"/>
                  </a:lnTo>
                  <a:lnTo>
                    <a:pt x="2596" y="12087"/>
                  </a:lnTo>
                  <a:lnTo>
                    <a:pt x="2885" y="11463"/>
                  </a:lnTo>
                  <a:lnTo>
                    <a:pt x="2981" y="10867"/>
                  </a:lnTo>
                  <a:lnTo>
                    <a:pt x="3269" y="10352"/>
                  </a:lnTo>
                  <a:lnTo>
                    <a:pt x="3269" y="9837"/>
                  </a:lnTo>
                  <a:lnTo>
                    <a:pt x="3654" y="9268"/>
                  </a:lnTo>
                  <a:lnTo>
                    <a:pt x="4038" y="8808"/>
                  </a:lnTo>
                  <a:lnTo>
                    <a:pt x="4231" y="8211"/>
                  </a:lnTo>
                  <a:lnTo>
                    <a:pt x="4327" y="7751"/>
                  </a:lnTo>
                  <a:lnTo>
                    <a:pt x="4615" y="7236"/>
                  </a:lnTo>
                  <a:lnTo>
                    <a:pt x="4808" y="6802"/>
                  </a:lnTo>
                  <a:lnTo>
                    <a:pt x="5096" y="6341"/>
                  </a:lnTo>
                  <a:lnTo>
                    <a:pt x="5385" y="5908"/>
                  </a:lnTo>
                  <a:lnTo>
                    <a:pt x="5481" y="5420"/>
                  </a:lnTo>
                  <a:lnTo>
                    <a:pt x="5865" y="5014"/>
                  </a:lnTo>
                  <a:lnTo>
                    <a:pt x="5865" y="4580"/>
                  </a:lnTo>
                  <a:lnTo>
                    <a:pt x="6442" y="4119"/>
                  </a:lnTo>
                  <a:lnTo>
                    <a:pt x="6635" y="3794"/>
                  </a:lnTo>
                  <a:lnTo>
                    <a:pt x="6635" y="3388"/>
                  </a:lnTo>
                  <a:lnTo>
                    <a:pt x="7115" y="3035"/>
                  </a:lnTo>
                  <a:lnTo>
                    <a:pt x="7115" y="2683"/>
                  </a:lnTo>
                  <a:lnTo>
                    <a:pt x="7500" y="2466"/>
                  </a:lnTo>
                  <a:lnTo>
                    <a:pt x="7500" y="2087"/>
                  </a:lnTo>
                  <a:lnTo>
                    <a:pt x="7500" y="1843"/>
                  </a:lnTo>
                  <a:lnTo>
                    <a:pt x="7788" y="1572"/>
                  </a:lnTo>
                  <a:lnTo>
                    <a:pt x="7885" y="1301"/>
                  </a:lnTo>
                  <a:lnTo>
                    <a:pt x="8462" y="1111"/>
                  </a:lnTo>
                  <a:lnTo>
                    <a:pt x="8462" y="840"/>
                  </a:lnTo>
                  <a:lnTo>
                    <a:pt x="8846" y="678"/>
                  </a:lnTo>
                  <a:lnTo>
                    <a:pt x="8942" y="488"/>
                  </a:lnTo>
                  <a:lnTo>
                    <a:pt x="9135" y="407"/>
                  </a:lnTo>
                  <a:lnTo>
                    <a:pt x="9327" y="271"/>
                  </a:lnTo>
                  <a:lnTo>
                    <a:pt x="9327" y="136"/>
                  </a:lnTo>
                  <a:lnTo>
                    <a:pt x="9712" y="108"/>
                  </a:lnTo>
                  <a:lnTo>
                    <a:pt x="10192" y="27"/>
                  </a:lnTo>
                  <a:lnTo>
                    <a:pt x="10385" y="0"/>
                  </a:lnTo>
                  <a:lnTo>
                    <a:pt x="10673" y="27"/>
                  </a:lnTo>
                  <a:lnTo>
                    <a:pt x="10769" y="27"/>
                  </a:lnTo>
                  <a:lnTo>
                    <a:pt x="10865" y="108"/>
                  </a:lnTo>
                  <a:lnTo>
                    <a:pt x="11058" y="190"/>
                  </a:lnTo>
                  <a:lnTo>
                    <a:pt x="11442" y="407"/>
                  </a:lnTo>
                  <a:lnTo>
                    <a:pt x="11538" y="542"/>
                  </a:lnTo>
                  <a:lnTo>
                    <a:pt x="12115" y="759"/>
                  </a:lnTo>
                  <a:lnTo>
                    <a:pt x="12212" y="1030"/>
                  </a:lnTo>
                  <a:lnTo>
                    <a:pt x="12500" y="1247"/>
                  </a:lnTo>
                  <a:lnTo>
                    <a:pt x="12500" y="1572"/>
                  </a:lnTo>
                  <a:lnTo>
                    <a:pt x="12500" y="1897"/>
                  </a:lnTo>
                  <a:lnTo>
                    <a:pt x="12885" y="2276"/>
                  </a:lnTo>
                  <a:lnTo>
                    <a:pt x="12885" y="2683"/>
                  </a:lnTo>
                  <a:lnTo>
                    <a:pt x="13365" y="3144"/>
                  </a:lnTo>
                  <a:lnTo>
                    <a:pt x="13365" y="3496"/>
                  </a:lnTo>
                  <a:lnTo>
                    <a:pt x="13558" y="3957"/>
                  </a:lnTo>
                  <a:lnTo>
                    <a:pt x="14135" y="4472"/>
                  </a:lnTo>
                  <a:lnTo>
                    <a:pt x="14231" y="4986"/>
                  </a:lnTo>
                  <a:lnTo>
                    <a:pt x="14519" y="5474"/>
                  </a:lnTo>
                  <a:lnTo>
                    <a:pt x="14808" y="5989"/>
                  </a:lnTo>
                  <a:lnTo>
                    <a:pt x="15096" y="6477"/>
                  </a:lnTo>
                  <a:lnTo>
                    <a:pt x="15192" y="7046"/>
                  </a:lnTo>
                  <a:lnTo>
                    <a:pt x="15385" y="7615"/>
                  </a:lnTo>
                  <a:lnTo>
                    <a:pt x="15673" y="8184"/>
                  </a:lnTo>
                  <a:lnTo>
                    <a:pt x="15865" y="8808"/>
                  </a:lnTo>
                  <a:lnTo>
                    <a:pt x="16058" y="9350"/>
                  </a:lnTo>
                  <a:lnTo>
                    <a:pt x="16346" y="9919"/>
                  </a:lnTo>
                  <a:lnTo>
                    <a:pt x="16731" y="10434"/>
                  </a:lnTo>
                  <a:lnTo>
                    <a:pt x="16731" y="11057"/>
                  </a:lnTo>
                  <a:lnTo>
                    <a:pt x="17019" y="11626"/>
                  </a:lnTo>
                  <a:lnTo>
                    <a:pt x="17212" y="12195"/>
                  </a:lnTo>
                  <a:lnTo>
                    <a:pt x="17404" y="12764"/>
                  </a:lnTo>
                  <a:lnTo>
                    <a:pt x="17500" y="13333"/>
                  </a:lnTo>
                  <a:lnTo>
                    <a:pt x="17500" y="13848"/>
                  </a:lnTo>
                  <a:lnTo>
                    <a:pt x="17788" y="14390"/>
                  </a:lnTo>
                  <a:lnTo>
                    <a:pt x="17788" y="14905"/>
                  </a:lnTo>
                  <a:lnTo>
                    <a:pt x="18462" y="15420"/>
                  </a:lnTo>
                  <a:lnTo>
                    <a:pt x="18558" y="15908"/>
                  </a:lnTo>
                  <a:lnTo>
                    <a:pt x="18750" y="16450"/>
                  </a:lnTo>
                  <a:lnTo>
                    <a:pt x="18942" y="16829"/>
                  </a:lnTo>
                  <a:lnTo>
                    <a:pt x="19038" y="17317"/>
                  </a:lnTo>
                  <a:lnTo>
                    <a:pt x="19327" y="17751"/>
                  </a:lnTo>
                  <a:lnTo>
                    <a:pt x="19327" y="18157"/>
                  </a:lnTo>
                  <a:lnTo>
                    <a:pt x="19423" y="18537"/>
                  </a:lnTo>
                  <a:lnTo>
                    <a:pt x="19519" y="18862"/>
                  </a:lnTo>
                  <a:lnTo>
                    <a:pt x="19615" y="19160"/>
                  </a:lnTo>
                  <a:lnTo>
                    <a:pt x="19808" y="19512"/>
                  </a:lnTo>
                  <a:lnTo>
                    <a:pt x="19904" y="19729"/>
                  </a:lnTo>
                  <a:lnTo>
                    <a:pt x="19904" y="19973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0" name="AutoShape 14">
              <a:extLst>
                <a:ext uri="{FF2B5EF4-FFF2-40B4-BE49-F238E27FC236}">
                  <a16:creationId xmlns:a16="http://schemas.microsoft.com/office/drawing/2014/main" id="{D71FCB3A-9B84-4DA4-95DA-41F59220E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2041"/>
              <a:ext cx="133" cy="28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83" y="617"/>
                  </a:lnTo>
                  <a:lnTo>
                    <a:pt x="365" y="1262"/>
                  </a:lnTo>
                  <a:lnTo>
                    <a:pt x="548" y="1907"/>
                  </a:lnTo>
                  <a:lnTo>
                    <a:pt x="639" y="2553"/>
                  </a:lnTo>
                  <a:lnTo>
                    <a:pt x="913" y="3142"/>
                  </a:lnTo>
                  <a:lnTo>
                    <a:pt x="1187" y="3731"/>
                  </a:lnTo>
                  <a:lnTo>
                    <a:pt x="1187" y="4348"/>
                  </a:lnTo>
                  <a:lnTo>
                    <a:pt x="1461" y="4965"/>
                  </a:lnTo>
                  <a:lnTo>
                    <a:pt x="1553" y="5582"/>
                  </a:lnTo>
                  <a:lnTo>
                    <a:pt x="2374" y="6171"/>
                  </a:lnTo>
                  <a:lnTo>
                    <a:pt x="2557" y="6732"/>
                  </a:lnTo>
                  <a:lnTo>
                    <a:pt x="2557" y="7321"/>
                  </a:lnTo>
                  <a:lnTo>
                    <a:pt x="2648" y="7882"/>
                  </a:lnTo>
                  <a:lnTo>
                    <a:pt x="2831" y="8499"/>
                  </a:lnTo>
                  <a:lnTo>
                    <a:pt x="3014" y="9004"/>
                  </a:lnTo>
                  <a:lnTo>
                    <a:pt x="3105" y="9565"/>
                  </a:lnTo>
                  <a:lnTo>
                    <a:pt x="3105" y="10126"/>
                  </a:lnTo>
                  <a:lnTo>
                    <a:pt x="3470" y="10687"/>
                  </a:lnTo>
                  <a:lnTo>
                    <a:pt x="3653" y="11220"/>
                  </a:lnTo>
                  <a:lnTo>
                    <a:pt x="3927" y="11725"/>
                  </a:lnTo>
                  <a:lnTo>
                    <a:pt x="4110" y="12202"/>
                  </a:lnTo>
                  <a:lnTo>
                    <a:pt x="4292" y="12679"/>
                  </a:lnTo>
                  <a:lnTo>
                    <a:pt x="4384" y="13212"/>
                  </a:lnTo>
                  <a:lnTo>
                    <a:pt x="4566" y="13661"/>
                  </a:lnTo>
                  <a:lnTo>
                    <a:pt x="4840" y="14109"/>
                  </a:lnTo>
                  <a:lnTo>
                    <a:pt x="5205" y="14558"/>
                  </a:lnTo>
                  <a:lnTo>
                    <a:pt x="5479" y="15035"/>
                  </a:lnTo>
                  <a:lnTo>
                    <a:pt x="5662" y="15428"/>
                  </a:lnTo>
                  <a:lnTo>
                    <a:pt x="5753" y="15877"/>
                  </a:lnTo>
                  <a:lnTo>
                    <a:pt x="6210" y="16213"/>
                  </a:lnTo>
                  <a:lnTo>
                    <a:pt x="6301" y="16634"/>
                  </a:lnTo>
                  <a:lnTo>
                    <a:pt x="6575" y="16942"/>
                  </a:lnTo>
                  <a:lnTo>
                    <a:pt x="6849" y="17335"/>
                  </a:lnTo>
                  <a:lnTo>
                    <a:pt x="6941" y="17532"/>
                  </a:lnTo>
                  <a:lnTo>
                    <a:pt x="7123" y="17924"/>
                  </a:lnTo>
                  <a:lnTo>
                    <a:pt x="7215" y="18121"/>
                  </a:lnTo>
                  <a:lnTo>
                    <a:pt x="7489" y="18485"/>
                  </a:lnTo>
                  <a:lnTo>
                    <a:pt x="7489" y="18738"/>
                  </a:lnTo>
                  <a:lnTo>
                    <a:pt x="7580" y="18906"/>
                  </a:lnTo>
                  <a:lnTo>
                    <a:pt x="7763" y="19130"/>
                  </a:lnTo>
                  <a:lnTo>
                    <a:pt x="8037" y="19327"/>
                  </a:lnTo>
                  <a:lnTo>
                    <a:pt x="8584" y="19495"/>
                  </a:lnTo>
                  <a:lnTo>
                    <a:pt x="8676" y="19579"/>
                  </a:lnTo>
                  <a:lnTo>
                    <a:pt x="8950" y="19719"/>
                  </a:lnTo>
                  <a:lnTo>
                    <a:pt x="9041" y="19860"/>
                  </a:lnTo>
                  <a:lnTo>
                    <a:pt x="9224" y="19888"/>
                  </a:lnTo>
                  <a:lnTo>
                    <a:pt x="9406" y="19972"/>
                  </a:lnTo>
                  <a:lnTo>
                    <a:pt x="9589" y="19972"/>
                  </a:lnTo>
                  <a:lnTo>
                    <a:pt x="9772" y="19972"/>
                  </a:lnTo>
                  <a:lnTo>
                    <a:pt x="10228" y="19888"/>
                  </a:lnTo>
                  <a:lnTo>
                    <a:pt x="10411" y="19860"/>
                  </a:lnTo>
                  <a:lnTo>
                    <a:pt x="10594" y="19719"/>
                  </a:lnTo>
                  <a:lnTo>
                    <a:pt x="10776" y="19523"/>
                  </a:lnTo>
                  <a:lnTo>
                    <a:pt x="10959" y="19327"/>
                  </a:lnTo>
                  <a:lnTo>
                    <a:pt x="11324" y="19130"/>
                  </a:lnTo>
                  <a:lnTo>
                    <a:pt x="11324" y="18794"/>
                  </a:lnTo>
                  <a:lnTo>
                    <a:pt x="11963" y="18541"/>
                  </a:lnTo>
                  <a:lnTo>
                    <a:pt x="12237" y="18205"/>
                  </a:lnTo>
                  <a:lnTo>
                    <a:pt x="12420" y="17924"/>
                  </a:lnTo>
                  <a:lnTo>
                    <a:pt x="12511" y="17504"/>
                  </a:lnTo>
                  <a:lnTo>
                    <a:pt x="12511" y="17167"/>
                  </a:lnTo>
                  <a:lnTo>
                    <a:pt x="12877" y="16718"/>
                  </a:lnTo>
                  <a:lnTo>
                    <a:pt x="13059" y="16269"/>
                  </a:lnTo>
                  <a:lnTo>
                    <a:pt x="13151" y="15849"/>
                  </a:lnTo>
                  <a:lnTo>
                    <a:pt x="13516" y="15344"/>
                  </a:lnTo>
                  <a:lnTo>
                    <a:pt x="13790" y="14839"/>
                  </a:lnTo>
                  <a:lnTo>
                    <a:pt x="14064" y="14362"/>
                  </a:lnTo>
                  <a:lnTo>
                    <a:pt x="14338" y="13829"/>
                  </a:lnTo>
                  <a:lnTo>
                    <a:pt x="14703" y="13324"/>
                  </a:lnTo>
                  <a:lnTo>
                    <a:pt x="14795" y="12763"/>
                  </a:lnTo>
                  <a:lnTo>
                    <a:pt x="15342" y="12202"/>
                  </a:lnTo>
                  <a:lnTo>
                    <a:pt x="15616" y="11585"/>
                  </a:lnTo>
                  <a:lnTo>
                    <a:pt x="15708" y="11108"/>
                  </a:lnTo>
                  <a:lnTo>
                    <a:pt x="15890" y="10575"/>
                  </a:lnTo>
                  <a:lnTo>
                    <a:pt x="16164" y="10014"/>
                  </a:lnTo>
                  <a:lnTo>
                    <a:pt x="16438" y="9425"/>
                  </a:lnTo>
                  <a:lnTo>
                    <a:pt x="16804" y="8920"/>
                  </a:lnTo>
                  <a:lnTo>
                    <a:pt x="16895" y="8415"/>
                  </a:lnTo>
                  <a:lnTo>
                    <a:pt x="16986" y="7798"/>
                  </a:lnTo>
                  <a:lnTo>
                    <a:pt x="17169" y="7321"/>
                  </a:lnTo>
                  <a:lnTo>
                    <a:pt x="17352" y="6732"/>
                  </a:lnTo>
                  <a:lnTo>
                    <a:pt x="17443" y="6255"/>
                  </a:lnTo>
                  <a:lnTo>
                    <a:pt x="17443" y="5750"/>
                  </a:lnTo>
                  <a:lnTo>
                    <a:pt x="18082" y="5245"/>
                  </a:lnTo>
                  <a:lnTo>
                    <a:pt x="18447" y="4741"/>
                  </a:lnTo>
                  <a:lnTo>
                    <a:pt x="18539" y="4236"/>
                  </a:lnTo>
                  <a:lnTo>
                    <a:pt x="18813" y="3843"/>
                  </a:lnTo>
                  <a:lnTo>
                    <a:pt x="18995" y="3366"/>
                  </a:lnTo>
                  <a:lnTo>
                    <a:pt x="19087" y="2945"/>
                  </a:lnTo>
                  <a:lnTo>
                    <a:pt x="19361" y="2581"/>
                  </a:lnTo>
                  <a:lnTo>
                    <a:pt x="19361" y="2244"/>
                  </a:lnTo>
                  <a:lnTo>
                    <a:pt x="19452" y="1907"/>
                  </a:lnTo>
                  <a:lnTo>
                    <a:pt x="19543" y="1599"/>
                  </a:lnTo>
                  <a:lnTo>
                    <a:pt x="19817" y="1346"/>
                  </a:lnTo>
                  <a:lnTo>
                    <a:pt x="19817" y="1094"/>
                  </a:lnTo>
                  <a:lnTo>
                    <a:pt x="19909" y="87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1" name="AutoShape 15">
              <a:extLst>
                <a:ext uri="{FF2B5EF4-FFF2-40B4-BE49-F238E27FC236}">
                  <a16:creationId xmlns:a16="http://schemas.microsoft.com/office/drawing/2014/main" id="{1DA057FE-8C6D-4701-9063-4B89E2876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1801"/>
              <a:ext cx="125" cy="25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8"/>
                  </a:moveTo>
                  <a:lnTo>
                    <a:pt x="192" y="18486"/>
                  </a:lnTo>
                  <a:lnTo>
                    <a:pt x="481" y="17933"/>
                  </a:lnTo>
                  <a:lnTo>
                    <a:pt x="673" y="17263"/>
                  </a:lnTo>
                  <a:lnTo>
                    <a:pt x="673" y="16681"/>
                  </a:lnTo>
                  <a:lnTo>
                    <a:pt x="962" y="16157"/>
                  </a:lnTo>
                  <a:lnTo>
                    <a:pt x="1250" y="15546"/>
                  </a:lnTo>
                  <a:lnTo>
                    <a:pt x="1442" y="14847"/>
                  </a:lnTo>
                  <a:lnTo>
                    <a:pt x="1923" y="14323"/>
                  </a:lnTo>
                  <a:lnTo>
                    <a:pt x="2212" y="13741"/>
                  </a:lnTo>
                  <a:lnTo>
                    <a:pt x="2500" y="13130"/>
                  </a:lnTo>
                  <a:lnTo>
                    <a:pt x="2500" y="12576"/>
                  </a:lnTo>
                  <a:lnTo>
                    <a:pt x="2596" y="12023"/>
                  </a:lnTo>
                  <a:lnTo>
                    <a:pt x="2885" y="11470"/>
                  </a:lnTo>
                  <a:lnTo>
                    <a:pt x="2981" y="10917"/>
                  </a:lnTo>
                  <a:lnTo>
                    <a:pt x="3269" y="10364"/>
                  </a:lnTo>
                  <a:lnTo>
                    <a:pt x="3269" y="9869"/>
                  </a:lnTo>
                  <a:lnTo>
                    <a:pt x="3654" y="9316"/>
                  </a:lnTo>
                  <a:lnTo>
                    <a:pt x="4038" y="8734"/>
                  </a:lnTo>
                  <a:lnTo>
                    <a:pt x="4231" y="8210"/>
                  </a:lnTo>
                  <a:lnTo>
                    <a:pt x="4327" y="7715"/>
                  </a:lnTo>
                  <a:lnTo>
                    <a:pt x="4615" y="7249"/>
                  </a:lnTo>
                  <a:lnTo>
                    <a:pt x="4808" y="6754"/>
                  </a:lnTo>
                  <a:lnTo>
                    <a:pt x="5096" y="6259"/>
                  </a:lnTo>
                  <a:lnTo>
                    <a:pt x="5385" y="5881"/>
                  </a:lnTo>
                  <a:lnTo>
                    <a:pt x="5481" y="5415"/>
                  </a:lnTo>
                  <a:lnTo>
                    <a:pt x="5865" y="4949"/>
                  </a:lnTo>
                  <a:lnTo>
                    <a:pt x="5865" y="4600"/>
                  </a:lnTo>
                  <a:lnTo>
                    <a:pt x="6442" y="4163"/>
                  </a:lnTo>
                  <a:lnTo>
                    <a:pt x="6635" y="3755"/>
                  </a:lnTo>
                  <a:lnTo>
                    <a:pt x="6635" y="3406"/>
                  </a:lnTo>
                  <a:lnTo>
                    <a:pt x="7115" y="3028"/>
                  </a:lnTo>
                  <a:lnTo>
                    <a:pt x="7115" y="2737"/>
                  </a:lnTo>
                  <a:lnTo>
                    <a:pt x="7500" y="2445"/>
                  </a:lnTo>
                  <a:lnTo>
                    <a:pt x="7500" y="2067"/>
                  </a:lnTo>
                  <a:lnTo>
                    <a:pt x="7500" y="1863"/>
                  </a:lnTo>
                  <a:lnTo>
                    <a:pt x="7788" y="1543"/>
                  </a:lnTo>
                  <a:lnTo>
                    <a:pt x="7885" y="1310"/>
                  </a:lnTo>
                  <a:lnTo>
                    <a:pt x="8462" y="1077"/>
                  </a:lnTo>
                  <a:lnTo>
                    <a:pt x="8462" y="902"/>
                  </a:lnTo>
                  <a:lnTo>
                    <a:pt x="8846" y="640"/>
                  </a:lnTo>
                  <a:lnTo>
                    <a:pt x="8942" y="524"/>
                  </a:lnTo>
                  <a:lnTo>
                    <a:pt x="9135" y="437"/>
                  </a:lnTo>
                  <a:lnTo>
                    <a:pt x="9327" y="175"/>
                  </a:lnTo>
                  <a:lnTo>
                    <a:pt x="9327" y="146"/>
                  </a:lnTo>
                  <a:lnTo>
                    <a:pt x="9712" y="116"/>
                  </a:lnTo>
                  <a:lnTo>
                    <a:pt x="10192" y="29"/>
                  </a:lnTo>
                  <a:lnTo>
                    <a:pt x="10385" y="0"/>
                  </a:lnTo>
                  <a:lnTo>
                    <a:pt x="10673" y="29"/>
                  </a:lnTo>
                  <a:lnTo>
                    <a:pt x="10769" y="29"/>
                  </a:lnTo>
                  <a:lnTo>
                    <a:pt x="10865" y="116"/>
                  </a:lnTo>
                  <a:lnTo>
                    <a:pt x="11058" y="146"/>
                  </a:lnTo>
                  <a:lnTo>
                    <a:pt x="11442" y="408"/>
                  </a:lnTo>
                  <a:lnTo>
                    <a:pt x="11538" y="524"/>
                  </a:lnTo>
                  <a:lnTo>
                    <a:pt x="12115" y="815"/>
                  </a:lnTo>
                  <a:lnTo>
                    <a:pt x="12212" y="990"/>
                  </a:lnTo>
                  <a:lnTo>
                    <a:pt x="12500" y="1252"/>
                  </a:lnTo>
                  <a:lnTo>
                    <a:pt x="12500" y="1543"/>
                  </a:lnTo>
                  <a:lnTo>
                    <a:pt x="12500" y="1863"/>
                  </a:lnTo>
                  <a:lnTo>
                    <a:pt x="12885" y="2300"/>
                  </a:lnTo>
                  <a:lnTo>
                    <a:pt x="12885" y="2737"/>
                  </a:lnTo>
                  <a:lnTo>
                    <a:pt x="13365" y="3086"/>
                  </a:lnTo>
                  <a:lnTo>
                    <a:pt x="13365" y="3493"/>
                  </a:lnTo>
                  <a:lnTo>
                    <a:pt x="13558" y="3959"/>
                  </a:lnTo>
                  <a:lnTo>
                    <a:pt x="14135" y="4425"/>
                  </a:lnTo>
                  <a:lnTo>
                    <a:pt x="14231" y="4920"/>
                  </a:lnTo>
                  <a:lnTo>
                    <a:pt x="14519" y="5531"/>
                  </a:lnTo>
                  <a:lnTo>
                    <a:pt x="14808" y="5997"/>
                  </a:lnTo>
                  <a:lnTo>
                    <a:pt x="15096" y="6579"/>
                  </a:lnTo>
                  <a:lnTo>
                    <a:pt x="15192" y="7045"/>
                  </a:lnTo>
                  <a:lnTo>
                    <a:pt x="15385" y="7598"/>
                  </a:lnTo>
                  <a:lnTo>
                    <a:pt x="15673" y="8180"/>
                  </a:lnTo>
                  <a:lnTo>
                    <a:pt x="15865" y="8734"/>
                  </a:lnTo>
                  <a:lnTo>
                    <a:pt x="16058" y="9316"/>
                  </a:lnTo>
                  <a:lnTo>
                    <a:pt x="16346" y="9898"/>
                  </a:lnTo>
                  <a:lnTo>
                    <a:pt x="16731" y="10509"/>
                  </a:lnTo>
                  <a:lnTo>
                    <a:pt x="16731" y="11063"/>
                  </a:lnTo>
                  <a:lnTo>
                    <a:pt x="17019" y="11616"/>
                  </a:lnTo>
                  <a:lnTo>
                    <a:pt x="17212" y="12227"/>
                  </a:lnTo>
                  <a:lnTo>
                    <a:pt x="17404" y="12751"/>
                  </a:lnTo>
                  <a:lnTo>
                    <a:pt x="17500" y="13333"/>
                  </a:lnTo>
                  <a:lnTo>
                    <a:pt x="17500" y="13799"/>
                  </a:lnTo>
                  <a:lnTo>
                    <a:pt x="17788" y="14381"/>
                  </a:lnTo>
                  <a:lnTo>
                    <a:pt x="17788" y="14905"/>
                  </a:lnTo>
                  <a:lnTo>
                    <a:pt x="18462" y="15400"/>
                  </a:lnTo>
                  <a:lnTo>
                    <a:pt x="18558" y="15895"/>
                  </a:lnTo>
                  <a:lnTo>
                    <a:pt x="18750" y="16361"/>
                  </a:lnTo>
                  <a:lnTo>
                    <a:pt x="18942" y="16827"/>
                  </a:lnTo>
                  <a:lnTo>
                    <a:pt x="19038" y="17263"/>
                  </a:lnTo>
                  <a:lnTo>
                    <a:pt x="19327" y="17729"/>
                  </a:lnTo>
                  <a:lnTo>
                    <a:pt x="19327" y="18137"/>
                  </a:lnTo>
                  <a:lnTo>
                    <a:pt x="19423" y="18515"/>
                  </a:lnTo>
                  <a:lnTo>
                    <a:pt x="19519" y="18865"/>
                  </a:lnTo>
                  <a:lnTo>
                    <a:pt x="19615" y="19156"/>
                  </a:lnTo>
                  <a:lnTo>
                    <a:pt x="19808" y="19476"/>
                  </a:lnTo>
                  <a:lnTo>
                    <a:pt x="19904" y="19825"/>
                  </a:lnTo>
                  <a:lnTo>
                    <a:pt x="19904" y="19971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2" name="AutoShape 16">
              <a:extLst>
                <a:ext uri="{FF2B5EF4-FFF2-40B4-BE49-F238E27FC236}">
                  <a16:creationId xmlns:a16="http://schemas.microsoft.com/office/drawing/2014/main" id="{BA7F22B8-B18F-483A-8D51-838A12ED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5" y="2041"/>
              <a:ext cx="131" cy="25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83" y="606"/>
                  </a:lnTo>
                  <a:lnTo>
                    <a:pt x="365" y="1303"/>
                  </a:lnTo>
                  <a:lnTo>
                    <a:pt x="548" y="1939"/>
                  </a:lnTo>
                  <a:lnTo>
                    <a:pt x="639" y="2515"/>
                  </a:lnTo>
                  <a:lnTo>
                    <a:pt x="913" y="3152"/>
                  </a:lnTo>
                  <a:lnTo>
                    <a:pt x="1187" y="3697"/>
                  </a:lnTo>
                  <a:lnTo>
                    <a:pt x="1187" y="4364"/>
                  </a:lnTo>
                  <a:lnTo>
                    <a:pt x="1461" y="4970"/>
                  </a:lnTo>
                  <a:lnTo>
                    <a:pt x="1553" y="5545"/>
                  </a:lnTo>
                  <a:lnTo>
                    <a:pt x="2374" y="6182"/>
                  </a:lnTo>
                  <a:lnTo>
                    <a:pt x="2557" y="6818"/>
                  </a:lnTo>
                  <a:lnTo>
                    <a:pt x="2557" y="7333"/>
                  </a:lnTo>
                  <a:lnTo>
                    <a:pt x="2648" y="7909"/>
                  </a:lnTo>
                  <a:lnTo>
                    <a:pt x="2831" y="8515"/>
                  </a:lnTo>
                  <a:lnTo>
                    <a:pt x="3014" y="9000"/>
                  </a:lnTo>
                  <a:lnTo>
                    <a:pt x="3105" y="9576"/>
                  </a:lnTo>
                  <a:lnTo>
                    <a:pt x="3105" y="10152"/>
                  </a:lnTo>
                  <a:lnTo>
                    <a:pt x="3470" y="10636"/>
                  </a:lnTo>
                  <a:lnTo>
                    <a:pt x="3653" y="11182"/>
                  </a:lnTo>
                  <a:lnTo>
                    <a:pt x="3927" y="11697"/>
                  </a:lnTo>
                  <a:lnTo>
                    <a:pt x="4110" y="12182"/>
                  </a:lnTo>
                  <a:lnTo>
                    <a:pt x="4292" y="12667"/>
                  </a:lnTo>
                  <a:lnTo>
                    <a:pt x="4384" y="13152"/>
                  </a:lnTo>
                  <a:lnTo>
                    <a:pt x="4566" y="13636"/>
                  </a:lnTo>
                  <a:lnTo>
                    <a:pt x="4840" y="14121"/>
                  </a:lnTo>
                  <a:lnTo>
                    <a:pt x="5205" y="14485"/>
                  </a:lnTo>
                  <a:lnTo>
                    <a:pt x="5479" y="15030"/>
                  </a:lnTo>
                  <a:lnTo>
                    <a:pt x="5662" y="15455"/>
                  </a:lnTo>
                  <a:lnTo>
                    <a:pt x="5753" y="15879"/>
                  </a:lnTo>
                  <a:lnTo>
                    <a:pt x="6210" y="16182"/>
                  </a:lnTo>
                  <a:lnTo>
                    <a:pt x="6301" y="16606"/>
                  </a:lnTo>
                  <a:lnTo>
                    <a:pt x="6575" y="17000"/>
                  </a:lnTo>
                  <a:lnTo>
                    <a:pt x="6849" y="17333"/>
                  </a:lnTo>
                  <a:lnTo>
                    <a:pt x="6941" y="17576"/>
                  </a:lnTo>
                  <a:lnTo>
                    <a:pt x="7123" y="17939"/>
                  </a:lnTo>
                  <a:lnTo>
                    <a:pt x="7215" y="18152"/>
                  </a:lnTo>
                  <a:lnTo>
                    <a:pt x="7489" y="18485"/>
                  </a:lnTo>
                  <a:lnTo>
                    <a:pt x="7489" y="18697"/>
                  </a:lnTo>
                  <a:lnTo>
                    <a:pt x="7580" y="18909"/>
                  </a:lnTo>
                  <a:lnTo>
                    <a:pt x="7763" y="19121"/>
                  </a:lnTo>
                  <a:lnTo>
                    <a:pt x="8037" y="19364"/>
                  </a:lnTo>
                  <a:lnTo>
                    <a:pt x="8584" y="19485"/>
                  </a:lnTo>
                  <a:lnTo>
                    <a:pt x="8676" y="19576"/>
                  </a:lnTo>
                  <a:lnTo>
                    <a:pt x="8950" y="19818"/>
                  </a:lnTo>
                  <a:lnTo>
                    <a:pt x="9041" y="19848"/>
                  </a:lnTo>
                  <a:lnTo>
                    <a:pt x="9224" y="19879"/>
                  </a:lnTo>
                  <a:lnTo>
                    <a:pt x="9406" y="19970"/>
                  </a:lnTo>
                  <a:lnTo>
                    <a:pt x="9589" y="19970"/>
                  </a:lnTo>
                  <a:lnTo>
                    <a:pt x="9772" y="19970"/>
                  </a:lnTo>
                  <a:lnTo>
                    <a:pt x="10228" y="19879"/>
                  </a:lnTo>
                  <a:lnTo>
                    <a:pt x="10411" y="19848"/>
                  </a:lnTo>
                  <a:lnTo>
                    <a:pt x="10594" y="19818"/>
                  </a:lnTo>
                  <a:lnTo>
                    <a:pt x="10776" y="19485"/>
                  </a:lnTo>
                  <a:lnTo>
                    <a:pt x="10959" y="19364"/>
                  </a:lnTo>
                  <a:lnTo>
                    <a:pt x="11324" y="19061"/>
                  </a:lnTo>
                  <a:lnTo>
                    <a:pt x="11324" y="18848"/>
                  </a:lnTo>
                  <a:lnTo>
                    <a:pt x="11963" y="18515"/>
                  </a:lnTo>
                  <a:lnTo>
                    <a:pt x="12237" y="18212"/>
                  </a:lnTo>
                  <a:lnTo>
                    <a:pt x="12420" y="17939"/>
                  </a:lnTo>
                  <a:lnTo>
                    <a:pt x="12511" y="17485"/>
                  </a:lnTo>
                  <a:lnTo>
                    <a:pt x="12511" y="17152"/>
                  </a:lnTo>
                  <a:lnTo>
                    <a:pt x="12877" y="16667"/>
                  </a:lnTo>
                  <a:lnTo>
                    <a:pt x="13059" y="16303"/>
                  </a:lnTo>
                  <a:lnTo>
                    <a:pt x="13151" y="15879"/>
                  </a:lnTo>
                  <a:lnTo>
                    <a:pt x="13516" y="15394"/>
                  </a:lnTo>
                  <a:lnTo>
                    <a:pt x="13790" y="14879"/>
                  </a:lnTo>
                  <a:lnTo>
                    <a:pt x="14064" y="14333"/>
                  </a:lnTo>
                  <a:lnTo>
                    <a:pt x="14338" y="13818"/>
                  </a:lnTo>
                  <a:lnTo>
                    <a:pt x="14703" y="13333"/>
                  </a:lnTo>
                  <a:lnTo>
                    <a:pt x="14795" y="12818"/>
                  </a:lnTo>
                  <a:lnTo>
                    <a:pt x="15342" y="12182"/>
                  </a:lnTo>
                  <a:lnTo>
                    <a:pt x="15616" y="11636"/>
                  </a:lnTo>
                  <a:lnTo>
                    <a:pt x="15708" y="11091"/>
                  </a:lnTo>
                  <a:lnTo>
                    <a:pt x="15890" y="10545"/>
                  </a:lnTo>
                  <a:lnTo>
                    <a:pt x="16164" y="10000"/>
                  </a:lnTo>
                  <a:lnTo>
                    <a:pt x="16438" y="9455"/>
                  </a:lnTo>
                  <a:lnTo>
                    <a:pt x="16804" y="8939"/>
                  </a:lnTo>
                  <a:lnTo>
                    <a:pt x="16895" y="8394"/>
                  </a:lnTo>
                  <a:lnTo>
                    <a:pt x="16986" y="7818"/>
                  </a:lnTo>
                  <a:lnTo>
                    <a:pt x="17169" y="7333"/>
                  </a:lnTo>
                  <a:lnTo>
                    <a:pt x="17352" y="6818"/>
                  </a:lnTo>
                  <a:lnTo>
                    <a:pt x="17443" y="6182"/>
                  </a:lnTo>
                  <a:lnTo>
                    <a:pt x="17443" y="5758"/>
                  </a:lnTo>
                  <a:lnTo>
                    <a:pt x="18082" y="5182"/>
                  </a:lnTo>
                  <a:lnTo>
                    <a:pt x="18447" y="4697"/>
                  </a:lnTo>
                  <a:lnTo>
                    <a:pt x="18539" y="4273"/>
                  </a:lnTo>
                  <a:lnTo>
                    <a:pt x="18813" y="3848"/>
                  </a:lnTo>
                  <a:lnTo>
                    <a:pt x="18995" y="3394"/>
                  </a:lnTo>
                  <a:lnTo>
                    <a:pt x="19087" y="2970"/>
                  </a:lnTo>
                  <a:lnTo>
                    <a:pt x="19361" y="2545"/>
                  </a:lnTo>
                  <a:lnTo>
                    <a:pt x="19361" y="2333"/>
                  </a:lnTo>
                  <a:lnTo>
                    <a:pt x="19452" y="1939"/>
                  </a:lnTo>
                  <a:lnTo>
                    <a:pt x="19543" y="1576"/>
                  </a:lnTo>
                  <a:lnTo>
                    <a:pt x="19817" y="1364"/>
                  </a:lnTo>
                  <a:lnTo>
                    <a:pt x="19817" y="1091"/>
                  </a:lnTo>
                  <a:lnTo>
                    <a:pt x="19909" y="879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3" name="AutoShape 17">
              <a:extLst>
                <a:ext uri="{FF2B5EF4-FFF2-40B4-BE49-F238E27FC236}">
                  <a16:creationId xmlns:a16="http://schemas.microsoft.com/office/drawing/2014/main" id="{241B27FA-8726-47DE-B5C1-4F3726A03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1874"/>
              <a:ext cx="124" cy="18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8990"/>
                  </a:moveTo>
                  <a:lnTo>
                    <a:pt x="192" y="18465"/>
                  </a:lnTo>
                  <a:lnTo>
                    <a:pt x="481" y="17899"/>
                  </a:lnTo>
                  <a:lnTo>
                    <a:pt x="673" y="17414"/>
                  </a:lnTo>
                  <a:lnTo>
                    <a:pt x="673" y="16646"/>
                  </a:lnTo>
                  <a:lnTo>
                    <a:pt x="962" y="16040"/>
                  </a:lnTo>
                  <a:lnTo>
                    <a:pt x="1250" y="15515"/>
                  </a:lnTo>
                  <a:lnTo>
                    <a:pt x="1442" y="14949"/>
                  </a:lnTo>
                  <a:lnTo>
                    <a:pt x="1923" y="14263"/>
                  </a:lnTo>
                  <a:lnTo>
                    <a:pt x="2212" y="13778"/>
                  </a:lnTo>
                  <a:lnTo>
                    <a:pt x="2500" y="13212"/>
                  </a:lnTo>
                  <a:lnTo>
                    <a:pt x="2500" y="12566"/>
                  </a:lnTo>
                  <a:lnTo>
                    <a:pt x="2596" y="12000"/>
                  </a:lnTo>
                  <a:lnTo>
                    <a:pt x="2885" y="11354"/>
                  </a:lnTo>
                  <a:lnTo>
                    <a:pt x="2981" y="10788"/>
                  </a:lnTo>
                  <a:lnTo>
                    <a:pt x="3269" y="10263"/>
                  </a:lnTo>
                  <a:lnTo>
                    <a:pt x="3269" y="9818"/>
                  </a:lnTo>
                  <a:lnTo>
                    <a:pt x="3654" y="9333"/>
                  </a:lnTo>
                  <a:lnTo>
                    <a:pt x="4038" y="8727"/>
                  </a:lnTo>
                  <a:lnTo>
                    <a:pt x="4231" y="8283"/>
                  </a:lnTo>
                  <a:lnTo>
                    <a:pt x="4327" y="7798"/>
                  </a:lnTo>
                  <a:lnTo>
                    <a:pt x="4615" y="7313"/>
                  </a:lnTo>
                  <a:lnTo>
                    <a:pt x="4808" y="6788"/>
                  </a:lnTo>
                  <a:lnTo>
                    <a:pt x="5096" y="6343"/>
                  </a:lnTo>
                  <a:lnTo>
                    <a:pt x="5385" y="5899"/>
                  </a:lnTo>
                  <a:lnTo>
                    <a:pt x="5481" y="5495"/>
                  </a:lnTo>
                  <a:lnTo>
                    <a:pt x="5865" y="5010"/>
                  </a:lnTo>
                  <a:lnTo>
                    <a:pt x="5865" y="4485"/>
                  </a:lnTo>
                  <a:lnTo>
                    <a:pt x="6442" y="4242"/>
                  </a:lnTo>
                  <a:lnTo>
                    <a:pt x="6635" y="3758"/>
                  </a:lnTo>
                  <a:lnTo>
                    <a:pt x="6635" y="3394"/>
                  </a:lnTo>
                  <a:lnTo>
                    <a:pt x="7115" y="3030"/>
                  </a:lnTo>
                  <a:lnTo>
                    <a:pt x="7115" y="2586"/>
                  </a:lnTo>
                  <a:lnTo>
                    <a:pt x="7500" y="2384"/>
                  </a:lnTo>
                  <a:lnTo>
                    <a:pt x="7500" y="2101"/>
                  </a:lnTo>
                  <a:lnTo>
                    <a:pt x="7500" y="1818"/>
                  </a:lnTo>
                  <a:lnTo>
                    <a:pt x="7788" y="1576"/>
                  </a:lnTo>
                  <a:lnTo>
                    <a:pt x="7885" y="1374"/>
                  </a:lnTo>
                  <a:lnTo>
                    <a:pt x="8462" y="1051"/>
                  </a:lnTo>
                  <a:lnTo>
                    <a:pt x="8462" y="889"/>
                  </a:lnTo>
                  <a:lnTo>
                    <a:pt x="8846" y="646"/>
                  </a:lnTo>
                  <a:lnTo>
                    <a:pt x="8942" y="444"/>
                  </a:lnTo>
                  <a:lnTo>
                    <a:pt x="9135" y="404"/>
                  </a:lnTo>
                  <a:lnTo>
                    <a:pt x="9327" y="202"/>
                  </a:lnTo>
                  <a:lnTo>
                    <a:pt x="9327" y="162"/>
                  </a:lnTo>
                  <a:lnTo>
                    <a:pt x="9712" y="162"/>
                  </a:lnTo>
                  <a:lnTo>
                    <a:pt x="10192" y="40"/>
                  </a:lnTo>
                  <a:lnTo>
                    <a:pt x="10385" y="0"/>
                  </a:lnTo>
                  <a:lnTo>
                    <a:pt x="10673" y="40"/>
                  </a:lnTo>
                  <a:lnTo>
                    <a:pt x="10769" y="40"/>
                  </a:lnTo>
                  <a:lnTo>
                    <a:pt x="10865" y="162"/>
                  </a:lnTo>
                  <a:lnTo>
                    <a:pt x="11058" y="202"/>
                  </a:lnTo>
                  <a:lnTo>
                    <a:pt x="11442" y="404"/>
                  </a:lnTo>
                  <a:lnTo>
                    <a:pt x="11538" y="444"/>
                  </a:lnTo>
                  <a:lnTo>
                    <a:pt x="12115" y="808"/>
                  </a:lnTo>
                  <a:lnTo>
                    <a:pt x="12212" y="1010"/>
                  </a:lnTo>
                  <a:lnTo>
                    <a:pt x="12500" y="1293"/>
                  </a:lnTo>
                  <a:lnTo>
                    <a:pt x="12500" y="1576"/>
                  </a:lnTo>
                  <a:lnTo>
                    <a:pt x="12500" y="1859"/>
                  </a:lnTo>
                  <a:lnTo>
                    <a:pt x="12885" y="2263"/>
                  </a:lnTo>
                  <a:lnTo>
                    <a:pt x="12885" y="2586"/>
                  </a:lnTo>
                  <a:lnTo>
                    <a:pt x="13365" y="3152"/>
                  </a:lnTo>
                  <a:lnTo>
                    <a:pt x="13365" y="3556"/>
                  </a:lnTo>
                  <a:lnTo>
                    <a:pt x="13558" y="4000"/>
                  </a:lnTo>
                  <a:lnTo>
                    <a:pt x="14135" y="4404"/>
                  </a:lnTo>
                  <a:lnTo>
                    <a:pt x="14231" y="4929"/>
                  </a:lnTo>
                  <a:lnTo>
                    <a:pt x="14519" y="5495"/>
                  </a:lnTo>
                  <a:lnTo>
                    <a:pt x="14808" y="5980"/>
                  </a:lnTo>
                  <a:lnTo>
                    <a:pt x="15096" y="6384"/>
                  </a:lnTo>
                  <a:lnTo>
                    <a:pt x="15192" y="7071"/>
                  </a:lnTo>
                  <a:lnTo>
                    <a:pt x="15385" y="7717"/>
                  </a:lnTo>
                  <a:lnTo>
                    <a:pt x="15673" y="8162"/>
                  </a:lnTo>
                  <a:lnTo>
                    <a:pt x="15865" y="8727"/>
                  </a:lnTo>
                  <a:lnTo>
                    <a:pt x="16058" y="9333"/>
                  </a:lnTo>
                  <a:lnTo>
                    <a:pt x="16346" y="9939"/>
                  </a:lnTo>
                  <a:lnTo>
                    <a:pt x="16731" y="10384"/>
                  </a:lnTo>
                  <a:lnTo>
                    <a:pt x="16731" y="11071"/>
                  </a:lnTo>
                  <a:lnTo>
                    <a:pt x="17019" y="11677"/>
                  </a:lnTo>
                  <a:lnTo>
                    <a:pt x="17212" y="12162"/>
                  </a:lnTo>
                  <a:lnTo>
                    <a:pt x="17404" y="12687"/>
                  </a:lnTo>
                  <a:lnTo>
                    <a:pt x="17500" y="13212"/>
                  </a:lnTo>
                  <a:lnTo>
                    <a:pt x="17500" y="13859"/>
                  </a:lnTo>
                  <a:lnTo>
                    <a:pt x="17788" y="14343"/>
                  </a:lnTo>
                  <a:lnTo>
                    <a:pt x="17788" y="14949"/>
                  </a:lnTo>
                  <a:lnTo>
                    <a:pt x="18462" y="15515"/>
                  </a:lnTo>
                  <a:lnTo>
                    <a:pt x="18558" y="15919"/>
                  </a:lnTo>
                  <a:lnTo>
                    <a:pt x="18750" y="16444"/>
                  </a:lnTo>
                  <a:lnTo>
                    <a:pt x="18942" y="16848"/>
                  </a:lnTo>
                  <a:lnTo>
                    <a:pt x="19038" y="17414"/>
                  </a:lnTo>
                  <a:lnTo>
                    <a:pt x="19327" y="17737"/>
                  </a:lnTo>
                  <a:lnTo>
                    <a:pt x="19327" y="18182"/>
                  </a:lnTo>
                  <a:lnTo>
                    <a:pt x="19423" y="18465"/>
                  </a:lnTo>
                  <a:lnTo>
                    <a:pt x="19519" y="18949"/>
                  </a:lnTo>
                  <a:lnTo>
                    <a:pt x="19615" y="19152"/>
                  </a:lnTo>
                  <a:lnTo>
                    <a:pt x="19808" y="19556"/>
                  </a:lnTo>
                  <a:lnTo>
                    <a:pt x="19904" y="19798"/>
                  </a:lnTo>
                  <a:lnTo>
                    <a:pt x="19904" y="1996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4" name="AutoShape 18">
              <a:extLst>
                <a:ext uri="{FF2B5EF4-FFF2-40B4-BE49-F238E27FC236}">
                  <a16:creationId xmlns:a16="http://schemas.microsoft.com/office/drawing/2014/main" id="{6B2D4A15-6A03-4E74-9E91-F1DEAD8C1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047"/>
              <a:ext cx="131" cy="16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83" y="626"/>
                  </a:lnTo>
                  <a:lnTo>
                    <a:pt x="365" y="1336"/>
                  </a:lnTo>
                  <a:lnTo>
                    <a:pt x="548" y="1879"/>
                  </a:lnTo>
                  <a:lnTo>
                    <a:pt x="639" y="2463"/>
                  </a:lnTo>
                  <a:lnTo>
                    <a:pt x="913" y="3090"/>
                  </a:lnTo>
                  <a:lnTo>
                    <a:pt x="1187" y="3674"/>
                  </a:lnTo>
                  <a:lnTo>
                    <a:pt x="1187" y="4342"/>
                  </a:lnTo>
                  <a:lnTo>
                    <a:pt x="1461" y="5010"/>
                  </a:lnTo>
                  <a:lnTo>
                    <a:pt x="1553" y="5553"/>
                  </a:lnTo>
                  <a:lnTo>
                    <a:pt x="2374" y="6138"/>
                  </a:lnTo>
                  <a:lnTo>
                    <a:pt x="2557" y="6597"/>
                  </a:lnTo>
                  <a:lnTo>
                    <a:pt x="2557" y="7432"/>
                  </a:lnTo>
                  <a:lnTo>
                    <a:pt x="2648" y="7933"/>
                  </a:lnTo>
                  <a:lnTo>
                    <a:pt x="2831" y="8476"/>
                  </a:lnTo>
                  <a:lnTo>
                    <a:pt x="3014" y="8977"/>
                  </a:lnTo>
                  <a:lnTo>
                    <a:pt x="3105" y="9603"/>
                  </a:lnTo>
                  <a:lnTo>
                    <a:pt x="3105" y="10104"/>
                  </a:lnTo>
                  <a:lnTo>
                    <a:pt x="3470" y="10564"/>
                  </a:lnTo>
                  <a:lnTo>
                    <a:pt x="3653" y="11148"/>
                  </a:lnTo>
                  <a:lnTo>
                    <a:pt x="3927" y="11649"/>
                  </a:lnTo>
                  <a:lnTo>
                    <a:pt x="4110" y="12150"/>
                  </a:lnTo>
                  <a:lnTo>
                    <a:pt x="4292" y="12568"/>
                  </a:lnTo>
                  <a:lnTo>
                    <a:pt x="4384" y="13111"/>
                  </a:lnTo>
                  <a:lnTo>
                    <a:pt x="4566" y="13653"/>
                  </a:lnTo>
                  <a:lnTo>
                    <a:pt x="4840" y="14113"/>
                  </a:lnTo>
                  <a:lnTo>
                    <a:pt x="5205" y="14530"/>
                  </a:lnTo>
                  <a:lnTo>
                    <a:pt x="5479" y="15031"/>
                  </a:lnTo>
                  <a:lnTo>
                    <a:pt x="5662" y="15574"/>
                  </a:lnTo>
                  <a:lnTo>
                    <a:pt x="5753" y="15866"/>
                  </a:lnTo>
                  <a:lnTo>
                    <a:pt x="6210" y="16200"/>
                  </a:lnTo>
                  <a:lnTo>
                    <a:pt x="6301" y="16576"/>
                  </a:lnTo>
                  <a:lnTo>
                    <a:pt x="6575" y="16952"/>
                  </a:lnTo>
                  <a:lnTo>
                    <a:pt x="6849" y="17328"/>
                  </a:lnTo>
                  <a:lnTo>
                    <a:pt x="6941" y="17620"/>
                  </a:lnTo>
                  <a:lnTo>
                    <a:pt x="7123" y="17871"/>
                  </a:lnTo>
                  <a:lnTo>
                    <a:pt x="7215" y="18121"/>
                  </a:lnTo>
                  <a:lnTo>
                    <a:pt x="7489" y="18413"/>
                  </a:lnTo>
                  <a:lnTo>
                    <a:pt x="7489" y="18664"/>
                  </a:lnTo>
                  <a:lnTo>
                    <a:pt x="7580" y="18956"/>
                  </a:lnTo>
                  <a:lnTo>
                    <a:pt x="7763" y="19123"/>
                  </a:lnTo>
                  <a:lnTo>
                    <a:pt x="8037" y="19332"/>
                  </a:lnTo>
                  <a:lnTo>
                    <a:pt x="8584" y="19541"/>
                  </a:lnTo>
                  <a:lnTo>
                    <a:pt x="8676" y="19582"/>
                  </a:lnTo>
                  <a:lnTo>
                    <a:pt x="8950" y="19791"/>
                  </a:lnTo>
                  <a:lnTo>
                    <a:pt x="9041" y="19833"/>
                  </a:lnTo>
                  <a:lnTo>
                    <a:pt x="9224" y="19833"/>
                  </a:lnTo>
                  <a:lnTo>
                    <a:pt x="9406" y="19958"/>
                  </a:lnTo>
                  <a:lnTo>
                    <a:pt x="9589" y="19958"/>
                  </a:lnTo>
                  <a:lnTo>
                    <a:pt x="9772" y="19958"/>
                  </a:lnTo>
                  <a:lnTo>
                    <a:pt x="10228" y="19833"/>
                  </a:lnTo>
                  <a:lnTo>
                    <a:pt x="10411" y="19833"/>
                  </a:lnTo>
                  <a:lnTo>
                    <a:pt x="10594" y="19582"/>
                  </a:lnTo>
                  <a:lnTo>
                    <a:pt x="10776" y="19582"/>
                  </a:lnTo>
                  <a:lnTo>
                    <a:pt x="10959" y="19332"/>
                  </a:lnTo>
                  <a:lnTo>
                    <a:pt x="11324" y="19081"/>
                  </a:lnTo>
                  <a:lnTo>
                    <a:pt x="11324" y="18914"/>
                  </a:lnTo>
                  <a:lnTo>
                    <a:pt x="11963" y="18455"/>
                  </a:lnTo>
                  <a:lnTo>
                    <a:pt x="12237" y="18330"/>
                  </a:lnTo>
                  <a:lnTo>
                    <a:pt x="12420" y="17829"/>
                  </a:lnTo>
                  <a:lnTo>
                    <a:pt x="12511" y="17537"/>
                  </a:lnTo>
                  <a:lnTo>
                    <a:pt x="12511" y="17161"/>
                  </a:lnTo>
                  <a:lnTo>
                    <a:pt x="12877" y="16660"/>
                  </a:lnTo>
                  <a:lnTo>
                    <a:pt x="13059" y="16326"/>
                  </a:lnTo>
                  <a:lnTo>
                    <a:pt x="13151" y="15866"/>
                  </a:lnTo>
                  <a:lnTo>
                    <a:pt x="13516" y="15407"/>
                  </a:lnTo>
                  <a:lnTo>
                    <a:pt x="13790" y="14906"/>
                  </a:lnTo>
                  <a:lnTo>
                    <a:pt x="14064" y="14363"/>
                  </a:lnTo>
                  <a:lnTo>
                    <a:pt x="14338" y="13862"/>
                  </a:lnTo>
                  <a:lnTo>
                    <a:pt x="14703" y="13403"/>
                  </a:lnTo>
                  <a:lnTo>
                    <a:pt x="14795" y="12818"/>
                  </a:lnTo>
                  <a:lnTo>
                    <a:pt x="15342" y="12150"/>
                  </a:lnTo>
                  <a:lnTo>
                    <a:pt x="15616" y="11649"/>
                  </a:lnTo>
                  <a:lnTo>
                    <a:pt x="15708" y="11023"/>
                  </a:lnTo>
                  <a:lnTo>
                    <a:pt x="15890" y="10522"/>
                  </a:lnTo>
                  <a:lnTo>
                    <a:pt x="16164" y="10021"/>
                  </a:lnTo>
                  <a:lnTo>
                    <a:pt x="16438" y="9478"/>
                  </a:lnTo>
                  <a:lnTo>
                    <a:pt x="16804" y="8977"/>
                  </a:lnTo>
                  <a:lnTo>
                    <a:pt x="16895" y="8351"/>
                  </a:lnTo>
                  <a:lnTo>
                    <a:pt x="16986" y="7850"/>
                  </a:lnTo>
                  <a:lnTo>
                    <a:pt x="17169" y="7432"/>
                  </a:lnTo>
                  <a:lnTo>
                    <a:pt x="17352" y="6806"/>
                  </a:lnTo>
                  <a:lnTo>
                    <a:pt x="17443" y="6180"/>
                  </a:lnTo>
                  <a:lnTo>
                    <a:pt x="17443" y="5637"/>
                  </a:lnTo>
                  <a:lnTo>
                    <a:pt x="18082" y="5177"/>
                  </a:lnTo>
                  <a:lnTo>
                    <a:pt x="18447" y="4635"/>
                  </a:lnTo>
                  <a:lnTo>
                    <a:pt x="18539" y="4342"/>
                  </a:lnTo>
                  <a:lnTo>
                    <a:pt x="18813" y="3841"/>
                  </a:lnTo>
                  <a:lnTo>
                    <a:pt x="18995" y="3424"/>
                  </a:lnTo>
                  <a:lnTo>
                    <a:pt x="19087" y="3048"/>
                  </a:lnTo>
                  <a:lnTo>
                    <a:pt x="19361" y="2630"/>
                  </a:lnTo>
                  <a:lnTo>
                    <a:pt x="19361" y="2213"/>
                  </a:lnTo>
                  <a:lnTo>
                    <a:pt x="19452" y="1879"/>
                  </a:lnTo>
                  <a:lnTo>
                    <a:pt x="19543" y="1628"/>
                  </a:lnTo>
                  <a:lnTo>
                    <a:pt x="19817" y="1420"/>
                  </a:lnTo>
                  <a:lnTo>
                    <a:pt x="19817" y="1044"/>
                  </a:lnTo>
                  <a:lnTo>
                    <a:pt x="19909" y="877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5" name="AutoShape 19">
              <a:extLst>
                <a:ext uri="{FF2B5EF4-FFF2-40B4-BE49-F238E27FC236}">
                  <a16:creationId xmlns:a16="http://schemas.microsoft.com/office/drawing/2014/main" id="{B0045CB3-5B0B-4A2F-9578-6593C96E5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" y="1972"/>
              <a:ext cx="124" cy="8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8940"/>
                  </a:moveTo>
                  <a:lnTo>
                    <a:pt x="192" y="18445"/>
                  </a:lnTo>
                  <a:lnTo>
                    <a:pt x="481" y="17809"/>
                  </a:lnTo>
                  <a:lnTo>
                    <a:pt x="673" y="17244"/>
                  </a:lnTo>
                  <a:lnTo>
                    <a:pt x="673" y="16678"/>
                  </a:lnTo>
                  <a:lnTo>
                    <a:pt x="962" y="16042"/>
                  </a:lnTo>
                  <a:lnTo>
                    <a:pt x="1250" y="15477"/>
                  </a:lnTo>
                  <a:lnTo>
                    <a:pt x="1442" y="14982"/>
                  </a:lnTo>
                  <a:lnTo>
                    <a:pt x="1923" y="14417"/>
                  </a:lnTo>
                  <a:lnTo>
                    <a:pt x="2212" y="13710"/>
                  </a:lnTo>
                  <a:lnTo>
                    <a:pt x="2500" y="13286"/>
                  </a:lnTo>
                  <a:lnTo>
                    <a:pt x="2500" y="12580"/>
                  </a:lnTo>
                  <a:lnTo>
                    <a:pt x="2596" y="11943"/>
                  </a:lnTo>
                  <a:lnTo>
                    <a:pt x="2885" y="11449"/>
                  </a:lnTo>
                  <a:lnTo>
                    <a:pt x="2981" y="10813"/>
                  </a:lnTo>
                  <a:lnTo>
                    <a:pt x="3269" y="10247"/>
                  </a:lnTo>
                  <a:lnTo>
                    <a:pt x="3269" y="9894"/>
                  </a:lnTo>
                  <a:lnTo>
                    <a:pt x="3654" y="9399"/>
                  </a:lnTo>
                  <a:lnTo>
                    <a:pt x="4038" y="8693"/>
                  </a:lnTo>
                  <a:lnTo>
                    <a:pt x="4231" y="8269"/>
                  </a:lnTo>
                  <a:lnTo>
                    <a:pt x="4327" y="7774"/>
                  </a:lnTo>
                  <a:lnTo>
                    <a:pt x="4615" y="7279"/>
                  </a:lnTo>
                  <a:lnTo>
                    <a:pt x="4808" y="6714"/>
                  </a:lnTo>
                  <a:lnTo>
                    <a:pt x="5096" y="6290"/>
                  </a:lnTo>
                  <a:lnTo>
                    <a:pt x="5385" y="5936"/>
                  </a:lnTo>
                  <a:lnTo>
                    <a:pt x="5481" y="5512"/>
                  </a:lnTo>
                  <a:lnTo>
                    <a:pt x="5865" y="4947"/>
                  </a:lnTo>
                  <a:lnTo>
                    <a:pt x="5865" y="4523"/>
                  </a:lnTo>
                  <a:lnTo>
                    <a:pt x="6442" y="4170"/>
                  </a:lnTo>
                  <a:lnTo>
                    <a:pt x="6635" y="3746"/>
                  </a:lnTo>
                  <a:lnTo>
                    <a:pt x="6635" y="3463"/>
                  </a:lnTo>
                  <a:lnTo>
                    <a:pt x="7115" y="3039"/>
                  </a:lnTo>
                  <a:lnTo>
                    <a:pt x="7115" y="2756"/>
                  </a:lnTo>
                  <a:lnTo>
                    <a:pt x="7500" y="2332"/>
                  </a:lnTo>
                  <a:lnTo>
                    <a:pt x="7500" y="2191"/>
                  </a:lnTo>
                  <a:lnTo>
                    <a:pt x="7500" y="1837"/>
                  </a:lnTo>
                  <a:lnTo>
                    <a:pt x="7788" y="1555"/>
                  </a:lnTo>
                  <a:lnTo>
                    <a:pt x="7885" y="1343"/>
                  </a:lnTo>
                  <a:lnTo>
                    <a:pt x="8462" y="1060"/>
                  </a:lnTo>
                  <a:lnTo>
                    <a:pt x="8462" y="989"/>
                  </a:lnTo>
                  <a:lnTo>
                    <a:pt x="8846" y="707"/>
                  </a:lnTo>
                  <a:lnTo>
                    <a:pt x="8942" y="424"/>
                  </a:lnTo>
                  <a:lnTo>
                    <a:pt x="9135" y="353"/>
                  </a:lnTo>
                  <a:lnTo>
                    <a:pt x="9327" y="283"/>
                  </a:lnTo>
                  <a:lnTo>
                    <a:pt x="9712" y="71"/>
                  </a:lnTo>
                  <a:lnTo>
                    <a:pt x="10192" y="71"/>
                  </a:lnTo>
                  <a:lnTo>
                    <a:pt x="10385" y="0"/>
                  </a:lnTo>
                  <a:lnTo>
                    <a:pt x="10673" y="71"/>
                  </a:lnTo>
                  <a:lnTo>
                    <a:pt x="10769" y="71"/>
                  </a:lnTo>
                  <a:lnTo>
                    <a:pt x="10865" y="71"/>
                  </a:lnTo>
                  <a:lnTo>
                    <a:pt x="11058" y="283"/>
                  </a:lnTo>
                  <a:lnTo>
                    <a:pt x="11442" y="353"/>
                  </a:lnTo>
                  <a:lnTo>
                    <a:pt x="11538" y="424"/>
                  </a:lnTo>
                  <a:lnTo>
                    <a:pt x="12115" y="777"/>
                  </a:lnTo>
                  <a:lnTo>
                    <a:pt x="12212" y="1060"/>
                  </a:lnTo>
                  <a:lnTo>
                    <a:pt x="12500" y="1272"/>
                  </a:lnTo>
                  <a:lnTo>
                    <a:pt x="12500" y="1555"/>
                  </a:lnTo>
                  <a:lnTo>
                    <a:pt x="12500" y="1837"/>
                  </a:lnTo>
                  <a:lnTo>
                    <a:pt x="12885" y="2261"/>
                  </a:lnTo>
                  <a:lnTo>
                    <a:pt x="12885" y="2756"/>
                  </a:lnTo>
                  <a:lnTo>
                    <a:pt x="13365" y="3251"/>
                  </a:lnTo>
                  <a:lnTo>
                    <a:pt x="13365" y="3675"/>
                  </a:lnTo>
                  <a:lnTo>
                    <a:pt x="13558" y="4028"/>
                  </a:lnTo>
                  <a:lnTo>
                    <a:pt x="14135" y="4452"/>
                  </a:lnTo>
                  <a:lnTo>
                    <a:pt x="14231" y="4806"/>
                  </a:lnTo>
                  <a:lnTo>
                    <a:pt x="14519" y="5512"/>
                  </a:lnTo>
                  <a:lnTo>
                    <a:pt x="14808" y="5936"/>
                  </a:lnTo>
                  <a:lnTo>
                    <a:pt x="15096" y="6502"/>
                  </a:lnTo>
                  <a:lnTo>
                    <a:pt x="15192" y="7067"/>
                  </a:lnTo>
                  <a:lnTo>
                    <a:pt x="15385" y="7491"/>
                  </a:lnTo>
                  <a:lnTo>
                    <a:pt x="15673" y="8198"/>
                  </a:lnTo>
                  <a:lnTo>
                    <a:pt x="15865" y="8693"/>
                  </a:lnTo>
                  <a:lnTo>
                    <a:pt x="16058" y="9399"/>
                  </a:lnTo>
                  <a:lnTo>
                    <a:pt x="16346" y="10035"/>
                  </a:lnTo>
                  <a:lnTo>
                    <a:pt x="16731" y="10459"/>
                  </a:lnTo>
                  <a:lnTo>
                    <a:pt x="16731" y="10954"/>
                  </a:lnTo>
                  <a:lnTo>
                    <a:pt x="17019" y="11590"/>
                  </a:lnTo>
                  <a:lnTo>
                    <a:pt x="17212" y="12085"/>
                  </a:lnTo>
                  <a:lnTo>
                    <a:pt x="17404" y="12721"/>
                  </a:lnTo>
                  <a:lnTo>
                    <a:pt x="17500" y="13286"/>
                  </a:lnTo>
                  <a:lnTo>
                    <a:pt x="17500" y="13993"/>
                  </a:lnTo>
                  <a:lnTo>
                    <a:pt x="17788" y="14488"/>
                  </a:lnTo>
                  <a:lnTo>
                    <a:pt x="17788" y="14982"/>
                  </a:lnTo>
                  <a:lnTo>
                    <a:pt x="18462" y="15477"/>
                  </a:lnTo>
                  <a:lnTo>
                    <a:pt x="18558" y="15972"/>
                  </a:lnTo>
                  <a:lnTo>
                    <a:pt x="18750" y="16325"/>
                  </a:lnTo>
                  <a:lnTo>
                    <a:pt x="18942" y="16749"/>
                  </a:lnTo>
                  <a:lnTo>
                    <a:pt x="19038" y="17244"/>
                  </a:lnTo>
                  <a:lnTo>
                    <a:pt x="19327" y="17739"/>
                  </a:lnTo>
                  <a:lnTo>
                    <a:pt x="19327" y="18163"/>
                  </a:lnTo>
                  <a:lnTo>
                    <a:pt x="19423" y="18516"/>
                  </a:lnTo>
                  <a:lnTo>
                    <a:pt x="19519" y="18940"/>
                  </a:lnTo>
                  <a:lnTo>
                    <a:pt x="19615" y="19011"/>
                  </a:lnTo>
                  <a:lnTo>
                    <a:pt x="19808" y="19576"/>
                  </a:lnTo>
                  <a:lnTo>
                    <a:pt x="19904" y="19717"/>
                  </a:lnTo>
                  <a:lnTo>
                    <a:pt x="19904" y="19929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6" name="AutoShape 20">
              <a:extLst>
                <a:ext uri="{FF2B5EF4-FFF2-40B4-BE49-F238E27FC236}">
                  <a16:creationId xmlns:a16="http://schemas.microsoft.com/office/drawing/2014/main" id="{36F2DE44-84A2-49D0-8A6C-68D559DB3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" y="2055"/>
              <a:ext cx="132" cy="11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83" y="515"/>
                  </a:lnTo>
                  <a:lnTo>
                    <a:pt x="365" y="1324"/>
                  </a:lnTo>
                  <a:lnTo>
                    <a:pt x="548" y="1912"/>
                  </a:lnTo>
                  <a:lnTo>
                    <a:pt x="639" y="2426"/>
                  </a:lnTo>
                  <a:lnTo>
                    <a:pt x="913" y="3162"/>
                  </a:lnTo>
                  <a:lnTo>
                    <a:pt x="1187" y="3676"/>
                  </a:lnTo>
                  <a:lnTo>
                    <a:pt x="1187" y="4338"/>
                  </a:lnTo>
                  <a:lnTo>
                    <a:pt x="1461" y="5000"/>
                  </a:lnTo>
                  <a:lnTo>
                    <a:pt x="1553" y="5588"/>
                  </a:lnTo>
                  <a:lnTo>
                    <a:pt x="2374" y="6103"/>
                  </a:lnTo>
                  <a:lnTo>
                    <a:pt x="2557" y="6765"/>
                  </a:lnTo>
                  <a:lnTo>
                    <a:pt x="2557" y="7279"/>
                  </a:lnTo>
                  <a:lnTo>
                    <a:pt x="2648" y="7794"/>
                  </a:lnTo>
                  <a:lnTo>
                    <a:pt x="2831" y="8456"/>
                  </a:lnTo>
                  <a:lnTo>
                    <a:pt x="3014" y="9044"/>
                  </a:lnTo>
                  <a:lnTo>
                    <a:pt x="3105" y="9632"/>
                  </a:lnTo>
                  <a:lnTo>
                    <a:pt x="3105" y="10074"/>
                  </a:lnTo>
                  <a:lnTo>
                    <a:pt x="3470" y="10588"/>
                  </a:lnTo>
                  <a:lnTo>
                    <a:pt x="3653" y="11103"/>
                  </a:lnTo>
                  <a:lnTo>
                    <a:pt x="3927" y="11618"/>
                  </a:lnTo>
                  <a:lnTo>
                    <a:pt x="4110" y="12206"/>
                  </a:lnTo>
                  <a:lnTo>
                    <a:pt x="4292" y="12721"/>
                  </a:lnTo>
                  <a:lnTo>
                    <a:pt x="4384" y="13088"/>
                  </a:lnTo>
                  <a:lnTo>
                    <a:pt x="4566" y="13750"/>
                  </a:lnTo>
                  <a:lnTo>
                    <a:pt x="4840" y="14118"/>
                  </a:lnTo>
                  <a:lnTo>
                    <a:pt x="5205" y="14632"/>
                  </a:lnTo>
                  <a:lnTo>
                    <a:pt x="5479" y="15000"/>
                  </a:lnTo>
                  <a:lnTo>
                    <a:pt x="5662" y="15368"/>
                  </a:lnTo>
                  <a:lnTo>
                    <a:pt x="5753" y="15882"/>
                  </a:lnTo>
                  <a:lnTo>
                    <a:pt x="6210" y="16324"/>
                  </a:lnTo>
                  <a:lnTo>
                    <a:pt x="6301" y="16618"/>
                  </a:lnTo>
                  <a:lnTo>
                    <a:pt x="6575" y="16838"/>
                  </a:lnTo>
                  <a:lnTo>
                    <a:pt x="6849" y="17279"/>
                  </a:lnTo>
                  <a:lnTo>
                    <a:pt x="6941" y="17647"/>
                  </a:lnTo>
                  <a:lnTo>
                    <a:pt x="7123" y="17868"/>
                  </a:lnTo>
                  <a:lnTo>
                    <a:pt x="7215" y="18162"/>
                  </a:lnTo>
                  <a:lnTo>
                    <a:pt x="7489" y="18382"/>
                  </a:lnTo>
                  <a:lnTo>
                    <a:pt x="7489" y="18676"/>
                  </a:lnTo>
                  <a:lnTo>
                    <a:pt x="7580" y="18897"/>
                  </a:lnTo>
                  <a:lnTo>
                    <a:pt x="7763" y="18971"/>
                  </a:lnTo>
                  <a:lnTo>
                    <a:pt x="8037" y="19265"/>
                  </a:lnTo>
                  <a:lnTo>
                    <a:pt x="8584" y="19559"/>
                  </a:lnTo>
                  <a:lnTo>
                    <a:pt x="8676" y="19632"/>
                  </a:lnTo>
                  <a:lnTo>
                    <a:pt x="8950" y="19706"/>
                  </a:lnTo>
                  <a:lnTo>
                    <a:pt x="9041" y="19706"/>
                  </a:lnTo>
                  <a:lnTo>
                    <a:pt x="9224" y="19926"/>
                  </a:lnTo>
                  <a:lnTo>
                    <a:pt x="9406" y="19926"/>
                  </a:lnTo>
                  <a:lnTo>
                    <a:pt x="9589" y="19926"/>
                  </a:lnTo>
                  <a:lnTo>
                    <a:pt x="9772" y="19926"/>
                  </a:lnTo>
                  <a:lnTo>
                    <a:pt x="10228" y="19926"/>
                  </a:lnTo>
                  <a:lnTo>
                    <a:pt x="10411" y="19706"/>
                  </a:lnTo>
                  <a:lnTo>
                    <a:pt x="10594" y="19632"/>
                  </a:lnTo>
                  <a:lnTo>
                    <a:pt x="10776" y="19559"/>
                  </a:lnTo>
                  <a:lnTo>
                    <a:pt x="10959" y="19265"/>
                  </a:lnTo>
                  <a:lnTo>
                    <a:pt x="11324" y="18971"/>
                  </a:lnTo>
                  <a:lnTo>
                    <a:pt x="11324" y="18897"/>
                  </a:lnTo>
                  <a:lnTo>
                    <a:pt x="11963" y="18603"/>
                  </a:lnTo>
                  <a:lnTo>
                    <a:pt x="12237" y="18382"/>
                  </a:lnTo>
                  <a:lnTo>
                    <a:pt x="12420" y="17721"/>
                  </a:lnTo>
                  <a:lnTo>
                    <a:pt x="12511" y="17574"/>
                  </a:lnTo>
                  <a:lnTo>
                    <a:pt x="12511" y="16985"/>
                  </a:lnTo>
                  <a:lnTo>
                    <a:pt x="12877" y="16618"/>
                  </a:lnTo>
                  <a:lnTo>
                    <a:pt x="13059" y="16324"/>
                  </a:lnTo>
                  <a:lnTo>
                    <a:pt x="13151" y="15882"/>
                  </a:lnTo>
                  <a:lnTo>
                    <a:pt x="13516" y="15368"/>
                  </a:lnTo>
                  <a:lnTo>
                    <a:pt x="13790" y="15000"/>
                  </a:lnTo>
                  <a:lnTo>
                    <a:pt x="14064" y="14338"/>
                  </a:lnTo>
                  <a:lnTo>
                    <a:pt x="14338" y="13897"/>
                  </a:lnTo>
                  <a:lnTo>
                    <a:pt x="14703" y="13382"/>
                  </a:lnTo>
                  <a:lnTo>
                    <a:pt x="14795" y="12941"/>
                  </a:lnTo>
                  <a:lnTo>
                    <a:pt x="15342" y="12206"/>
                  </a:lnTo>
                  <a:lnTo>
                    <a:pt x="15616" y="11618"/>
                  </a:lnTo>
                  <a:lnTo>
                    <a:pt x="15708" y="10956"/>
                  </a:lnTo>
                  <a:lnTo>
                    <a:pt x="15890" y="10588"/>
                  </a:lnTo>
                  <a:lnTo>
                    <a:pt x="16164" y="10000"/>
                  </a:lnTo>
                  <a:lnTo>
                    <a:pt x="16438" y="9559"/>
                  </a:lnTo>
                  <a:lnTo>
                    <a:pt x="16804" y="9044"/>
                  </a:lnTo>
                  <a:lnTo>
                    <a:pt x="16895" y="8382"/>
                  </a:lnTo>
                  <a:lnTo>
                    <a:pt x="16986" y="7794"/>
                  </a:lnTo>
                  <a:lnTo>
                    <a:pt x="17169" y="7279"/>
                  </a:lnTo>
                  <a:lnTo>
                    <a:pt x="17352" y="6765"/>
                  </a:lnTo>
                  <a:lnTo>
                    <a:pt x="17443" y="6103"/>
                  </a:lnTo>
                  <a:lnTo>
                    <a:pt x="17443" y="5662"/>
                  </a:lnTo>
                  <a:lnTo>
                    <a:pt x="18082" y="5074"/>
                  </a:lnTo>
                  <a:lnTo>
                    <a:pt x="18447" y="4926"/>
                  </a:lnTo>
                  <a:lnTo>
                    <a:pt x="18539" y="4338"/>
                  </a:lnTo>
                  <a:lnTo>
                    <a:pt x="18813" y="3676"/>
                  </a:lnTo>
                  <a:lnTo>
                    <a:pt x="18995" y="3382"/>
                  </a:lnTo>
                  <a:lnTo>
                    <a:pt x="19087" y="3162"/>
                  </a:lnTo>
                  <a:lnTo>
                    <a:pt x="19361" y="2647"/>
                  </a:lnTo>
                  <a:lnTo>
                    <a:pt x="19361" y="2279"/>
                  </a:lnTo>
                  <a:lnTo>
                    <a:pt x="19452" y="1912"/>
                  </a:lnTo>
                  <a:lnTo>
                    <a:pt x="19543" y="1618"/>
                  </a:lnTo>
                  <a:lnTo>
                    <a:pt x="19817" y="1397"/>
                  </a:lnTo>
                  <a:lnTo>
                    <a:pt x="19817" y="1103"/>
                  </a:lnTo>
                  <a:lnTo>
                    <a:pt x="19909" y="1029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7" name="AutoShape 21">
              <a:extLst>
                <a:ext uri="{FF2B5EF4-FFF2-40B4-BE49-F238E27FC236}">
                  <a16:creationId xmlns:a16="http://schemas.microsoft.com/office/drawing/2014/main" id="{3D816138-7E4F-461F-A6A9-6E0FEBA97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953"/>
              <a:ext cx="125" cy="10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8940"/>
                  </a:moveTo>
                  <a:lnTo>
                    <a:pt x="192" y="18445"/>
                  </a:lnTo>
                  <a:lnTo>
                    <a:pt x="481" y="17809"/>
                  </a:lnTo>
                  <a:lnTo>
                    <a:pt x="673" y="17244"/>
                  </a:lnTo>
                  <a:lnTo>
                    <a:pt x="673" y="16678"/>
                  </a:lnTo>
                  <a:lnTo>
                    <a:pt x="962" y="16042"/>
                  </a:lnTo>
                  <a:lnTo>
                    <a:pt x="1250" y="15477"/>
                  </a:lnTo>
                  <a:lnTo>
                    <a:pt x="1442" y="14982"/>
                  </a:lnTo>
                  <a:lnTo>
                    <a:pt x="1923" y="14417"/>
                  </a:lnTo>
                  <a:lnTo>
                    <a:pt x="2212" y="13710"/>
                  </a:lnTo>
                  <a:lnTo>
                    <a:pt x="2500" y="13286"/>
                  </a:lnTo>
                  <a:lnTo>
                    <a:pt x="2500" y="12580"/>
                  </a:lnTo>
                  <a:lnTo>
                    <a:pt x="2596" y="11943"/>
                  </a:lnTo>
                  <a:lnTo>
                    <a:pt x="2885" y="11449"/>
                  </a:lnTo>
                  <a:lnTo>
                    <a:pt x="2981" y="10813"/>
                  </a:lnTo>
                  <a:lnTo>
                    <a:pt x="3269" y="10247"/>
                  </a:lnTo>
                  <a:lnTo>
                    <a:pt x="3269" y="9894"/>
                  </a:lnTo>
                  <a:lnTo>
                    <a:pt x="3654" y="9399"/>
                  </a:lnTo>
                  <a:lnTo>
                    <a:pt x="4038" y="8693"/>
                  </a:lnTo>
                  <a:lnTo>
                    <a:pt x="4231" y="8269"/>
                  </a:lnTo>
                  <a:lnTo>
                    <a:pt x="4327" y="7774"/>
                  </a:lnTo>
                  <a:lnTo>
                    <a:pt x="4615" y="7279"/>
                  </a:lnTo>
                  <a:lnTo>
                    <a:pt x="4808" y="6714"/>
                  </a:lnTo>
                  <a:lnTo>
                    <a:pt x="5096" y="6290"/>
                  </a:lnTo>
                  <a:lnTo>
                    <a:pt x="5385" y="5936"/>
                  </a:lnTo>
                  <a:lnTo>
                    <a:pt x="5481" y="5512"/>
                  </a:lnTo>
                  <a:lnTo>
                    <a:pt x="5865" y="4947"/>
                  </a:lnTo>
                  <a:lnTo>
                    <a:pt x="5865" y="4523"/>
                  </a:lnTo>
                  <a:lnTo>
                    <a:pt x="6442" y="4170"/>
                  </a:lnTo>
                  <a:lnTo>
                    <a:pt x="6635" y="3746"/>
                  </a:lnTo>
                  <a:lnTo>
                    <a:pt x="6635" y="3463"/>
                  </a:lnTo>
                  <a:lnTo>
                    <a:pt x="7115" y="3039"/>
                  </a:lnTo>
                  <a:lnTo>
                    <a:pt x="7115" y="2756"/>
                  </a:lnTo>
                  <a:lnTo>
                    <a:pt x="7500" y="2332"/>
                  </a:lnTo>
                  <a:lnTo>
                    <a:pt x="7500" y="2191"/>
                  </a:lnTo>
                  <a:lnTo>
                    <a:pt x="7500" y="1837"/>
                  </a:lnTo>
                  <a:lnTo>
                    <a:pt x="7788" y="1555"/>
                  </a:lnTo>
                  <a:lnTo>
                    <a:pt x="7885" y="1343"/>
                  </a:lnTo>
                  <a:lnTo>
                    <a:pt x="8462" y="1060"/>
                  </a:lnTo>
                  <a:lnTo>
                    <a:pt x="8462" y="989"/>
                  </a:lnTo>
                  <a:lnTo>
                    <a:pt x="8846" y="707"/>
                  </a:lnTo>
                  <a:lnTo>
                    <a:pt x="8942" y="424"/>
                  </a:lnTo>
                  <a:lnTo>
                    <a:pt x="9135" y="353"/>
                  </a:lnTo>
                  <a:lnTo>
                    <a:pt x="9327" y="283"/>
                  </a:lnTo>
                  <a:lnTo>
                    <a:pt x="9712" y="71"/>
                  </a:lnTo>
                  <a:lnTo>
                    <a:pt x="10192" y="71"/>
                  </a:lnTo>
                  <a:lnTo>
                    <a:pt x="10385" y="0"/>
                  </a:lnTo>
                  <a:lnTo>
                    <a:pt x="10673" y="71"/>
                  </a:lnTo>
                  <a:lnTo>
                    <a:pt x="10769" y="71"/>
                  </a:lnTo>
                  <a:lnTo>
                    <a:pt x="10865" y="71"/>
                  </a:lnTo>
                  <a:lnTo>
                    <a:pt x="11058" y="283"/>
                  </a:lnTo>
                  <a:lnTo>
                    <a:pt x="11442" y="353"/>
                  </a:lnTo>
                  <a:lnTo>
                    <a:pt x="11538" y="424"/>
                  </a:lnTo>
                  <a:lnTo>
                    <a:pt x="12115" y="777"/>
                  </a:lnTo>
                  <a:lnTo>
                    <a:pt x="12212" y="1060"/>
                  </a:lnTo>
                  <a:lnTo>
                    <a:pt x="12500" y="1272"/>
                  </a:lnTo>
                  <a:lnTo>
                    <a:pt x="12500" y="1555"/>
                  </a:lnTo>
                  <a:lnTo>
                    <a:pt x="12500" y="1837"/>
                  </a:lnTo>
                  <a:lnTo>
                    <a:pt x="12885" y="2261"/>
                  </a:lnTo>
                  <a:lnTo>
                    <a:pt x="12885" y="2756"/>
                  </a:lnTo>
                  <a:lnTo>
                    <a:pt x="13365" y="3251"/>
                  </a:lnTo>
                  <a:lnTo>
                    <a:pt x="13365" y="3675"/>
                  </a:lnTo>
                  <a:lnTo>
                    <a:pt x="13558" y="4028"/>
                  </a:lnTo>
                  <a:lnTo>
                    <a:pt x="14135" y="4452"/>
                  </a:lnTo>
                  <a:lnTo>
                    <a:pt x="14231" y="4806"/>
                  </a:lnTo>
                  <a:lnTo>
                    <a:pt x="14519" y="5512"/>
                  </a:lnTo>
                  <a:lnTo>
                    <a:pt x="14808" y="5936"/>
                  </a:lnTo>
                  <a:lnTo>
                    <a:pt x="15096" y="6502"/>
                  </a:lnTo>
                  <a:lnTo>
                    <a:pt x="15192" y="7067"/>
                  </a:lnTo>
                  <a:lnTo>
                    <a:pt x="15385" y="7491"/>
                  </a:lnTo>
                  <a:lnTo>
                    <a:pt x="15673" y="8198"/>
                  </a:lnTo>
                  <a:lnTo>
                    <a:pt x="15865" y="8693"/>
                  </a:lnTo>
                  <a:lnTo>
                    <a:pt x="16058" y="9399"/>
                  </a:lnTo>
                  <a:lnTo>
                    <a:pt x="16346" y="10035"/>
                  </a:lnTo>
                  <a:lnTo>
                    <a:pt x="16731" y="10459"/>
                  </a:lnTo>
                  <a:lnTo>
                    <a:pt x="16731" y="10954"/>
                  </a:lnTo>
                  <a:lnTo>
                    <a:pt x="17019" y="11590"/>
                  </a:lnTo>
                  <a:lnTo>
                    <a:pt x="17212" y="12085"/>
                  </a:lnTo>
                  <a:lnTo>
                    <a:pt x="17404" y="12721"/>
                  </a:lnTo>
                  <a:lnTo>
                    <a:pt x="17500" y="13286"/>
                  </a:lnTo>
                  <a:lnTo>
                    <a:pt x="17500" y="13993"/>
                  </a:lnTo>
                  <a:lnTo>
                    <a:pt x="17788" y="14488"/>
                  </a:lnTo>
                  <a:lnTo>
                    <a:pt x="17788" y="14982"/>
                  </a:lnTo>
                  <a:lnTo>
                    <a:pt x="18462" y="15477"/>
                  </a:lnTo>
                  <a:lnTo>
                    <a:pt x="18558" y="15972"/>
                  </a:lnTo>
                  <a:lnTo>
                    <a:pt x="18750" y="16325"/>
                  </a:lnTo>
                  <a:lnTo>
                    <a:pt x="18942" y="16749"/>
                  </a:lnTo>
                  <a:lnTo>
                    <a:pt x="19038" y="17244"/>
                  </a:lnTo>
                  <a:lnTo>
                    <a:pt x="19327" y="17739"/>
                  </a:lnTo>
                  <a:lnTo>
                    <a:pt x="19327" y="18163"/>
                  </a:lnTo>
                  <a:lnTo>
                    <a:pt x="19423" y="18516"/>
                  </a:lnTo>
                  <a:lnTo>
                    <a:pt x="19519" y="18940"/>
                  </a:lnTo>
                  <a:lnTo>
                    <a:pt x="19615" y="19011"/>
                  </a:lnTo>
                  <a:lnTo>
                    <a:pt x="19808" y="19576"/>
                  </a:lnTo>
                  <a:lnTo>
                    <a:pt x="19904" y="19717"/>
                  </a:lnTo>
                  <a:lnTo>
                    <a:pt x="19904" y="19929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8" name="AutoShape 22">
              <a:extLst>
                <a:ext uri="{FF2B5EF4-FFF2-40B4-BE49-F238E27FC236}">
                  <a16:creationId xmlns:a16="http://schemas.microsoft.com/office/drawing/2014/main" id="{1C0FE6EF-041E-42B5-B964-0E21ADF9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3" y="2042"/>
              <a:ext cx="136" cy="5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5" y="559"/>
                  </a:lnTo>
                  <a:lnTo>
                    <a:pt x="351" y="1399"/>
                  </a:lnTo>
                  <a:lnTo>
                    <a:pt x="526" y="2098"/>
                  </a:lnTo>
                  <a:lnTo>
                    <a:pt x="614" y="2517"/>
                  </a:lnTo>
                  <a:lnTo>
                    <a:pt x="877" y="3077"/>
                  </a:lnTo>
                  <a:lnTo>
                    <a:pt x="1228" y="3916"/>
                  </a:lnTo>
                  <a:lnTo>
                    <a:pt x="1228" y="4336"/>
                  </a:lnTo>
                  <a:lnTo>
                    <a:pt x="1579" y="5035"/>
                  </a:lnTo>
                  <a:lnTo>
                    <a:pt x="1667" y="5455"/>
                  </a:lnTo>
                  <a:lnTo>
                    <a:pt x="2281" y="6154"/>
                  </a:lnTo>
                  <a:lnTo>
                    <a:pt x="2456" y="6853"/>
                  </a:lnTo>
                  <a:lnTo>
                    <a:pt x="2544" y="7413"/>
                  </a:lnTo>
                  <a:lnTo>
                    <a:pt x="2632" y="7972"/>
                  </a:lnTo>
                  <a:lnTo>
                    <a:pt x="2807" y="8392"/>
                  </a:lnTo>
                  <a:lnTo>
                    <a:pt x="2982" y="9091"/>
                  </a:lnTo>
                  <a:lnTo>
                    <a:pt x="3070" y="9790"/>
                  </a:lnTo>
                  <a:lnTo>
                    <a:pt x="3070" y="10070"/>
                  </a:lnTo>
                  <a:lnTo>
                    <a:pt x="3509" y="10629"/>
                  </a:lnTo>
                  <a:lnTo>
                    <a:pt x="3684" y="11049"/>
                  </a:lnTo>
                  <a:lnTo>
                    <a:pt x="3947" y="11748"/>
                  </a:lnTo>
                  <a:lnTo>
                    <a:pt x="4123" y="12028"/>
                  </a:lnTo>
                  <a:lnTo>
                    <a:pt x="4386" y="12587"/>
                  </a:lnTo>
                  <a:lnTo>
                    <a:pt x="4474" y="13147"/>
                  </a:lnTo>
                  <a:lnTo>
                    <a:pt x="4649" y="13706"/>
                  </a:lnTo>
                  <a:lnTo>
                    <a:pt x="4912" y="14126"/>
                  </a:lnTo>
                  <a:lnTo>
                    <a:pt x="5175" y="14685"/>
                  </a:lnTo>
                  <a:lnTo>
                    <a:pt x="5439" y="14965"/>
                  </a:lnTo>
                  <a:lnTo>
                    <a:pt x="5702" y="15524"/>
                  </a:lnTo>
                  <a:lnTo>
                    <a:pt x="5789" y="15804"/>
                  </a:lnTo>
                  <a:lnTo>
                    <a:pt x="6140" y="16084"/>
                  </a:lnTo>
                  <a:lnTo>
                    <a:pt x="6228" y="16503"/>
                  </a:lnTo>
                  <a:lnTo>
                    <a:pt x="6491" y="16923"/>
                  </a:lnTo>
                  <a:lnTo>
                    <a:pt x="6754" y="17203"/>
                  </a:lnTo>
                  <a:lnTo>
                    <a:pt x="6842" y="17483"/>
                  </a:lnTo>
                  <a:lnTo>
                    <a:pt x="7018" y="17762"/>
                  </a:lnTo>
                  <a:lnTo>
                    <a:pt x="7193" y="18182"/>
                  </a:lnTo>
                  <a:lnTo>
                    <a:pt x="7544" y="18462"/>
                  </a:lnTo>
                  <a:lnTo>
                    <a:pt x="7544" y="18601"/>
                  </a:lnTo>
                  <a:lnTo>
                    <a:pt x="7632" y="19021"/>
                  </a:lnTo>
                  <a:lnTo>
                    <a:pt x="7895" y="19161"/>
                  </a:lnTo>
                  <a:lnTo>
                    <a:pt x="8158" y="19301"/>
                  </a:lnTo>
                  <a:lnTo>
                    <a:pt x="8596" y="19441"/>
                  </a:lnTo>
                  <a:lnTo>
                    <a:pt x="8684" y="19441"/>
                  </a:lnTo>
                  <a:lnTo>
                    <a:pt x="8947" y="19860"/>
                  </a:lnTo>
                  <a:lnTo>
                    <a:pt x="9035" y="19860"/>
                  </a:lnTo>
                  <a:lnTo>
                    <a:pt x="9211" y="19860"/>
                  </a:lnTo>
                  <a:lnTo>
                    <a:pt x="9386" y="19860"/>
                  </a:lnTo>
                  <a:lnTo>
                    <a:pt x="9561" y="19860"/>
                  </a:lnTo>
                  <a:lnTo>
                    <a:pt x="9737" y="19860"/>
                  </a:lnTo>
                  <a:lnTo>
                    <a:pt x="10263" y="19860"/>
                  </a:lnTo>
                  <a:lnTo>
                    <a:pt x="10439" y="19860"/>
                  </a:lnTo>
                  <a:lnTo>
                    <a:pt x="10614" y="19441"/>
                  </a:lnTo>
                  <a:lnTo>
                    <a:pt x="10789" y="19441"/>
                  </a:lnTo>
                  <a:lnTo>
                    <a:pt x="10965" y="19301"/>
                  </a:lnTo>
                  <a:lnTo>
                    <a:pt x="11316" y="19161"/>
                  </a:lnTo>
                  <a:lnTo>
                    <a:pt x="11316" y="19021"/>
                  </a:lnTo>
                  <a:lnTo>
                    <a:pt x="11842" y="18601"/>
                  </a:lnTo>
                  <a:lnTo>
                    <a:pt x="12105" y="18462"/>
                  </a:lnTo>
                  <a:lnTo>
                    <a:pt x="12368" y="17762"/>
                  </a:lnTo>
                  <a:lnTo>
                    <a:pt x="12544" y="17483"/>
                  </a:lnTo>
                  <a:lnTo>
                    <a:pt x="12544" y="17063"/>
                  </a:lnTo>
                  <a:lnTo>
                    <a:pt x="12982" y="16643"/>
                  </a:lnTo>
                  <a:lnTo>
                    <a:pt x="13158" y="16084"/>
                  </a:lnTo>
                  <a:lnTo>
                    <a:pt x="13246" y="15804"/>
                  </a:lnTo>
                  <a:lnTo>
                    <a:pt x="13596" y="15524"/>
                  </a:lnTo>
                  <a:lnTo>
                    <a:pt x="13860" y="14965"/>
                  </a:lnTo>
                  <a:lnTo>
                    <a:pt x="14035" y="14126"/>
                  </a:lnTo>
                  <a:lnTo>
                    <a:pt x="14298" y="13846"/>
                  </a:lnTo>
                  <a:lnTo>
                    <a:pt x="14737" y="13287"/>
                  </a:lnTo>
                  <a:lnTo>
                    <a:pt x="14825" y="13007"/>
                  </a:lnTo>
                  <a:lnTo>
                    <a:pt x="15263" y="12028"/>
                  </a:lnTo>
                  <a:lnTo>
                    <a:pt x="15526" y="11748"/>
                  </a:lnTo>
                  <a:lnTo>
                    <a:pt x="15614" y="10909"/>
                  </a:lnTo>
                  <a:lnTo>
                    <a:pt x="15877" y="10629"/>
                  </a:lnTo>
                  <a:lnTo>
                    <a:pt x="16140" y="10070"/>
                  </a:lnTo>
                  <a:lnTo>
                    <a:pt x="16404" y="9650"/>
                  </a:lnTo>
                  <a:lnTo>
                    <a:pt x="16842" y="9091"/>
                  </a:lnTo>
                  <a:lnTo>
                    <a:pt x="16930" y="8252"/>
                  </a:lnTo>
                  <a:lnTo>
                    <a:pt x="17018" y="7972"/>
                  </a:lnTo>
                  <a:lnTo>
                    <a:pt x="17193" y="7413"/>
                  </a:lnTo>
                  <a:lnTo>
                    <a:pt x="17368" y="6853"/>
                  </a:lnTo>
                  <a:lnTo>
                    <a:pt x="17544" y="6154"/>
                  </a:lnTo>
                  <a:lnTo>
                    <a:pt x="17544" y="5874"/>
                  </a:lnTo>
                  <a:lnTo>
                    <a:pt x="18070" y="5035"/>
                  </a:lnTo>
                  <a:lnTo>
                    <a:pt x="18333" y="5035"/>
                  </a:lnTo>
                  <a:lnTo>
                    <a:pt x="18421" y="4336"/>
                  </a:lnTo>
                  <a:lnTo>
                    <a:pt x="18772" y="3916"/>
                  </a:lnTo>
                  <a:lnTo>
                    <a:pt x="19035" y="3497"/>
                  </a:lnTo>
                  <a:lnTo>
                    <a:pt x="19123" y="3077"/>
                  </a:lnTo>
                  <a:lnTo>
                    <a:pt x="19386" y="2517"/>
                  </a:lnTo>
                  <a:lnTo>
                    <a:pt x="19386" y="2238"/>
                  </a:lnTo>
                  <a:lnTo>
                    <a:pt x="19474" y="2098"/>
                  </a:lnTo>
                  <a:lnTo>
                    <a:pt x="19561" y="1538"/>
                  </a:lnTo>
                  <a:lnTo>
                    <a:pt x="19825" y="1399"/>
                  </a:lnTo>
                  <a:lnTo>
                    <a:pt x="19825" y="979"/>
                  </a:lnTo>
                  <a:lnTo>
                    <a:pt x="19912" y="839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09" name="AutoShape 27">
              <a:extLst>
                <a:ext uri="{FF2B5EF4-FFF2-40B4-BE49-F238E27FC236}">
                  <a16:creationId xmlns:a16="http://schemas.microsoft.com/office/drawing/2014/main" id="{D37E9E0D-A5AF-4770-A46A-F129C4311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5" y="1849"/>
              <a:ext cx="129" cy="20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27"/>
                  </a:moveTo>
                  <a:lnTo>
                    <a:pt x="183" y="18486"/>
                  </a:lnTo>
                  <a:lnTo>
                    <a:pt x="459" y="17910"/>
                  </a:lnTo>
                  <a:lnTo>
                    <a:pt x="642" y="17297"/>
                  </a:lnTo>
                  <a:lnTo>
                    <a:pt x="642" y="16685"/>
                  </a:lnTo>
                  <a:lnTo>
                    <a:pt x="917" y="16072"/>
                  </a:lnTo>
                  <a:lnTo>
                    <a:pt x="1376" y="15495"/>
                  </a:lnTo>
                  <a:lnTo>
                    <a:pt x="1560" y="14919"/>
                  </a:lnTo>
                  <a:lnTo>
                    <a:pt x="1927" y="14270"/>
                  </a:lnTo>
                  <a:lnTo>
                    <a:pt x="2110" y="13694"/>
                  </a:lnTo>
                  <a:lnTo>
                    <a:pt x="2477" y="13117"/>
                  </a:lnTo>
                  <a:lnTo>
                    <a:pt x="2477" y="12541"/>
                  </a:lnTo>
                  <a:lnTo>
                    <a:pt x="2569" y="12000"/>
                  </a:lnTo>
                  <a:lnTo>
                    <a:pt x="2844" y="11459"/>
                  </a:lnTo>
                  <a:lnTo>
                    <a:pt x="2936" y="10847"/>
                  </a:lnTo>
                  <a:lnTo>
                    <a:pt x="3211" y="10378"/>
                  </a:lnTo>
                  <a:lnTo>
                    <a:pt x="3211" y="9802"/>
                  </a:lnTo>
                  <a:lnTo>
                    <a:pt x="3670" y="9261"/>
                  </a:lnTo>
                  <a:lnTo>
                    <a:pt x="4128" y="8721"/>
                  </a:lnTo>
                  <a:lnTo>
                    <a:pt x="4312" y="8288"/>
                  </a:lnTo>
                  <a:lnTo>
                    <a:pt x="4404" y="7748"/>
                  </a:lnTo>
                  <a:lnTo>
                    <a:pt x="4679" y="7243"/>
                  </a:lnTo>
                  <a:lnTo>
                    <a:pt x="4862" y="6811"/>
                  </a:lnTo>
                  <a:lnTo>
                    <a:pt x="5046" y="6342"/>
                  </a:lnTo>
                  <a:lnTo>
                    <a:pt x="5321" y="5874"/>
                  </a:lnTo>
                  <a:lnTo>
                    <a:pt x="5413" y="5477"/>
                  </a:lnTo>
                  <a:lnTo>
                    <a:pt x="5872" y="5009"/>
                  </a:lnTo>
                  <a:lnTo>
                    <a:pt x="5872" y="4505"/>
                  </a:lnTo>
                  <a:lnTo>
                    <a:pt x="6422" y="4144"/>
                  </a:lnTo>
                  <a:lnTo>
                    <a:pt x="6606" y="3748"/>
                  </a:lnTo>
                  <a:lnTo>
                    <a:pt x="6606" y="3423"/>
                  </a:lnTo>
                  <a:lnTo>
                    <a:pt x="7064" y="3099"/>
                  </a:lnTo>
                  <a:lnTo>
                    <a:pt x="7064" y="2703"/>
                  </a:lnTo>
                  <a:lnTo>
                    <a:pt x="7431" y="2414"/>
                  </a:lnTo>
                  <a:lnTo>
                    <a:pt x="7523" y="2090"/>
                  </a:lnTo>
                  <a:lnTo>
                    <a:pt x="7523" y="1838"/>
                  </a:lnTo>
                  <a:lnTo>
                    <a:pt x="7890" y="1586"/>
                  </a:lnTo>
                  <a:lnTo>
                    <a:pt x="7982" y="1297"/>
                  </a:lnTo>
                  <a:lnTo>
                    <a:pt x="8440" y="1081"/>
                  </a:lnTo>
                  <a:lnTo>
                    <a:pt x="8440" y="865"/>
                  </a:lnTo>
                  <a:lnTo>
                    <a:pt x="8899" y="685"/>
                  </a:lnTo>
                  <a:lnTo>
                    <a:pt x="8991" y="541"/>
                  </a:lnTo>
                  <a:lnTo>
                    <a:pt x="9174" y="360"/>
                  </a:lnTo>
                  <a:lnTo>
                    <a:pt x="9358" y="216"/>
                  </a:lnTo>
                  <a:lnTo>
                    <a:pt x="9358" y="144"/>
                  </a:lnTo>
                  <a:lnTo>
                    <a:pt x="9725" y="144"/>
                  </a:lnTo>
                  <a:lnTo>
                    <a:pt x="10183" y="36"/>
                  </a:lnTo>
                  <a:lnTo>
                    <a:pt x="10367" y="0"/>
                  </a:lnTo>
                  <a:lnTo>
                    <a:pt x="10642" y="36"/>
                  </a:lnTo>
                  <a:lnTo>
                    <a:pt x="10734" y="36"/>
                  </a:lnTo>
                  <a:lnTo>
                    <a:pt x="10826" y="144"/>
                  </a:lnTo>
                  <a:lnTo>
                    <a:pt x="11009" y="216"/>
                  </a:lnTo>
                  <a:lnTo>
                    <a:pt x="11468" y="360"/>
                  </a:lnTo>
                  <a:lnTo>
                    <a:pt x="11560" y="541"/>
                  </a:lnTo>
                  <a:lnTo>
                    <a:pt x="12018" y="757"/>
                  </a:lnTo>
                  <a:lnTo>
                    <a:pt x="12110" y="1009"/>
                  </a:lnTo>
                  <a:lnTo>
                    <a:pt x="12477" y="1261"/>
                  </a:lnTo>
                  <a:lnTo>
                    <a:pt x="12477" y="1586"/>
                  </a:lnTo>
                  <a:lnTo>
                    <a:pt x="12569" y="1874"/>
                  </a:lnTo>
                  <a:lnTo>
                    <a:pt x="12936" y="2306"/>
                  </a:lnTo>
                  <a:lnTo>
                    <a:pt x="12936" y="2703"/>
                  </a:lnTo>
                  <a:lnTo>
                    <a:pt x="13394" y="3171"/>
                  </a:lnTo>
                  <a:lnTo>
                    <a:pt x="13394" y="3532"/>
                  </a:lnTo>
                  <a:lnTo>
                    <a:pt x="13578" y="4036"/>
                  </a:lnTo>
                  <a:lnTo>
                    <a:pt x="14128" y="4396"/>
                  </a:lnTo>
                  <a:lnTo>
                    <a:pt x="14220" y="4973"/>
                  </a:lnTo>
                  <a:lnTo>
                    <a:pt x="14587" y="5477"/>
                  </a:lnTo>
                  <a:lnTo>
                    <a:pt x="14862" y="5982"/>
                  </a:lnTo>
                  <a:lnTo>
                    <a:pt x="15046" y="6486"/>
                  </a:lnTo>
                  <a:lnTo>
                    <a:pt x="15138" y="7063"/>
                  </a:lnTo>
                  <a:lnTo>
                    <a:pt x="15321" y="7676"/>
                  </a:lnTo>
                  <a:lnTo>
                    <a:pt x="15596" y="8216"/>
                  </a:lnTo>
                  <a:lnTo>
                    <a:pt x="15780" y="8757"/>
                  </a:lnTo>
                  <a:lnTo>
                    <a:pt x="15963" y="9369"/>
                  </a:lnTo>
                  <a:lnTo>
                    <a:pt x="16330" y="9910"/>
                  </a:lnTo>
                  <a:lnTo>
                    <a:pt x="16789" y="10414"/>
                  </a:lnTo>
                  <a:lnTo>
                    <a:pt x="16789" y="10991"/>
                  </a:lnTo>
                  <a:lnTo>
                    <a:pt x="17064" y="11604"/>
                  </a:lnTo>
                  <a:lnTo>
                    <a:pt x="17248" y="12144"/>
                  </a:lnTo>
                  <a:lnTo>
                    <a:pt x="17431" y="12757"/>
                  </a:lnTo>
                  <a:lnTo>
                    <a:pt x="17523" y="13297"/>
                  </a:lnTo>
                  <a:lnTo>
                    <a:pt x="17523" y="13838"/>
                  </a:lnTo>
                  <a:lnTo>
                    <a:pt x="17890" y="14378"/>
                  </a:lnTo>
                  <a:lnTo>
                    <a:pt x="17890" y="14991"/>
                  </a:lnTo>
                  <a:lnTo>
                    <a:pt x="18349" y="15495"/>
                  </a:lnTo>
                  <a:lnTo>
                    <a:pt x="18440" y="15964"/>
                  </a:lnTo>
                  <a:lnTo>
                    <a:pt x="18624" y="16396"/>
                  </a:lnTo>
                  <a:lnTo>
                    <a:pt x="18991" y="16829"/>
                  </a:lnTo>
                  <a:lnTo>
                    <a:pt x="19083" y="17297"/>
                  </a:lnTo>
                  <a:lnTo>
                    <a:pt x="19358" y="17694"/>
                  </a:lnTo>
                  <a:lnTo>
                    <a:pt x="19358" y="18162"/>
                  </a:lnTo>
                  <a:lnTo>
                    <a:pt x="19450" y="18486"/>
                  </a:lnTo>
                  <a:lnTo>
                    <a:pt x="19541" y="18919"/>
                  </a:lnTo>
                  <a:lnTo>
                    <a:pt x="19633" y="19171"/>
                  </a:lnTo>
                  <a:lnTo>
                    <a:pt x="19817" y="19459"/>
                  </a:lnTo>
                  <a:lnTo>
                    <a:pt x="19908" y="19784"/>
                  </a:lnTo>
                  <a:lnTo>
                    <a:pt x="19908" y="19964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0" name="AutoShape 28">
              <a:extLst>
                <a:ext uri="{FF2B5EF4-FFF2-40B4-BE49-F238E27FC236}">
                  <a16:creationId xmlns:a16="http://schemas.microsoft.com/office/drawing/2014/main" id="{7EE4A6BE-44A5-49A8-B896-225DE8161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2039"/>
              <a:ext cx="137" cy="2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4" y="636"/>
                  </a:lnTo>
                  <a:lnTo>
                    <a:pt x="348" y="1271"/>
                  </a:lnTo>
                  <a:lnTo>
                    <a:pt x="522" y="1907"/>
                  </a:lnTo>
                  <a:lnTo>
                    <a:pt x="609" y="2505"/>
                  </a:lnTo>
                  <a:lnTo>
                    <a:pt x="870" y="3140"/>
                  </a:lnTo>
                  <a:lnTo>
                    <a:pt x="1304" y="3738"/>
                  </a:lnTo>
                  <a:lnTo>
                    <a:pt x="1304" y="4299"/>
                  </a:lnTo>
                  <a:lnTo>
                    <a:pt x="1565" y="4935"/>
                  </a:lnTo>
                  <a:lnTo>
                    <a:pt x="1652" y="5607"/>
                  </a:lnTo>
                  <a:lnTo>
                    <a:pt x="2261" y="6093"/>
                  </a:lnTo>
                  <a:lnTo>
                    <a:pt x="2435" y="6729"/>
                  </a:lnTo>
                  <a:lnTo>
                    <a:pt x="2522" y="7327"/>
                  </a:lnTo>
                  <a:lnTo>
                    <a:pt x="2609" y="7888"/>
                  </a:lnTo>
                  <a:lnTo>
                    <a:pt x="2783" y="8523"/>
                  </a:lnTo>
                  <a:lnTo>
                    <a:pt x="3043" y="9047"/>
                  </a:lnTo>
                  <a:lnTo>
                    <a:pt x="3130" y="9607"/>
                  </a:lnTo>
                  <a:lnTo>
                    <a:pt x="3130" y="10131"/>
                  </a:lnTo>
                  <a:lnTo>
                    <a:pt x="3478" y="10654"/>
                  </a:lnTo>
                  <a:lnTo>
                    <a:pt x="3652" y="11178"/>
                  </a:lnTo>
                  <a:lnTo>
                    <a:pt x="4000" y="11701"/>
                  </a:lnTo>
                  <a:lnTo>
                    <a:pt x="4174" y="12187"/>
                  </a:lnTo>
                  <a:lnTo>
                    <a:pt x="4348" y="12673"/>
                  </a:lnTo>
                  <a:lnTo>
                    <a:pt x="4435" y="13159"/>
                  </a:lnTo>
                  <a:lnTo>
                    <a:pt x="4609" y="13720"/>
                  </a:lnTo>
                  <a:lnTo>
                    <a:pt x="4870" y="14056"/>
                  </a:lnTo>
                  <a:lnTo>
                    <a:pt x="5217" y="14542"/>
                  </a:lnTo>
                  <a:lnTo>
                    <a:pt x="5478" y="14953"/>
                  </a:lnTo>
                  <a:lnTo>
                    <a:pt x="5652" y="15477"/>
                  </a:lnTo>
                  <a:lnTo>
                    <a:pt x="5739" y="15850"/>
                  </a:lnTo>
                  <a:lnTo>
                    <a:pt x="6087" y="16262"/>
                  </a:lnTo>
                  <a:lnTo>
                    <a:pt x="6174" y="16636"/>
                  </a:lnTo>
                  <a:lnTo>
                    <a:pt x="6522" y="16935"/>
                  </a:lnTo>
                  <a:lnTo>
                    <a:pt x="6783" y="17196"/>
                  </a:lnTo>
                  <a:lnTo>
                    <a:pt x="6870" y="17607"/>
                  </a:lnTo>
                  <a:lnTo>
                    <a:pt x="7130" y="17981"/>
                  </a:lnTo>
                  <a:lnTo>
                    <a:pt x="7217" y="18131"/>
                  </a:lnTo>
                  <a:lnTo>
                    <a:pt x="7565" y="18430"/>
                  </a:lnTo>
                  <a:lnTo>
                    <a:pt x="7565" y="18692"/>
                  </a:lnTo>
                  <a:lnTo>
                    <a:pt x="7652" y="18953"/>
                  </a:lnTo>
                  <a:lnTo>
                    <a:pt x="7826" y="19140"/>
                  </a:lnTo>
                  <a:lnTo>
                    <a:pt x="8087" y="19327"/>
                  </a:lnTo>
                  <a:lnTo>
                    <a:pt x="8522" y="19439"/>
                  </a:lnTo>
                  <a:lnTo>
                    <a:pt x="8609" y="19626"/>
                  </a:lnTo>
                  <a:lnTo>
                    <a:pt x="8957" y="19776"/>
                  </a:lnTo>
                  <a:lnTo>
                    <a:pt x="9130" y="19850"/>
                  </a:lnTo>
                  <a:lnTo>
                    <a:pt x="9304" y="19850"/>
                  </a:lnTo>
                  <a:lnTo>
                    <a:pt x="9478" y="19963"/>
                  </a:lnTo>
                  <a:lnTo>
                    <a:pt x="9652" y="19963"/>
                  </a:lnTo>
                  <a:lnTo>
                    <a:pt x="9826" y="19963"/>
                  </a:lnTo>
                  <a:lnTo>
                    <a:pt x="10174" y="19850"/>
                  </a:lnTo>
                  <a:lnTo>
                    <a:pt x="10348" y="19850"/>
                  </a:lnTo>
                  <a:lnTo>
                    <a:pt x="10522" y="19738"/>
                  </a:lnTo>
                  <a:lnTo>
                    <a:pt x="10696" y="19477"/>
                  </a:lnTo>
                  <a:lnTo>
                    <a:pt x="10870" y="19327"/>
                  </a:lnTo>
                  <a:lnTo>
                    <a:pt x="11391" y="19103"/>
                  </a:lnTo>
                  <a:lnTo>
                    <a:pt x="11391" y="18879"/>
                  </a:lnTo>
                  <a:lnTo>
                    <a:pt x="11913" y="18542"/>
                  </a:lnTo>
                  <a:lnTo>
                    <a:pt x="12174" y="18243"/>
                  </a:lnTo>
                  <a:lnTo>
                    <a:pt x="12348" y="17907"/>
                  </a:lnTo>
                  <a:lnTo>
                    <a:pt x="12522" y="17495"/>
                  </a:lnTo>
                  <a:lnTo>
                    <a:pt x="12522" y="17159"/>
                  </a:lnTo>
                  <a:lnTo>
                    <a:pt x="12870" y="16710"/>
                  </a:lnTo>
                  <a:lnTo>
                    <a:pt x="13130" y="16262"/>
                  </a:lnTo>
                  <a:lnTo>
                    <a:pt x="13217" y="15813"/>
                  </a:lnTo>
                  <a:lnTo>
                    <a:pt x="13565" y="15364"/>
                  </a:lnTo>
                  <a:lnTo>
                    <a:pt x="13913" y="14841"/>
                  </a:lnTo>
                  <a:lnTo>
                    <a:pt x="14087" y="14355"/>
                  </a:lnTo>
                  <a:lnTo>
                    <a:pt x="14348" y="13832"/>
                  </a:lnTo>
                  <a:lnTo>
                    <a:pt x="14696" y="13346"/>
                  </a:lnTo>
                  <a:lnTo>
                    <a:pt x="14783" y="12822"/>
                  </a:lnTo>
                  <a:lnTo>
                    <a:pt x="15304" y="12187"/>
                  </a:lnTo>
                  <a:lnTo>
                    <a:pt x="15565" y="11664"/>
                  </a:lnTo>
                  <a:lnTo>
                    <a:pt x="15652" y="11103"/>
                  </a:lnTo>
                  <a:lnTo>
                    <a:pt x="15826" y="10579"/>
                  </a:lnTo>
                  <a:lnTo>
                    <a:pt x="16087" y="10019"/>
                  </a:lnTo>
                  <a:lnTo>
                    <a:pt x="16435" y="9495"/>
                  </a:lnTo>
                  <a:lnTo>
                    <a:pt x="16783" y="8897"/>
                  </a:lnTo>
                  <a:lnTo>
                    <a:pt x="16870" y="8336"/>
                  </a:lnTo>
                  <a:lnTo>
                    <a:pt x="16957" y="7813"/>
                  </a:lnTo>
                  <a:lnTo>
                    <a:pt x="17217" y="7327"/>
                  </a:lnTo>
                  <a:lnTo>
                    <a:pt x="17391" y="6804"/>
                  </a:lnTo>
                  <a:lnTo>
                    <a:pt x="17565" y="6206"/>
                  </a:lnTo>
                  <a:lnTo>
                    <a:pt x="17565" y="5682"/>
                  </a:lnTo>
                  <a:lnTo>
                    <a:pt x="18087" y="5196"/>
                  </a:lnTo>
                  <a:lnTo>
                    <a:pt x="18348" y="4673"/>
                  </a:lnTo>
                  <a:lnTo>
                    <a:pt x="18435" y="4262"/>
                  </a:lnTo>
                  <a:lnTo>
                    <a:pt x="18696" y="3776"/>
                  </a:lnTo>
                  <a:lnTo>
                    <a:pt x="18957" y="3364"/>
                  </a:lnTo>
                  <a:lnTo>
                    <a:pt x="19130" y="3028"/>
                  </a:lnTo>
                  <a:lnTo>
                    <a:pt x="19391" y="2654"/>
                  </a:lnTo>
                  <a:lnTo>
                    <a:pt x="19391" y="2243"/>
                  </a:lnTo>
                  <a:lnTo>
                    <a:pt x="19478" y="1907"/>
                  </a:lnTo>
                  <a:lnTo>
                    <a:pt x="19565" y="1645"/>
                  </a:lnTo>
                  <a:lnTo>
                    <a:pt x="19826" y="1346"/>
                  </a:lnTo>
                  <a:lnTo>
                    <a:pt x="19826" y="1047"/>
                  </a:lnTo>
                  <a:lnTo>
                    <a:pt x="19913" y="86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1" name="AutoShape 29">
              <a:extLst>
                <a:ext uri="{FF2B5EF4-FFF2-40B4-BE49-F238E27FC236}">
                  <a16:creationId xmlns:a16="http://schemas.microsoft.com/office/drawing/2014/main" id="{F0537A40-8EE0-4EB5-8582-68689DD39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794"/>
              <a:ext cx="131" cy="266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70"/>
                  </a:moveTo>
                  <a:lnTo>
                    <a:pt x="183" y="18507"/>
                  </a:lnTo>
                  <a:lnTo>
                    <a:pt x="459" y="17887"/>
                  </a:lnTo>
                  <a:lnTo>
                    <a:pt x="642" y="17324"/>
                  </a:lnTo>
                  <a:lnTo>
                    <a:pt x="642" y="16704"/>
                  </a:lnTo>
                  <a:lnTo>
                    <a:pt x="917" y="16085"/>
                  </a:lnTo>
                  <a:lnTo>
                    <a:pt x="1376" y="15521"/>
                  </a:lnTo>
                  <a:lnTo>
                    <a:pt x="1560" y="14873"/>
                  </a:lnTo>
                  <a:lnTo>
                    <a:pt x="1927" y="14282"/>
                  </a:lnTo>
                  <a:lnTo>
                    <a:pt x="2110" y="13718"/>
                  </a:lnTo>
                  <a:lnTo>
                    <a:pt x="2477" y="13127"/>
                  </a:lnTo>
                  <a:lnTo>
                    <a:pt x="2477" y="12620"/>
                  </a:lnTo>
                  <a:lnTo>
                    <a:pt x="2569" y="12085"/>
                  </a:lnTo>
                  <a:lnTo>
                    <a:pt x="2844" y="11465"/>
                  </a:lnTo>
                  <a:lnTo>
                    <a:pt x="2936" y="10901"/>
                  </a:lnTo>
                  <a:lnTo>
                    <a:pt x="3211" y="10366"/>
                  </a:lnTo>
                  <a:lnTo>
                    <a:pt x="3211" y="9831"/>
                  </a:lnTo>
                  <a:lnTo>
                    <a:pt x="3670" y="9239"/>
                  </a:lnTo>
                  <a:lnTo>
                    <a:pt x="4128" y="8817"/>
                  </a:lnTo>
                  <a:lnTo>
                    <a:pt x="4312" y="8197"/>
                  </a:lnTo>
                  <a:lnTo>
                    <a:pt x="4404" y="7718"/>
                  </a:lnTo>
                  <a:lnTo>
                    <a:pt x="4679" y="7211"/>
                  </a:lnTo>
                  <a:lnTo>
                    <a:pt x="4862" y="6845"/>
                  </a:lnTo>
                  <a:lnTo>
                    <a:pt x="5046" y="6366"/>
                  </a:lnTo>
                  <a:lnTo>
                    <a:pt x="5321" y="5915"/>
                  </a:lnTo>
                  <a:lnTo>
                    <a:pt x="5413" y="5380"/>
                  </a:lnTo>
                  <a:lnTo>
                    <a:pt x="5872" y="5014"/>
                  </a:lnTo>
                  <a:lnTo>
                    <a:pt x="5872" y="4563"/>
                  </a:lnTo>
                  <a:lnTo>
                    <a:pt x="6422" y="4141"/>
                  </a:lnTo>
                  <a:lnTo>
                    <a:pt x="6606" y="3803"/>
                  </a:lnTo>
                  <a:lnTo>
                    <a:pt x="6606" y="3380"/>
                  </a:lnTo>
                  <a:lnTo>
                    <a:pt x="7064" y="3014"/>
                  </a:lnTo>
                  <a:lnTo>
                    <a:pt x="7064" y="2676"/>
                  </a:lnTo>
                  <a:lnTo>
                    <a:pt x="7431" y="2479"/>
                  </a:lnTo>
                  <a:lnTo>
                    <a:pt x="7523" y="2113"/>
                  </a:lnTo>
                  <a:lnTo>
                    <a:pt x="7523" y="1831"/>
                  </a:lnTo>
                  <a:lnTo>
                    <a:pt x="7890" y="1549"/>
                  </a:lnTo>
                  <a:lnTo>
                    <a:pt x="7982" y="1324"/>
                  </a:lnTo>
                  <a:lnTo>
                    <a:pt x="8440" y="1099"/>
                  </a:lnTo>
                  <a:lnTo>
                    <a:pt x="8440" y="845"/>
                  </a:lnTo>
                  <a:lnTo>
                    <a:pt x="8899" y="676"/>
                  </a:lnTo>
                  <a:lnTo>
                    <a:pt x="8991" y="479"/>
                  </a:lnTo>
                  <a:lnTo>
                    <a:pt x="9174" y="423"/>
                  </a:lnTo>
                  <a:lnTo>
                    <a:pt x="9358" y="282"/>
                  </a:lnTo>
                  <a:lnTo>
                    <a:pt x="9358" y="141"/>
                  </a:lnTo>
                  <a:lnTo>
                    <a:pt x="9725" y="113"/>
                  </a:lnTo>
                  <a:lnTo>
                    <a:pt x="10183" y="28"/>
                  </a:lnTo>
                  <a:lnTo>
                    <a:pt x="10367" y="0"/>
                  </a:lnTo>
                  <a:lnTo>
                    <a:pt x="10642" y="28"/>
                  </a:lnTo>
                  <a:lnTo>
                    <a:pt x="10734" y="28"/>
                  </a:lnTo>
                  <a:lnTo>
                    <a:pt x="10826" y="113"/>
                  </a:lnTo>
                  <a:lnTo>
                    <a:pt x="11009" y="197"/>
                  </a:lnTo>
                  <a:lnTo>
                    <a:pt x="11468" y="423"/>
                  </a:lnTo>
                  <a:lnTo>
                    <a:pt x="11560" y="535"/>
                  </a:lnTo>
                  <a:lnTo>
                    <a:pt x="12018" y="761"/>
                  </a:lnTo>
                  <a:lnTo>
                    <a:pt x="12110" y="1014"/>
                  </a:lnTo>
                  <a:lnTo>
                    <a:pt x="12477" y="1268"/>
                  </a:lnTo>
                  <a:lnTo>
                    <a:pt x="12477" y="1549"/>
                  </a:lnTo>
                  <a:lnTo>
                    <a:pt x="12569" y="1887"/>
                  </a:lnTo>
                  <a:lnTo>
                    <a:pt x="12936" y="2310"/>
                  </a:lnTo>
                  <a:lnTo>
                    <a:pt x="12936" y="2676"/>
                  </a:lnTo>
                  <a:lnTo>
                    <a:pt x="13394" y="3127"/>
                  </a:lnTo>
                  <a:lnTo>
                    <a:pt x="13394" y="3493"/>
                  </a:lnTo>
                  <a:lnTo>
                    <a:pt x="13578" y="3972"/>
                  </a:lnTo>
                  <a:lnTo>
                    <a:pt x="14128" y="4451"/>
                  </a:lnTo>
                  <a:lnTo>
                    <a:pt x="14220" y="4986"/>
                  </a:lnTo>
                  <a:lnTo>
                    <a:pt x="14587" y="5437"/>
                  </a:lnTo>
                  <a:lnTo>
                    <a:pt x="14862" y="6000"/>
                  </a:lnTo>
                  <a:lnTo>
                    <a:pt x="15046" y="6507"/>
                  </a:lnTo>
                  <a:lnTo>
                    <a:pt x="15138" y="7070"/>
                  </a:lnTo>
                  <a:lnTo>
                    <a:pt x="15321" y="7577"/>
                  </a:lnTo>
                  <a:lnTo>
                    <a:pt x="15596" y="8169"/>
                  </a:lnTo>
                  <a:lnTo>
                    <a:pt x="15780" y="8817"/>
                  </a:lnTo>
                  <a:lnTo>
                    <a:pt x="15963" y="9324"/>
                  </a:lnTo>
                  <a:lnTo>
                    <a:pt x="16330" y="9915"/>
                  </a:lnTo>
                  <a:lnTo>
                    <a:pt x="16789" y="10451"/>
                  </a:lnTo>
                  <a:lnTo>
                    <a:pt x="16789" y="11042"/>
                  </a:lnTo>
                  <a:lnTo>
                    <a:pt x="17064" y="11634"/>
                  </a:lnTo>
                  <a:lnTo>
                    <a:pt x="17248" y="12197"/>
                  </a:lnTo>
                  <a:lnTo>
                    <a:pt x="17431" y="12789"/>
                  </a:lnTo>
                  <a:lnTo>
                    <a:pt x="17523" y="13296"/>
                  </a:lnTo>
                  <a:lnTo>
                    <a:pt x="17523" y="13803"/>
                  </a:lnTo>
                  <a:lnTo>
                    <a:pt x="17890" y="14394"/>
                  </a:lnTo>
                  <a:lnTo>
                    <a:pt x="17890" y="14930"/>
                  </a:lnTo>
                  <a:lnTo>
                    <a:pt x="18349" y="15437"/>
                  </a:lnTo>
                  <a:lnTo>
                    <a:pt x="18440" y="15887"/>
                  </a:lnTo>
                  <a:lnTo>
                    <a:pt x="18624" y="16451"/>
                  </a:lnTo>
                  <a:lnTo>
                    <a:pt x="18991" y="16845"/>
                  </a:lnTo>
                  <a:lnTo>
                    <a:pt x="19083" y="17324"/>
                  </a:lnTo>
                  <a:lnTo>
                    <a:pt x="19358" y="17718"/>
                  </a:lnTo>
                  <a:lnTo>
                    <a:pt x="19358" y="18169"/>
                  </a:lnTo>
                  <a:lnTo>
                    <a:pt x="19450" y="18563"/>
                  </a:lnTo>
                  <a:lnTo>
                    <a:pt x="19541" y="18845"/>
                  </a:lnTo>
                  <a:lnTo>
                    <a:pt x="19633" y="19155"/>
                  </a:lnTo>
                  <a:lnTo>
                    <a:pt x="19817" y="19521"/>
                  </a:lnTo>
                  <a:lnTo>
                    <a:pt x="19908" y="19718"/>
                  </a:lnTo>
                  <a:lnTo>
                    <a:pt x="19908" y="19972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2" name="AutoShape 30">
              <a:extLst>
                <a:ext uri="{FF2B5EF4-FFF2-40B4-BE49-F238E27FC236}">
                  <a16:creationId xmlns:a16="http://schemas.microsoft.com/office/drawing/2014/main" id="{67D85792-2C18-4A8A-8447-3FA865382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" y="2037"/>
              <a:ext cx="138" cy="26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4" y="614"/>
                  </a:lnTo>
                  <a:lnTo>
                    <a:pt x="348" y="1287"/>
                  </a:lnTo>
                  <a:lnTo>
                    <a:pt x="522" y="1901"/>
                  </a:lnTo>
                  <a:lnTo>
                    <a:pt x="609" y="2544"/>
                  </a:lnTo>
                  <a:lnTo>
                    <a:pt x="870" y="3129"/>
                  </a:lnTo>
                  <a:lnTo>
                    <a:pt x="1304" y="3713"/>
                  </a:lnTo>
                  <a:lnTo>
                    <a:pt x="1304" y="4357"/>
                  </a:lnTo>
                  <a:lnTo>
                    <a:pt x="1565" y="4971"/>
                  </a:lnTo>
                  <a:lnTo>
                    <a:pt x="1652" y="5556"/>
                  </a:lnTo>
                  <a:lnTo>
                    <a:pt x="2261" y="6170"/>
                  </a:lnTo>
                  <a:lnTo>
                    <a:pt x="2435" y="6754"/>
                  </a:lnTo>
                  <a:lnTo>
                    <a:pt x="2522" y="7310"/>
                  </a:lnTo>
                  <a:lnTo>
                    <a:pt x="2609" y="7865"/>
                  </a:lnTo>
                  <a:lnTo>
                    <a:pt x="2783" y="8480"/>
                  </a:lnTo>
                  <a:lnTo>
                    <a:pt x="3043" y="9006"/>
                  </a:lnTo>
                  <a:lnTo>
                    <a:pt x="3130" y="9561"/>
                  </a:lnTo>
                  <a:lnTo>
                    <a:pt x="3130" y="10117"/>
                  </a:lnTo>
                  <a:lnTo>
                    <a:pt x="3478" y="10673"/>
                  </a:lnTo>
                  <a:lnTo>
                    <a:pt x="3652" y="11199"/>
                  </a:lnTo>
                  <a:lnTo>
                    <a:pt x="4000" y="11725"/>
                  </a:lnTo>
                  <a:lnTo>
                    <a:pt x="4174" y="12222"/>
                  </a:lnTo>
                  <a:lnTo>
                    <a:pt x="4348" y="12690"/>
                  </a:lnTo>
                  <a:lnTo>
                    <a:pt x="4435" y="13187"/>
                  </a:lnTo>
                  <a:lnTo>
                    <a:pt x="4609" y="13626"/>
                  </a:lnTo>
                  <a:lnTo>
                    <a:pt x="4870" y="14123"/>
                  </a:lnTo>
                  <a:lnTo>
                    <a:pt x="5217" y="14561"/>
                  </a:lnTo>
                  <a:lnTo>
                    <a:pt x="5478" y="15029"/>
                  </a:lnTo>
                  <a:lnTo>
                    <a:pt x="5652" y="15439"/>
                  </a:lnTo>
                  <a:lnTo>
                    <a:pt x="5739" y="15848"/>
                  </a:lnTo>
                  <a:lnTo>
                    <a:pt x="6087" y="16199"/>
                  </a:lnTo>
                  <a:lnTo>
                    <a:pt x="6174" y="16637"/>
                  </a:lnTo>
                  <a:lnTo>
                    <a:pt x="6522" y="16959"/>
                  </a:lnTo>
                  <a:lnTo>
                    <a:pt x="6783" y="17339"/>
                  </a:lnTo>
                  <a:lnTo>
                    <a:pt x="6870" y="17515"/>
                  </a:lnTo>
                  <a:lnTo>
                    <a:pt x="7130" y="17924"/>
                  </a:lnTo>
                  <a:lnTo>
                    <a:pt x="7217" y="18129"/>
                  </a:lnTo>
                  <a:lnTo>
                    <a:pt x="7565" y="18480"/>
                  </a:lnTo>
                  <a:lnTo>
                    <a:pt x="7565" y="18713"/>
                  </a:lnTo>
                  <a:lnTo>
                    <a:pt x="7652" y="18918"/>
                  </a:lnTo>
                  <a:lnTo>
                    <a:pt x="7826" y="19123"/>
                  </a:lnTo>
                  <a:lnTo>
                    <a:pt x="8087" y="19327"/>
                  </a:lnTo>
                  <a:lnTo>
                    <a:pt x="8522" y="19503"/>
                  </a:lnTo>
                  <a:lnTo>
                    <a:pt x="8609" y="19561"/>
                  </a:lnTo>
                  <a:lnTo>
                    <a:pt x="8957" y="19708"/>
                  </a:lnTo>
                  <a:lnTo>
                    <a:pt x="9130" y="19854"/>
                  </a:lnTo>
                  <a:lnTo>
                    <a:pt x="9304" y="19883"/>
                  </a:lnTo>
                  <a:lnTo>
                    <a:pt x="9478" y="19971"/>
                  </a:lnTo>
                  <a:lnTo>
                    <a:pt x="9652" y="19971"/>
                  </a:lnTo>
                  <a:lnTo>
                    <a:pt x="9826" y="19971"/>
                  </a:lnTo>
                  <a:lnTo>
                    <a:pt x="10174" y="19883"/>
                  </a:lnTo>
                  <a:lnTo>
                    <a:pt x="10348" y="19854"/>
                  </a:lnTo>
                  <a:lnTo>
                    <a:pt x="10522" y="19708"/>
                  </a:lnTo>
                  <a:lnTo>
                    <a:pt x="10696" y="19503"/>
                  </a:lnTo>
                  <a:lnTo>
                    <a:pt x="10870" y="19327"/>
                  </a:lnTo>
                  <a:lnTo>
                    <a:pt x="11391" y="19123"/>
                  </a:lnTo>
                  <a:lnTo>
                    <a:pt x="11391" y="18801"/>
                  </a:lnTo>
                  <a:lnTo>
                    <a:pt x="11913" y="18538"/>
                  </a:lnTo>
                  <a:lnTo>
                    <a:pt x="12174" y="18216"/>
                  </a:lnTo>
                  <a:lnTo>
                    <a:pt x="12348" y="17924"/>
                  </a:lnTo>
                  <a:lnTo>
                    <a:pt x="12522" y="17515"/>
                  </a:lnTo>
                  <a:lnTo>
                    <a:pt x="12522" y="17164"/>
                  </a:lnTo>
                  <a:lnTo>
                    <a:pt x="12870" y="16725"/>
                  </a:lnTo>
                  <a:lnTo>
                    <a:pt x="13130" y="16287"/>
                  </a:lnTo>
                  <a:lnTo>
                    <a:pt x="13217" y="15819"/>
                  </a:lnTo>
                  <a:lnTo>
                    <a:pt x="13565" y="15351"/>
                  </a:lnTo>
                  <a:lnTo>
                    <a:pt x="13913" y="14854"/>
                  </a:lnTo>
                  <a:lnTo>
                    <a:pt x="14087" y="14386"/>
                  </a:lnTo>
                  <a:lnTo>
                    <a:pt x="14348" y="13830"/>
                  </a:lnTo>
                  <a:lnTo>
                    <a:pt x="14696" y="13304"/>
                  </a:lnTo>
                  <a:lnTo>
                    <a:pt x="14783" y="12778"/>
                  </a:lnTo>
                  <a:lnTo>
                    <a:pt x="15304" y="12222"/>
                  </a:lnTo>
                  <a:lnTo>
                    <a:pt x="15565" y="11579"/>
                  </a:lnTo>
                  <a:lnTo>
                    <a:pt x="15652" y="11082"/>
                  </a:lnTo>
                  <a:lnTo>
                    <a:pt x="15826" y="10556"/>
                  </a:lnTo>
                  <a:lnTo>
                    <a:pt x="16087" y="10000"/>
                  </a:lnTo>
                  <a:lnTo>
                    <a:pt x="16435" y="9444"/>
                  </a:lnTo>
                  <a:lnTo>
                    <a:pt x="16783" y="8947"/>
                  </a:lnTo>
                  <a:lnTo>
                    <a:pt x="16870" y="8421"/>
                  </a:lnTo>
                  <a:lnTo>
                    <a:pt x="16957" y="7778"/>
                  </a:lnTo>
                  <a:lnTo>
                    <a:pt x="17217" y="7310"/>
                  </a:lnTo>
                  <a:lnTo>
                    <a:pt x="17391" y="6754"/>
                  </a:lnTo>
                  <a:lnTo>
                    <a:pt x="17565" y="6257"/>
                  </a:lnTo>
                  <a:lnTo>
                    <a:pt x="17565" y="5731"/>
                  </a:lnTo>
                  <a:lnTo>
                    <a:pt x="18087" y="5234"/>
                  </a:lnTo>
                  <a:lnTo>
                    <a:pt x="18348" y="4737"/>
                  </a:lnTo>
                  <a:lnTo>
                    <a:pt x="18435" y="4269"/>
                  </a:lnTo>
                  <a:lnTo>
                    <a:pt x="18696" y="3860"/>
                  </a:lnTo>
                  <a:lnTo>
                    <a:pt x="18957" y="3363"/>
                  </a:lnTo>
                  <a:lnTo>
                    <a:pt x="19130" y="2953"/>
                  </a:lnTo>
                  <a:lnTo>
                    <a:pt x="19391" y="2573"/>
                  </a:lnTo>
                  <a:lnTo>
                    <a:pt x="19391" y="2251"/>
                  </a:lnTo>
                  <a:lnTo>
                    <a:pt x="19478" y="1901"/>
                  </a:lnTo>
                  <a:lnTo>
                    <a:pt x="19565" y="1579"/>
                  </a:lnTo>
                  <a:lnTo>
                    <a:pt x="19826" y="1374"/>
                  </a:lnTo>
                  <a:lnTo>
                    <a:pt x="19826" y="1082"/>
                  </a:lnTo>
                  <a:lnTo>
                    <a:pt x="19913" y="877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3" name="AutoShape 31">
              <a:extLst>
                <a:ext uri="{FF2B5EF4-FFF2-40B4-BE49-F238E27FC236}">
                  <a16:creationId xmlns:a16="http://schemas.microsoft.com/office/drawing/2014/main" id="{4457F3F4-36B5-40EF-BEFA-0CD514835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1806"/>
              <a:ext cx="130" cy="2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90"/>
                  </a:moveTo>
                  <a:lnTo>
                    <a:pt x="183" y="18483"/>
                  </a:lnTo>
                  <a:lnTo>
                    <a:pt x="459" y="17936"/>
                  </a:lnTo>
                  <a:lnTo>
                    <a:pt x="642" y="17269"/>
                  </a:lnTo>
                  <a:lnTo>
                    <a:pt x="642" y="16692"/>
                  </a:lnTo>
                  <a:lnTo>
                    <a:pt x="917" y="16146"/>
                  </a:lnTo>
                  <a:lnTo>
                    <a:pt x="1376" y="15539"/>
                  </a:lnTo>
                  <a:lnTo>
                    <a:pt x="1560" y="14871"/>
                  </a:lnTo>
                  <a:lnTo>
                    <a:pt x="1927" y="14325"/>
                  </a:lnTo>
                  <a:lnTo>
                    <a:pt x="2110" y="13718"/>
                  </a:lnTo>
                  <a:lnTo>
                    <a:pt x="2477" y="13111"/>
                  </a:lnTo>
                  <a:lnTo>
                    <a:pt x="2477" y="12595"/>
                  </a:lnTo>
                  <a:lnTo>
                    <a:pt x="2569" y="12049"/>
                  </a:lnTo>
                  <a:lnTo>
                    <a:pt x="2844" y="11472"/>
                  </a:lnTo>
                  <a:lnTo>
                    <a:pt x="2936" y="10926"/>
                  </a:lnTo>
                  <a:lnTo>
                    <a:pt x="3211" y="10349"/>
                  </a:lnTo>
                  <a:lnTo>
                    <a:pt x="3211" y="9894"/>
                  </a:lnTo>
                  <a:lnTo>
                    <a:pt x="3670" y="9317"/>
                  </a:lnTo>
                  <a:lnTo>
                    <a:pt x="4128" y="8741"/>
                  </a:lnTo>
                  <a:lnTo>
                    <a:pt x="4312" y="8194"/>
                  </a:lnTo>
                  <a:lnTo>
                    <a:pt x="4404" y="7709"/>
                  </a:lnTo>
                  <a:lnTo>
                    <a:pt x="4679" y="7223"/>
                  </a:lnTo>
                  <a:lnTo>
                    <a:pt x="4862" y="6798"/>
                  </a:lnTo>
                  <a:lnTo>
                    <a:pt x="5046" y="6282"/>
                  </a:lnTo>
                  <a:lnTo>
                    <a:pt x="5321" y="5857"/>
                  </a:lnTo>
                  <a:lnTo>
                    <a:pt x="5413" y="5402"/>
                  </a:lnTo>
                  <a:lnTo>
                    <a:pt x="5872" y="4947"/>
                  </a:lnTo>
                  <a:lnTo>
                    <a:pt x="5872" y="4613"/>
                  </a:lnTo>
                  <a:lnTo>
                    <a:pt x="6422" y="4188"/>
                  </a:lnTo>
                  <a:lnTo>
                    <a:pt x="6606" y="3763"/>
                  </a:lnTo>
                  <a:lnTo>
                    <a:pt x="6606" y="3399"/>
                  </a:lnTo>
                  <a:lnTo>
                    <a:pt x="7064" y="3005"/>
                  </a:lnTo>
                  <a:lnTo>
                    <a:pt x="7064" y="2731"/>
                  </a:lnTo>
                  <a:lnTo>
                    <a:pt x="7431" y="2458"/>
                  </a:lnTo>
                  <a:lnTo>
                    <a:pt x="7523" y="2064"/>
                  </a:lnTo>
                  <a:lnTo>
                    <a:pt x="7523" y="1851"/>
                  </a:lnTo>
                  <a:lnTo>
                    <a:pt x="7890" y="1548"/>
                  </a:lnTo>
                  <a:lnTo>
                    <a:pt x="7982" y="1335"/>
                  </a:lnTo>
                  <a:lnTo>
                    <a:pt x="8440" y="1062"/>
                  </a:lnTo>
                  <a:lnTo>
                    <a:pt x="8440" y="910"/>
                  </a:lnTo>
                  <a:lnTo>
                    <a:pt x="8899" y="637"/>
                  </a:lnTo>
                  <a:lnTo>
                    <a:pt x="8991" y="516"/>
                  </a:lnTo>
                  <a:lnTo>
                    <a:pt x="9174" y="455"/>
                  </a:lnTo>
                  <a:lnTo>
                    <a:pt x="9358" y="182"/>
                  </a:lnTo>
                  <a:lnTo>
                    <a:pt x="9358" y="152"/>
                  </a:lnTo>
                  <a:lnTo>
                    <a:pt x="9725" y="121"/>
                  </a:lnTo>
                  <a:lnTo>
                    <a:pt x="10183" y="30"/>
                  </a:lnTo>
                  <a:lnTo>
                    <a:pt x="10367" y="0"/>
                  </a:lnTo>
                  <a:lnTo>
                    <a:pt x="10642" y="30"/>
                  </a:lnTo>
                  <a:lnTo>
                    <a:pt x="10734" y="30"/>
                  </a:lnTo>
                  <a:lnTo>
                    <a:pt x="10826" y="121"/>
                  </a:lnTo>
                  <a:lnTo>
                    <a:pt x="11009" y="152"/>
                  </a:lnTo>
                  <a:lnTo>
                    <a:pt x="11468" y="425"/>
                  </a:lnTo>
                  <a:lnTo>
                    <a:pt x="11560" y="516"/>
                  </a:lnTo>
                  <a:lnTo>
                    <a:pt x="12018" y="819"/>
                  </a:lnTo>
                  <a:lnTo>
                    <a:pt x="12110" y="1002"/>
                  </a:lnTo>
                  <a:lnTo>
                    <a:pt x="12477" y="1275"/>
                  </a:lnTo>
                  <a:lnTo>
                    <a:pt x="12477" y="1548"/>
                  </a:lnTo>
                  <a:lnTo>
                    <a:pt x="12569" y="1851"/>
                  </a:lnTo>
                  <a:lnTo>
                    <a:pt x="12936" y="2307"/>
                  </a:lnTo>
                  <a:lnTo>
                    <a:pt x="12936" y="2731"/>
                  </a:lnTo>
                  <a:lnTo>
                    <a:pt x="13394" y="3065"/>
                  </a:lnTo>
                  <a:lnTo>
                    <a:pt x="13394" y="3490"/>
                  </a:lnTo>
                  <a:lnTo>
                    <a:pt x="13578" y="3976"/>
                  </a:lnTo>
                  <a:lnTo>
                    <a:pt x="14128" y="4431"/>
                  </a:lnTo>
                  <a:lnTo>
                    <a:pt x="14220" y="4917"/>
                  </a:lnTo>
                  <a:lnTo>
                    <a:pt x="14587" y="5524"/>
                  </a:lnTo>
                  <a:lnTo>
                    <a:pt x="14862" y="5979"/>
                  </a:lnTo>
                  <a:lnTo>
                    <a:pt x="15046" y="6616"/>
                  </a:lnTo>
                  <a:lnTo>
                    <a:pt x="15138" y="7041"/>
                  </a:lnTo>
                  <a:lnTo>
                    <a:pt x="15321" y="7587"/>
                  </a:lnTo>
                  <a:lnTo>
                    <a:pt x="15596" y="8164"/>
                  </a:lnTo>
                  <a:lnTo>
                    <a:pt x="15780" y="8741"/>
                  </a:lnTo>
                  <a:lnTo>
                    <a:pt x="15963" y="9317"/>
                  </a:lnTo>
                  <a:lnTo>
                    <a:pt x="16330" y="9924"/>
                  </a:lnTo>
                  <a:lnTo>
                    <a:pt x="16789" y="10501"/>
                  </a:lnTo>
                  <a:lnTo>
                    <a:pt x="16789" y="11047"/>
                  </a:lnTo>
                  <a:lnTo>
                    <a:pt x="17064" y="11624"/>
                  </a:lnTo>
                  <a:lnTo>
                    <a:pt x="17248" y="12231"/>
                  </a:lnTo>
                  <a:lnTo>
                    <a:pt x="17431" y="12777"/>
                  </a:lnTo>
                  <a:lnTo>
                    <a:pt x="17523" y="13293"/>
                  </a:lnTo>
                  <a:lnTo>
                    <a:pt x="17523" y="13809"/>
                  </a:lnTo>
                  <a:lnTo>
                    <a:pt x="17890" y="14385"/>
                  </a:lnTo>
                  <a:lnTo>
                    <a:pt x="17890" y="14932"/>
                  </a:lnTo>
                  <a:lnTo>
                    <a:pt x="18349" y="15387"/>
                  </a:lnTo>
                  <a:lnTo>
                    <a:pt x="18440" y="15873"/>
                  </a:lnTo>
                  <a:lnTo>
                    <a:pt x="18624" y="16358"/>
                  </a:lnTo>
                  <a:lnTo>
                    <a:pt x="18991" y="16844"/>
                  </a:lnTo>
                  <a:lnTo>
                    <a:pt x="19083" y="17269"/>
                  </a:lnTo>
                  <a:lnTo>
                    <a:pt x="19358" y="17724"/>
                  </a:lnTo>
                  <a:lnTo>
                    <a:pt x="19358" y="18149"/>
                  </a:lnTo>
                  <a:lnTo>
                    <a:pt x="19450" y="18513"/>
                  </a:lnTo>
                  <a:lnTo>
                    <a:pt x="19541" y="18877"/>
                  </a:lnTo>
                  <a:lnTo>
                    <a:pt x="19633" y="19150"/>
                  </a:lnTo>
                  <a:lnTo>
                    <a:pt x="19817" y="19484"/>
                  </a:lnTo>
                  <a:lnTo>
                    <a:pt x="19908" y="19818"/>
                  </a:lnTo>
                  <a:lnTo>
                    <a:pt x="19908" y="1997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4" name="AutoShape 32">
              <a:extLst>
                <a:ext uri="{FF2B5EF4-FFF2-40B4-BE49-F238E27FC236}">
                  <a16:creationId xmlns:a16="http://schemas.microsoft.com/office/drawing/2014/main" id="{901C8096-2B7E-4CA2-9B28-08F8A95ED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" y="2039"/>
              <a:ext cx="138" cy="21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4" y="599"/>
                  </a:lnTo>
                  <a:lnTo>
                    <a:pt x="348" y="1325"/>
                  </a:lnTo>
                  <a:lnTo>
                    <a:pt x="522" y="1924"/>
                  </a:lnTo>
                  <a:lnTo>
                    <a:pt x="609" y="2524"/>
                  </a:lnTo>
                  <a:lnTo>
                    <a:pt x="870" y="3155"/>
                  </a:lnTo>
                  <a:lnTo>
                    <a:pt x="1304" y="3691"/>
                  </a:lnTo>
                  <a:lnTo>
                    <a:pt x="1304" y="4385"/>
                  </a:lnTo>
                  <a:lnTo>
                    <a:pt x="1565" y="4984"/>
                  </a:lnTo>
                  <a:lnTo>
                    <a:pt x="1652" y="5552"/>
                  </a:lnTo>
                  <a:lnTo>
                    <a:pt x="2261" y="6151"/>
                  </a:lnTo>
                  <a:lnTo>
                    <a:pt x="2435" y="6845"/>
                  </a:lnTo>
                  <a:lnTo>
                    <a:pt x="2522" y="7350"/>
                  </a:lnTo>
                  <a:lnTo>
                    <a:pt x="2609" y="7886"/>
                  </a:lnTo>
                  <a:lnTo>
                    <a:pt x="2783" y="8486"/>
                  </a:lnTo>
                  <a:lnTo>
                    <a:pt x="3043" y="8991"/>
                  </a:lnTo>
                  <a:lnTo>
                    <a:pt x="3130" y="9590"/>
                  </a:lnTo>
                  <a:lnTo>
                    <a:pt x="3130" y="10126"/>
                  </a:lnTo>
                  <a:lnTo>
                    <a:pt x="3478" y="10631"/>
                  </a:lnTo>
                  <a:lnTo>
                    <a:pt x="3652" y="11167"/>
                  </a:lnTo>
                  <a:lnTo>
                    <a:pt x="4000" y="11703"/>
                  </a:lnTo>
                  <a:lnTo>
                    <a:pt x="4174" y="12177"/>
                  </a:lnTo>
                  <a:lnTo>
                    <a:pt x="4348" y="12650"/>
                  </a:lnTo>
                  <a:lnTo>
                    <a:pt x="4435" y="13155"/>
                  </a:lnTo>
                  <a:lnTo>
                    <a:pt x="4609" y="13628"/>
                  </a:lnTo>
                  <a:lnTo>
                    <a:pt x="4870" y="14164"/>
                  </a:lnTo>
                  <a:lnTo>
                    <a:pt x="5217" y="14479"/>
                  </a:lnTo>
                  <a:lnTo>
                    <a:pt x="5478" y="15016"/>
                  </a:lnTo>
                  <a:lnTo>
                    <a:pt x="5652" y="15426"/>
                  </a:lnTo>
                  <a:lnTo>
                    <a:pt x="5739" y="15868"/>
                  </a:lnTo>
                  <a:lnTo>
                    <a:pt x="6087" y="16183"/>
                  </a:lnTo>
                  <a:lnTo>
                    <a:pt x="6174" y="16625"/>
                  </a:lnTo>
                  <a:lnTo>
                    <a:pt x="6522" y="17003"/>
                  </a:lnTo>
                  <a:lnTo>
                    <a:pt x="6783" y="17350"/>
                  </a:lnTo>
                  <a:lnTo>
                    <a:pt x="6870" y="17571"/>
                  </a:lnTo>
                  <a:lnTo>
                    <a:pt x="7130" y="17950"/>
                  </a:lnTo>
                  <a:lnTo>
                    <a:pt x="7217" y="18170"/>
                  </a:lnTo>
                  <a:lnTo>
                    <a:pt x="7565" y="18454"/>
                  </a:lnTo>
                  <a:lnTo>
                    <a:pt x="7565" y="18675"/>
                  </a:lnTo>
                  <a:lnTo>
                    <a:pt x="7652" y="18896"/>
                  </a:lnTo>
                  <a:lnTo>
                    <a:pt x="7826" y="19117"/>
                  </a:lnTo>
                  <a:lnTo>
                    <a:pt x="8087" y="19369"/>
                  </a:lnTo>
                  <a:lnTo>
                    <a:pt x="8522" y="19464"/>
                  </a:lnTo>
                  <a:lnTo>
                    <a:pt x="8609" y="19558"/>
                  </a:lnTo>
                  <a:lnTo>
                    <a:pt x="8957" y="19811"/>
                  </a:lnTo>
                  <a:lnTo>
                    <a:pt x="9130" y="19842"/>
                  </a:lnTo>
                  <a:lnTo>
                    <a:pt x="9304" y="19874"/>
                  </a:lnTo>
                  <a:lnTo>
                    <a:pt x="9478" y="19968"/>
                  </a:lnTo>
                  <a:lnTo>
                    <a:pt x="9652" y="19968"/>
                  </a:lnTo>
                  <a:lnTo>
                    <a:pt x="9826" y="19968"/>
                  </a:lnTo>
                  <a:lnTo>
                    <a:pt x="10174" y="19874"/>
                  </a:lnTo>
                  <a:lnTo>
                    <a:pt x="10348" y="19842"/>
                  </a:lnTo>
                  <a:lnTo>
                    <a:pt x="10522" y="19811"/>
                  </a:lnTo>
                  <a:lnTo>
                    <a:pt x="10696" y="19464"/>
                  </a:lnTo>
                  <a:lnTo>
                    <a:pt x="10870" y="19369"/>
                  </a:lnTo>
                  <a:lnTo>
                    <a:pt x="11391" y="19054"/>
                  </a:lnTo>
                  <a:lnTo>
                    <a:pt x="11391" y="18864"/>
                  </a:lnTo>
                  <a:lnTo>
                    <a:pt x="11913" y="18486"/>
                  </a:lnTo>
                  <a:lnTo>
                    <a:pt x="12174" y="18233"/>
                  </a:lnTo>
                  <a:lnTo>
                    <a:pt x="12348" y="17950"/>
                  </a:lnTo>
                  <a:lnTo>
                    <a:pt x="12522" y="17476"/>
                  </a:lnTo>
                  <a:lnTo>
                    <a:pt x="12522" y="17161"/>
                  </a:lnTo>
                  <a:lnTo>
                    <a:pt x="12870" y="16688"/>
                  </a:lnTo>
                  <a:lnTo>
                    <a:pt x="13130" y="16309"/>
                  </a:lnTo>
                  <a:lnTo>
                    <a:pt x="13217" y="15868"/>
                  </a:lnTo>
                  <a:lnTo>
                    <a:pt x="13565" y="15363"/>
                  </a:lnTo>
                  <a:lnTo>
                    <a:pt x="13913" y="14890"/>
                  </a:lnTo>
                  <a:lnTo>
                    <a:pt x="14087" y="14353"/>
                  </a:lnTo>
                  <a:lnTo>
                    <a:pt x="14348" y="13849"/>
                  </a:lnTo>
                  <a:lnTo>
                    <a:pt x="14696" y="13312"/>
                  </a:lnTo>
                  <a:lnTo>
                    <a:pt x="14783" y="12808"/>
                  </a:lnTo>
                  <a:lnTo>
                    <a:pt x="15304" y="12177"/>
                  </a:lnTo>
                  <a:lnTo>
                    <a:pt x="15565" y="11672"/>
                  </a:lnTo>
                  <a:lnTo>
                    <a:pt x="15652" y="11073"/>
                  </a:lnTo>
                  <a:lnTo>
                    <a:pt x="15826" y="10536"/>
                  </a:lnTo>
                  <a:lnTo>
                    <a:pt x="16087" y="10000"/>
                  </a:lnTo>
                  <a:lnTo>
                    <a:pt x="16435" y="9464"/>
                  </a:lnTo>
                  <a:lnTo>
                    <a:pt x="16783" y="8927"/>
                  </a:lnTo>
                  <a:lnTo>
                    <a:pt x="16870" y="8360"/>
                  </a:lnTo>
                  <a:lnTo>
                    <a:pt x="16957" y="7823"/>
                  </a:lnTo>
                  <a:lnTo>
                    <a:pt x="17217" y="7350"/>
                  </a:lnTo>
                  <a:lnTo>
                    <a:pt x="17391" y="6845"/>
                  </a:lnTo>
                  <a:lnTo>
                    <a:pt x="17565" y="6151"/>
                  </a:lnTo>
                  <a:lnTo>
                    <a:pt x="17565" y="5741"/>
                  </a:lnTo>
                  <a:lnTo>
                    <a:pt x="18087" y="5174"/>
                  </a:lnTo>
                  <a:lnTo>
                    <a:pt x="18348" y="4732"/>
                  </a:lnTo>
                  <a:lnTo>
                    <a:pt x="18435" y="4290"/>
                  </a:lnTo>
                  <a:lnTo>
                    <a:pt x="18696" y="3849"/>
                  </a:lnTo>
                  <a:lnTo>
                    <a:pt x="18957" y="3375"/>
                  </a:lnTo>
                  <a:lnTo>
                    <a:pt x="19130" y="2965"/>
                  </a:lnTo>
                  <a:lnTo>
                    <a:pt x="19391" y="2555"/>
                  </a:lnTo>
                  <a:lnTo>
                    <a:pt x="19391" y="2334"/>
                  </a:lnTo>
                  <a:lnTo>
                    <a:pt x="19478" y="1924"/>
                  </a:lnTo>
                  <a:lnTo>
                    <a:pt x="19565" y="1577"/>
                  </a:lnTo>
                  <a:lnTo>
                    <a:pt x="19826" y="1388"/>
                  </a:lnTo>
                  <a:lnTo>
                    <a:pt x="19826" y="1104"/>
                  </a:lnTo>
                  <a:lnTo>
                    <a:pt x="19913" y="883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5" name="AutoShape 33">
              <a:extLst>
                <a:ext uri="{FF2B5EF4-FFF2-40B4-BE49-F238E27FC236}">
                  <a16:creationId xmlns:a16="http://schemas.microsoft.com/office/drawing/2014/main" id="{6934CC36-C9BF-4E9C-8533-EF7579FF7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" y="1889"/>
              <a:ext cx="130" cy="15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8989"/>
                  </a:moveTo>
                  <a:lnTo>
                    <a:pt x="183" y="18484"/>
                  </a:lnTo>
                  <a:lnTo>
                    <a:pt x="459" y="17895"/>
                  </a:lnTo>
                  <a:lnTo>
                    <a:pt x="642" y="17432"/>
                  </a:lnTo>
                  <a:lnTo>
                    <a:pt x="642" y="16632"/>
                  </a:lnTo>
                  <a:lnTo>
                    <a:pt x="917" y="16042"/>
                  </a:lnTo>
                  <a:lnTo>
                    <a:pt x="1376" y="15537"/>
                  </a:lnTo>
                  <a:lnTo>
                    <a:pt x="1560" y="14947"/>
                  </a:lnTo>
                  <a:lnTo>
                    <a:pt x="1927" y="14232"/>
                  </a:lnTo>
                  <a:lnTo>
                    <a:pt x="2110" y="13768"/>
                  </a:lnTo>
                  <a:lnTo>
                    <a:pt x="2477" y="13221"/>
                  </a:lnTo>
                  <a:lnTo>
                    <a:pt x="2477" y="12589"/>
                  </a:lnTo>
                  <a:lnTo>
                    <a:pt x="2569" y="12042"/>
                  </a:lnTo>
                  <a:lnTo>
                    <a:pt x="2844" y="11326"/>
                  </a:lnTo>
                  <a:lnTo>
                    <a:pt x="2936" y="10737"/>
                  </a:lnTo>
                  <a:lnTo>
                    <a:pt x="3211" y="10232"/>
                  </a:lnTo>
                  <a:lnTo>
                    <a:pt x="3211" y="9853"/>
                  </a:lnTo>
                  <a:lnTo>
                    <a:pt x="3670" y="9347"/>
                  </a:lnTo>
                  <a:lnTo>
                    <a:pt x="4128" y="8758"/>
                  </a:lnTo>
                  <a:lnTo>
                    <a:pt x="4312" y="8253"/>
                  </a:lnTo>
                  <a:lnTo>
                    <a:pt x="4404" y="7789"/>
                  </a:lnTo>
                  <a:lnTo>
                    <a:pt x="4679" y="7284"/>
                  </a:lnTo>
                  <a:lnTo>
                    <a:pt x="4862" y="6779"/>
                  </a:lnTo>
                  <a:lnTo>
                    <a:pt x="5046" y="6358"/>
                  </a:lnTo>
                  <a:lnTo>
                    <a:pt x="5321" y="5937"/>
                  </a:lnTo>
                  <a:lnTo>
                    <a:pt x="5413" y="5516"/>
                  </a:lnTo>
                  <a:lnTo>
                    <a:pt x="5872" y="5011"/>
                  </a:lnTo>
                  <a:lnTo>
                    <a:pt x="5872" y="4463"/>
                  </a:lnTo>
                  <a:lnTo>
                    <a:pt x="6422" y="4253"/>
                  </a:lnTo>
                  <a:lnTo>
                    <a:pt x="6606" y="3747"/>
                  </a:lnTo>
                  <a:lnTo>
                    <a:pt x="6606" y="3411"/>
                  </a:lnTo>
                  <a:lnTo>
                    <a:pt x="7064" y="3032"/>
                  </a:lnTo>
                  <a:lnTo>
                    <a:pt x="7064" y="2568"/>
                  </a:lnTo>
                  <a:lnTo>
                    <a:pt x="7431" y="2358"/>
                  </a:lnTo>
                  <a:lnTo>
                    <a:pt x="7523" y="2105"/>
                  </a:lnTo>
                  <a:lnTo>
                    <a:pt x="7523" y="1853"/>
                  </a:lnTo>
                  <a:lnTo>
                    <a:pt x="7890" y="1558"/>
                  </a:lnTo>
                  <a:lnTo>
                    <a:pt x="7982" y="1389"/>
                  </a:lnTo>
                  <a:lnTo>
                    <a:pt x="8440" y="1053"/>
                  </a:lnTo>
                  <a:lnTo>
                    <a:pt x="8440" y="884"/>
                  </a:lnTo>
                  <a:lnTo>
                    <a:pt x="8899" y="674"/>
                  </a:lnTo>
                  <a:lnTo>
                    <a:pt x="8991" y="463"/>
                  </a:lnTo>
                  <a:lnTo>
                    <a:pt x="9174" y="421"/>
                  </a:lnTo>
                  <a:lnTo>
                    <a:pt x="9358" y="211"/>
                  </a:lnTo>
                  <a:lnTo>
                    <a:pt x="9358" y="168"/>
                  </a:lnTo>
                  <a:lnTo>
                    <a:pt x="9725" y="168"/>
                  </a:lnTo>
                  <a:lnTo>
                    <a:pt x="10183" y="42"/>
                  </a:lnTo>
                  <a:lnTo>
                    <a:pt x="10367" y="0"/>
                  </a:lnTo>
                  <a:lnTo>
                    <a:pt x="10642" y="42"/>
                  </a:lnTo>
                  <a:lnTo>
                    <a:pt x="10734" y="42"/>
                  </a:lnTo>
                  <a:lnTo>
                    <a:pt x="10826" y="168"/>
                  </a:lnTo>
                  <a:lnTo>
                    <a:pt x="11009" y="211"/>
                  </a:lnTo>
                  <a:lnTo>
                    <a:pt x="11468" y="421"/>
                  </a:lnTo>
                  <a:lnTo>
                    <a:pt x="11560" y="463"/>
                  </a:lnTo>
                  <a:lnTo>
                    <a:pt x="12018" y="800"/>
                  </a:lnTo>
                  <a:lnTo>
                    <a:pt x="12110" y="1011"/>
                  </a:lnTo>
                  <a:lnTo>
                    <a:pt x="12477" y="1305"/>
                  </a:lnTo>
                  <a:lnTo>
                    <a:pt x="12477" y="1558"/>
                  </a:lnTo>
                  <a:lnTo>
                    <a:pt x="12569" y="1895"/>
                  </a:lnTo>
                  <a:lnTo>
                    <a:pt x="12936" y="2232"/>
                  </a:lnTo>
                  <a:lnTo>
                    <a:pt x="12936" y="2568"/>
                  </a:lnTo>
                  <a:lnTo>
                    <a:pt x="13394" y="3158"/>
                  </a:lnTo>
                  <a:lnTo>
                    <a:pt x="13394" y="3537"/>
                  </a:lnTo>
                  <a:lnTo>
                    <a:pt x="13578" y="4000"/>
                  </a:lnTo>
                  <a:lnTo>
                    <a:pt x="14128" y="4379"/>
                  </a:lnTo>
                  <a:lnTo>
                    <a:pt x="14220" y="4926"/>
                  </a:lnTo>
                  <a:lnTo>
                    <a:pt x="14587" y="5516"/>
                  </a:lnTo>
                  <a:lnTo>
                    <a:pt x="14862" y="6021"/>
                  </a:lnTo>
                  <a:lnTo>
                    <a:pt x="15046" y="6400"/>
                  </a:lnTo>
                  <a:lnTo>
                    <a:pt x="15138" y="7074"/>
                  </a:lnTo>
                  <a:lnTo>
                    <a:pt x="15321" y="7705"/>
                  </a:lnTo>
                  <a:lnTo>
                    <a:pt x="15596" y="8126"/>
                  </a:lnTo>
                  <a:lnTo>
                    <a:pt x="15780" y="8758"/>
                  </a:lnTo>
                  <a:lnTo>
                    <a:pt x="15963" y="9347"/>
                  </a:lnTo>
                  <a:lnTo>
                    <a:pt x="16330" y="9979"/>
                  </a:lnTo>
                  <a:lnTo>
                    <a:pt x="16789" y="10358"/>
                  </a:lnTo>
                  <a:lnTo>
                    <a:pt x="16789" y="11032"/>
                  </a:lnTo>
                  <a:lnTo>
                    <a:pt x="17064" y="11663"/>
                  </a:lnTo>
                  <a:lnTo>
                    <a:pt x="17248" y="12168"/>
                  </a:lnTo>
                  <a:lnTo>
                    <a:pt x="17431" y="12716"/>
                  </a:lnTo>
                  <a:lnTo>
                    <a:pt x="17523" y="13221"/>
                  </a:lnTo>
                  <a:lnTo>
                    <a:pt x="17523" y="13853"/>
                  </a:lnTo>
                  <a:lnTo>
                    <a:pt x="17890" y="14316"/>
                  </a:lnTo>
                  <a:lnTo>
                    <a:pt x="17890" y="14947"/>
                  </a:lnTo>
                  <a:lnTo>
                    <a:pt x="18349" y="15537"/>
                  </a:lnTo>
                  <a:lnTo>
                    <a:pt x="18440" y="15916"/>
                  </a:lnTo>
                  <a:lnTo>
                    <a:pt x="18624" y="16463"/>
                  </a:lnTo>
                  <a:lnTo>
                    <a:pt x="18991" y="16842"/>
                  </a:lnTo>
                  <a:lnTo>
                    <a:pt x="19083" y="17432"/>
                  </a:lnTo>
                  <a:lnTo>
                    <a:pt x="19358" y="17768"/>
                  </a:lnTo>
                  <a:lnTo>
                    <a:pt x="19358" y="18147"/>
                  </a:lnTo>
                  <a:lnTo>
                    <a:pt x="19450" y="18484"/>
                  </a:lnTo>
                  <a:lnTo>
                    <a:pt x="19541" y="18947"/>
                  </a:lnTo>
                  <a:lnTo>
                    <a:pt x="19633" y="19158"/>
                  </a:lnTo>
                  <a:lnTo>
                    <a:pt x="19817" y="19537"/>
                  </a:lnTo>
                  <a:lnTo>
                    <a:pt x="19908" y="19789"/>
                  </a:lnTo>
                  <a:lnTo>
                    <a:pt x="19908" y="19958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6" name="AutoShape 34">
              <a:extLst>
                <a:ext uri="{FF2B5EF4-FFF2-40B4-BE49-F238E27FC236}">
                  <a16:creationId xmlns:a16="http://schemas.microsoft.com/office/drawing/2014/main" id="{B96CBC64-C91D-46C2-A7C9-1E8394F66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" y="2040"/>
              <a:ext cx="137" cy="12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4" y="652"/>
                  </a:lnTo>
                  <a:lnTo>
                    <a:pt x="348" y="1348"/>
                  </a:lnTo>
                  <a:lnTo>
                    <a:pt x="522" y="1913"/>
                  </a:lnTo>
                  <a:lnTo>
                    <a:pt x="609" y="2435"/>
                  </a:lnTo>
                  <a:lnTo>
                    <a:pt x="870" y="3087"/>
                  </a:lnTo>
                  <a:lnTo>
                    <a:pt x="1304" y="3696"/>
                  </a:lnTo>
                  <a:lnTo>
                    <a:pt x="1304" y="4304"/>
                  </a:lnTo>
                  <a:lnTo>
                    <a:pt x="1565" y="5000"/>
                  </a:lnTo>
                  <a:lnTo>
                    <a:pt x="1652" y="5565"/>
                  </a:lnTo>
                  <a:lnTo>
                    <a:pt x="2261" y="6130"/>
                  </a:lnTo>
                  <a:lnTo>
                    <a:pt x="2435" y="6609"/>
                  </a:lnTo>
                  <a:lnTo>
                    <a:pt x="2522" y="7391"/>
                  </a:lnTo>
                  <a:lnTo>
                    <a:pt x="2609" y="7913"/>
                  </a:lnTo>
                  <a:lnTo>
                    <a:pt x="2783" y="8478"/>
                  </a:lnTo>
                  <a:lnTo>
                    <a:pt x="3043" y="9000"/>
                  </a:lnTo>
                  <a:lnTo>
                    <a:pt x="3130" y="9652"/>
                  </a:lnTo>
                  <a:lnTo>
                    <a:pt x="3130" y="10043"/>
                  </a:lnTo>
                  <a:lnTo>
                    <a:pt x="3478" y="10522"/>
                  </a:lnTo>
                  <a:lnTo>
                    <a:pt x="3652" y="11130"/>
                  </a:lnTo>
                  <a:lnTo>
                    <a:pt x="4000" y="11609"/>
                  </a:lnTo>
                  <a:lnTo>
                    <a:pt x="4174" y="12174"/>
                  </a:lnTo>
                  <a:lnTo>
                    <a:pt x="4348" y="12609"/>
                  </a:lnTo>
                  <a:lnTo>
                    <a:pt x="4435" y="13087"/>
                  </a:lnTo>
                  <a:lnTo>
                    <a:pt x="4609" y="13652"/>
                  </a:lnTo>
                  <a:lnTo>
                    <a:pt x="4870" y="14087"/>
                  </a:lnTo>
                  <a:lnTo>
                    <a:pt x="5217" y="14522"/>
                  </a:lnTo>
                  <a:lnTo>
                    <a:pt x="5478" y="15000"/>
                  </a:lnTo>
                  <a:lnTo>
                    <a:pt x="5652" y="15609"/>
                  </a:lnTo>
                  <a:lnTo>
                    <a:pt x="5739" y="15870"/>
                  </a:lnTo>
                  <a:lnTo>
                    <a:pt x="6087" y="16174"/>
                  </a:lnTo>
                  <a:lnTo>
                    <a:pt x="6174" y="16565"/>
                  </a:lnTo>
                  <a:lnTo>
                    <a:pt x="6522" y="16957"/>
                  </a:lnTo>
                  <a:lnTo>
                    <a:pt x="6783" y="17348"/>
                  </a:lnTo>
                  <a:lnTo>
                    <a:pt x="6870" y="17652"/>
                  </a:lnTo>
                  <a:lnTo>
                    <a:pt x="7130" y="17870"/>
                  </a:lnTo>
                  <a:lnTo>
                    <a:pt x="7217" y="18087"/>
                  </a:lnTo>
                  <a:lnTo>
                    <a:pt x="7565" y="18435"/>
                  </a:lnTo>
                  <a:lnTo>
                    <a:pt x="7565" y="18652"/>
                  </a:lnTo>
                  <a:lnTo>
                    <a:pt x="7652" y="18957"/>
                  </a:lnTo>
                  <a:lnTo>
                    <a:pt x="7826" y="19130"/>
                  </a:lnTo>
                  <a:lnTo>
                    <a:pt x="8087" y="19304"/>
                  </a:lnTo>
                  <a:lnTo>
                    <a:pt x="8522" y="19522"/>
                  </a:lnTo>
                  <a:lnTo>
                    <a:pt x="8609" y="19565"/>
                  </a:lnTo>
                  <a:lnTo>
                    <a:pt x="8957" y="19783"/>
                  </a:lnTo>
                  <a:lnTo>
                    <a:pt x="9130" y="19826"/>
                  </a:lnTo>
                  <a:lnTo>
                    <a:pt x="9304" y="19826"/>
                  </a:lnTo>
                  <a:lnTo>
                    <a:pt x="9478" y="19957"/>
                  </a:lnTo>
                  <a:lnTo>
                    <a:pt x="9652" y="19957"/>
                  </a:lnTo>
                  <a:lnTo>
                    <a:pt x="9826" y="19957"/>
                  </a:lnTo>
                  <a:lnTo>
                    <a:pt x="10174" y="19826"/>
                  </a:lnTo>
                  <a:lnTo>
                    <a:pt x="10348" y="19826"/>
                  </a:lnTo>
                  <a:lnTo>
                    <a:pt x="10522" y="19565"/>
                  </a:lnTo>
                  <a:lnTo>
                    <a:pt x="10696" y="19565"/>
                  </a:lnTo>
                  <a:lnTo>
                    <a:pt x="10870" y="19304"/>
                  </a:lnTo>
                  <a:lnTo>
                    <a:pt x="11391" y="19087"/>
                  </a:lnTo>
                  <a:lnTo>
                    <a:pt x="11391" y="18913"/>
                  </a:lnTo>
                  <a:lnTo>
                    <a:pt x="11913" y="18478"/>
                  </a:lnTo>
                  <a:lnTo>
                    <a:pt x="12174" y="18304"/>
                  </a:lnTo>
                  <a:lnTo>
                    <a:pt x="12348" y="17826"/>
                  </a:lnTo>
                  <a:lnTo>
                    <a:pt x="12522" y="17565"/>
                  </a:lnTo>
                  <a:lnTo>
                    <a:pt x="12522" y="17174"/>
                  </a:lnTo>
                  <a:lnTo>
                    <a:pt x="12870" y="16652"/>
                  </a:lnTo>
                  <a:lnTo>
                    <a:pt x="13130" y="16304"/>
                  </a:lnTo>
                  <a:lnTo>
                    <a:pt x="13217" y="15870"/>
                  </a:lnTo>
                  <a:lnTo>
                    <a:pt x="13565" y="15435"/>
                  </a:lnTo>
                  <a:lnTo>
                    <a:pt x="13913" y="14870"/>
                  </a:lnTo>
                  <a:lnTo>
                    <a:pt x="14087" y="14348"/>
                  </a:lnTo>
                  <a:lnTo>
                    <a:pt x="14348" y="13870"/>
                  </a:lnTo>
                  <a:lnTo>
                    <a:pt x="14696" y="13391"/>
                  </a:lnTo>
                  <a:lnTo>
                    <a:pt x="14783" y="12870"/>
                  </a:lnTo>
                  <a:lnTo>
                    <a:pt x="15304" y="12174"/>
                  </a:lnTo>
                  <a:lnTo>
                    <a:pt x="15565" y="11609"/>
                  </a:lnTo>
                  <a:lnTo>
                    <a:pt x="15652" y="11000"/>
                  </a:lnTo>
                  <a:lnTo>
                    <a:pt x="15826" y="10478"/>
                  </a:lnTo>
                  <a:lnTo>
                    <a:pt x="16087" y="10000"/>
                  </a:lnTo>
                  <a:lnTo>
                    <a:pt x="16435" y="9522"/>
                  </a:lnTo>
                  <a:lnTo>
                    <a:pt x="16783" y="9000"/>
                  </a:lnTo>
                  <a:lnTo>
                    <a:pt x="16870" y="8391"/>
                  </a:lnTo>
                  <a:lnTo>
                    <a:pt x="16957" y="7826"/>
                  </a:lnTo>
                  <a:lnTo>
                    <a:pt x="17217" y="7391"/>
                  </a:lnTo>
                  <a:lnTo>
                    <a:pt x="17391" y="6826"/>
                  </a:lnTo>
                  <a:lnTo>
                    <a:pt x="17565" y="6174"/>
                  </a:lnTo>
                  <a:lnTo>
                    <a:pt x="17565" y="5652"/>
                  </a:lnTo>
                  <a:lnTo>
                    <a:pt x="18087" y="5217"/>
                  </a:lnTo>
                  <a:lnTo>
                    <a:pt x="18348" y="4609"/>
                  </a:lnTo>
                  <a:lnTo>
                    <a:pt x="18435" y="4304"/>
                  </a:lnTo>
                  <a:lnTo>
                    <a:pt x="18696" y="3826"/>
                  </a:lnTo>
                  <a:lnTo>
                    <a:pt x="18957" y="3435"/>
                  </a:lnTo>
                  <a:lnTo>
                    <a:pt x="19130" y="3043"/>
                  </a:lnTo>
                  <a:lnTo>
                    <a:pt x="19391" y="2609"/>
                  </a:lnTo>
                  <a:lnTo>
                    <a:pt x="19391" y="2217"/>
                  </a:lnTo>
                  <a:lnTo>
                    <a:pt x="19478" y="1913"/>
                  </a:lnTo>
                  <a:lnTo>
                    <a:pt x="19565" y="1609"/>
                  </a:lnTo>
                  <a:lnTo>
                    <a:pt x="19826" y="1435"/>
                  </a:lnTo>
                  <a:lnTo>
                    <a:pt x="19826" y="1043"/>
                  </a:lnTo>
                  <a:lnTo>
                    <a:pt x="19913" y="87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7" name="AutoShape 35">
              <a:extLst>
                <a:ext uri="{FF2B5EF4-FFF2-40B4-BE49-F238E27FC236}">
                  <a16:creationId xmlns:a16="http://schemas.microsoft.com/office/drawing/2014/main" id="{CDB4E743-B7F9-4622-84A4-62C2A7CFA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" y="1961"/>
              <a:ext cx="130" cy="10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8893"/>
                  </a:moveTo>
                  <a:lnTo>
                    <a:pt x="183" y="18450"/>
                  </a:lnTo>
                  <a:lnTo>
                    <a:pt x="459" y="17786"/>
                  </a:lnTo>
                  <a:lnTo>
                    <a:pt x="642" y="17269"/>
                  </a:lnTo>
                  <a:lnTo>
                    <a:pt x="642" y="16679"/>
                  </a:lnTo>
                  <a:lnTo>
                    <a:pt x="917" y="16089"/>
                  </a:lnTo>
                  <a:lnTo>
                    <a:pt x="1376" y="15498"/>
                  </a:lnTo>
                  <a:lnTo>
                    <a:pt x="1560" y="14982"/>
                  </a:lnTo>
                  <a:lnTo>
                    <a:pt x="1927" y="14391"/>
                  </a:lnTo>
                  <a:lnTo>
                    <a:pt x="2110" y="13727"/>
                  </a:lnTo>
                  <a:lnTo>
                    <a:pt x="2477" y="13284"/>
                  </a:lnTo>
                  <a:lnTo>
                    <a:pt x="2477" y="12546"/>
                  </a:lnTo>
                  <a:lnTo>
                    <a:pt x="2569" y="11956"/>
                  </a:lnTo>
                  <a:lnTo>
                    <a:pt x="2844" y="11439"/>
                  </a:lnTo>
                  <a:lnTo>
                    <a:pt x="2936" y="10849"/>
                  </a:lnTo>
                  <a:lnTo>
                    <a:pt x="3211" y="10258"/>
                  </a:lnTo>
                  <a:lnTo>
                    <a:pt x="3211" y="9889"/>
                  </a:lnTo>
                  <a:lnTo>
                    <a:pt x="3670" y="9373"/>
                  </a:lnTo>
                  <a:lnTo>
                    <a:pt x="4128" y="8708"/>
                  </a:lnTo>
                  <a:lnTo>
                    <a:pt x="4312" y="8266"/>
                  </a:lnTo>
                  <a:lnTo>
                    <a:pt x="4404" y="7749"/>
                  </a:lnTo>
                  <a:lnTo>
                    <a:pt x="4679" y="7306"/>
                  </a:lnTo>
                  <a:lnTo>
                    <a:pt x="4862" y="6716"/>
                  </a:lnTo>
                  <a:lnTo>
                    <a:pt x="5046" y="6273"/>
                  </a:lnTo>
                  <a:lnTo>
                    <a:pt x="5321" y="5978"/>
                  </a:lnTo>
                  <a:lnTo>
                    <a:pt x="5413" y="5535"/>
                  </a:lnTo>
                  <a:lnTo>
                    <a:pt x="5872" y="4945"/>
                  </a:lnTo>
                  <a:lnTo>
                    <a:pt x="5872" y="4502"/>
                  </a:lnTo>
                  <a:lnTo>
                    <a:pt x="6422" y="4133"/>
                  </a:lnTo>
                  <a:lnTo>
                    <a:pt x="6606" y="3764"/>
                  </a:lnTo>
                  <a:lnTo>
                    <a:pt x="6606" y="3469"/>
                  </a:lnTo>
                  <a:lnTo>
                    <a:pt x="7064" y="3026"/>
                  </a:lnTo>
                  <a:lnTo>
                    <a:pt x="7064" y="2731"/>
                  </a:lnTo>
                  <a:lnTo>
                    <a:pt x="7431" y="2362"/>
                  </a:lnTo>
                  <a:lnTo>
                    <a:pt x="7523" y="2214"/>
                  </a:lnTo>
                  <a:lnTo>
                    <a:pt x="7523" y="1845"/>
                  </a:lnTo>
                  <a:lnTo>
                    <a:pt x="7890" y="1550"/>
                  </a:lnTo>
                  <a:lnTo>
                    <a:pt x="7982" y="1328"/>
                  </a:lnTo>
                  <a:lnTo>
                    <a:pt x="8440" y="1107"/>
                  </a:lnTo>
                  <a:lnTo>
                    <a:pt x="8440" y="1033"/>
                  </a:lnTo>
                  <a:lnTo>
                    <a:pt x="8899" y="738"/>
                  </a:lnTo>
                  <a:lnTo>
                    <a:pt x="8991" y="443"/>
                  </a:lnTo>
                  <a:lnTo>
                    <a:pt x="9174" y="369"/>
                  </a:lnTo>
                  <a:lnTo>
                    <a:pt x="9358" y="295"/>
                  </a:lnTo>
                  <a:lnTo>
                    <a:pt x="9725" y="74"/>
                  </a:lnTo>
                  <a:lnTo>
                    <a:pt x="10183" y="74"/>
                  </a:lnTo>
                  <a:lnTo>
                    <a:pt x="10367" y="0"/>
                  </a:lnTo>
                  <a:lnTo>
                    <a:pt x="10642" y="74"/>
                  </a:lnTo>
                  <a:lnTo>
                    <a:pt x="10734" y="74"/>
                  </a:lnTo>
                  <a:lnTo>
                    <a:pt x="10826" y="74"/>
                  </a:lnTo>
                  <a:lnTo>
                    <a:pt x="11009" y="295"/>
                  </a:lnTo>
                  <a:lnTo>
                    <a:pt x="11468" y="369"/>
                  </a:lnTo>
                  <a:lnTo>
                    <a:pt x="11560" y="443"/>
                  </a:lnTo>
                  <a:lnTo>
                    <a:pt x="12018" y="812"/>
                  </a:lnTo>
                  <a:lnTo>
                    <a:pt x="12110" y="1107"/>
                  </a:lnTo>
                  <a:lnTo>
                    <a:pt x="12477" y="1255"/>
                  </a:lnTo>
                  <a:lnTo>
                    <a:pt x="12477" y="1550"/>
                  </a:lnTo>
                  <a:lnTo>
                    <a:pt x="12569" y="1845"/>
                  </a:lnTo>
                  <a:lnTo>
                    <a:pt x="12936" y="2288"/>
                  </a:lnTo>
                  <a:lnTo>
                    <a:pt x="12936" y="2731"/>
                  </a:lnTo>
                  <a:lnTo>
                    <a:pt x="13394" y="3247"/>
                  </a:lnTo>
                  <a:lnTo>
                    <a:pt x="13394" y="3690"/>
                  </a:lnTo>
                  <a:lnTo>
                    <a:pt x="13578" y="3985"/>
                  </a:lnTo>
                  <a:lnTo>
                    <a:pt x="14128" y="4428"/>
                  </a:lnTo>
                  <a:lnTo>
                    <a:pt x="14220" y="4797"/>
                  </a:lnTo>
                  <a:lnTo>
                    <a:pt x="14587" y="5535"/>
                  </a:lnTo>
                  <a:lnTo>
                    <a:pt x="14862" y="5978"/>
                  </a:lnTo>
                  <a:lnTo>
                    <a:pt x="15046" y="6494"/>
                  </a:lnTo>
                  <a:lnTo>
                    <a:pt x="15138" y="7085"/>
                  </a:lnTo>
                  <a:lnTo>
                    <a:pt x="15321" y="7454"/>
                  </a:lnTo>
                  <a:lnTo>
                    <a:pt x="15596" y="8192"/>
                  </a:lnTo>
                  <a:lnTo>
                    <a:pt x="15780" y="8708"/>
                  </a:lnTo>
                  <a:lnTo>
                    <a:pt x="15963" y="9373"/>
                  </a:lnTo>
                  <a:lnTo>
                    <a:pt x="16330" y="10037"/>
                  </a:lnTo>
                  <a:lnTo>
                    <a:pt x="16789" y="10480"/>
                  </a:lnTo>
                  <a:lnTo>
                    <a:pt x="16789" y="10996"/>
                  </a:lnTo>
                  <a:lnTo>
                    <a:pt x="17064" y="11587"/>
                  </a:lnTo>
                  <a:lnTo>
                    <a:pt x="17248" y="12103"/>
                  </a:lnTo>
                  <a:lnTo>
                    <a:pt x="17431" y="12694"/>
                  </a:lnTo>
                  <a:lnTo>
                    <a:pt x="17523" y="13284"/>
                  </a:lnTo>
                  <a:lnTo>
                    <a:pt x="17523" y="13948"/>
                  </a:lnTo>
                  <a:lnTo>
                    <a:pt x="17890" y="14465"/>
                  </a:lnTo>
                  <a:lnTo>
                    <a:pt x="17890" y="14982"/>
                  </a:lnTo>
                  <a:lnTo>
                    <a:pt x="18349" y="15498"/>
                  </a:lnTo>
                  <a:lnTo>
                    <a:pt x="18440" y="16015"/>
                  </a:lnTo>
                  <a:lnTo>
                    <a:pt x="18624" y="16310"/>
                  </a:lnTo>
                  <a:lnTo>
                    <a:pt x="18991" y="16753"/>
                  </a:lnTo>
                  <a:lnTo>
                    <a:pt x="19083" y="17269"/>
                  </a:lnTo>
                  <a:lnTo>
                    <a:pt x="19358" y="17712"/>
                  </a:lnTo>
                  <a:lnTo>
                    <a:pt x="19358" y="18155"/>
                  </a:lnTo>
                  <a:lnTo>
                    <a:pt x="19450" y="18524"/>
                  </a:lnTo>
                  <a:lnTo>
                    <a:pt x="19541" y="18893"/>
                  </a:lnTo>
                  <a:lnTo>
                    <a:pt x="19633" y="18967"/>
                  </a:lnTo>
                  <a:lnTo>
                    <a:pt x="19817" y="19557"/>
                  </a:lnTo>
                  <a:lnTo>
                    <a:pt x="19908" y="19705"/>
                  </a:lnTo>
                  <a:lnTo>
                    <a:pt x="19908" y="19926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8" name="AutoShape 36">
              <a:extLst>
                <a:ext uri="{FF2B5EF4-FFF2-40B4-BE49-F238E27FC236}">
                  <a16:creationId xmlns:a16="http://schemas.microsoft.com/office/drawing/2014/main" id="{CAFE28F7-4DEB-4179-8602-FCE4E4E2A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2038"/>
              <a:ext cx="146" cy="14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4" y="538"/>
                  </a:lnTo>
                  <a:lnTo>
                    <a:pt x="348" y="1308"/>
                  </a:lnTo>
                  <a:lnTo>
                    <a:pt x="522" y="1923"/>
                  </a:lnTo>
                  <a:lnTo>
                    <a:pt x="609" y="2462"/>
                  </a:lnTo>
                  <a:lnTo>
                    <a:pt x="870" y="3154"/>
                  </a:lnTo>
                  <a:lnTo>
                    <a:pt x="1304" y="3692"/>
                  </a:lnTo>
                  <a:lnTo>
                    <a:pt x="1304" y="4308"/>
                  </a:lnTo>
                  <a:lnTo>
                    <a:pt x="1565" y="5000"/>
                  </a:lnTo>
                  <a:lnTo>
                    <a:pt x="1652" y="5615"/>
                  </a:lnTo>
                  <a:lnTo>
                    <a:pt x="2261" y="6154"/>
                  </a:lnTo>
                  <a:lnTo>
                    <a:pt x="2435" y="6769"/>
                  </a:lnTo>
                  <a:lnTo>
                    <a:pt x="2522" y="7308"/>
                  </a:lnTo>
                  <a:lnTo>
                    <a:pt x="2609" y="7769"/>
                  </a:lnTo>
                  <a:lnTo>
                    <a:pt x="2783" y="8462"/>
                  </a:lnTo>
                  <a:lnTo>
                    <a:pt x="3043" y="9000"/>
                  </a:lnTo>
                  <a:lnTo>
                    <a:pt x="3130" y="9615"/>
                  </a:lnTo>
                  <a:lnTo>
                    <a:pt x="3130" y="10077"/>
                  </a:lnTo>
                  <a:lnTo>
                    <a:pt x="3478" y="10615"/>
                  </a:lnTo>
                  <a:lnTo>
                    <a:pt x="3652" y="11154"/>
                  </a:lnTo>
                  <a:lnTo>
                    <a:pt x="4000" y="11615"/>
                  </a:lnTo>
                  <a:lnTo>
                    <a:pt x="4174" y="12231"/>
                  </a:lnTo>
                  <a:lnTo>
                    <a:pt x="4348" y="12692"/>
                  </a:lnTo>
                  <a:lnTo>
                    <a:pt x="4435" y="13077"/>
                  </a:lnTo>
                  <a:lnTo>
                    <a:pt x="4609" y="13769"/>
                  </a:lnTo>
                  <a:lnTo>
                    <a:pt x="4870" y="14077"/>
                  </a:lnTo>
                  <a:lnTo>
                    <a:pt x="5217" y="14615"/>
                  </a:lnTo>
                  <a:lnTo>
                    <a:pt x="5478" y="15000"/>
                  </a:lnTo>
                  <a:lnTo>
                    <a:pt x="5652" y="15385"/>
                  </a:lnTo>
                  <a:lnTo>
                    <a:pt x="5739" y="15923"/>
                  </a:lnTo>
                  <a:lnTo>
                    <a:pt x="6087" y="16308"/>
                  </a:lnTo>
                  <a:lnTo>
                    <a:pt x="6174" y="16615"/>
                  </a:lnTo>
                  <a:lnTo>
                    <a:pt x="6522" y="16846"/>
                  </a:lnTo>
                  <a:lnTo>
                    <a:pt x="6783" y="17308"/>
                  </a:lnTo>
                  <a:lnTo>
                    <a:pt x="6870" y="17615"/>
                  </a:lnTo>
                  <a:lnTo>
                    <a:pt x="7130" y="17846"/>
                  </a:lnTo>
                  <a:lnTo>
                    <a:pt x="7217" y="18154"/>
                  </a:lnTo>
                  <a:lnTo>
                    <a:pt x="7565" y="18385"/>
                  </a:lnTo>
                  <a:lnTo>
                    <a:pt x="7565" y="18692"/>
                  </a:lnTo>
                  <a:lnTo>
                    <a:pt x="7652" y="18846"/>
                  </a:lnTo>
                  <a:lnTo>
                    <a:pt x="7826" y="18923"/>
                  </a:lnTo>
                  <a:lnTo>
                    <a:pt x="8087" y="19231"/>
                  </a:lnTo>
                  <a:lnTo>
                    <a:pt x="8522" y="19538"/>
                  </a:lnTo>
                  <a:lnTo>
                    <a:pt x="8609" y="19615"/>
                  </a:lnTo>
                  <a:lnTo>
                    <a:pt x="8957" y="19692"/>
                  </a:lnTo>
                  <a:lnTo>
                    <a:pt x="9130" y="19692"/>
                  </a:lnTo>
                  <a:lnTo>
                    <a:pt x="9304" y="19923"/>
                  </a:lnTo>
                  <a:lnTo>
                    <a:pt x="9478" y="19923"/>
                  </a:lnTo>
                  <a:lnTo>
                    <a:pt x="9652" y="19923"/>
                  </a:lnTo>
                  <a:lnTo>
                    <a:pt x="9826" y="19923"/>
                  </a:lnTo>
                  <a:lnTo>
                    <a:pt x="10174" y="19923"/>
                  </a:lnTo>
                  <a:lnTo>
                    <a:pt x="10348" y="19692"/>
                  </a:lnTo>
                  <a:lnTo>
                    <a:pt x="10522" y="19615"/>
                  </a:lnTo>
                  <a:lnTo>
                    <a:pt x="10696" y="19538"/>
                  </a:lnTo>
                  <a:lnTo>
                    <a:pt x="10870" y="19231"/>
                  </a:lnTo>
                  <a:lnTo>
                    <a:pt x="11391" y="18923"/>
                  </a:lnTo>
                  <a:lnTo>
                    <a:pt x="11391" y="18846"/>
                  </a:lnTo>
                  <a:lnTo>
                    <a:pt x="11913" y="18615"/>
                  </a:lnTo>
                  <a:lnTo>
                    <a:pt x="12174" y="18385"/>
                  </a:lnTo>
                  <a:lnTo>
                    <a:pt x="12348" y="17692"/>
                  </a:lnTo>
                  <a:lnTo>
                    <a:pt x="12522" y="17538"/>
                  </a:lnTo>
                  <a:lnTo>
                    <a:pt x="12522" y="17000"/>
                  </a:lnTo>
                  <a:lnTo>
                    <a:pt x="12870" y="16615"/>
                  </a:lnTo>
                  <a:lnTo>
                    <a:pt x="13130" y="16308"/>
                  </a:lnTo>
                  <a:lnTo>
                    <a:pt x="13217" y="15923"/>
                  </a:lnTo>
                  <a:lnTo>
                    <a:pt x="13565" y="15385"/>
                  </a:lnTo>
                  <a:lnTo>
                    <a:pt x="13913" y="15000"/>
                  </a:lnTo>
                  <a:lnTo>
                    <a:pt x="14087" y="14308"/>
                  </a:lnTo>
                  <a:lnTo>
                    <a:pt x="14348" y="13846"/>
                  </a:lnTo>
                  <a:lnTo>
                    <a:pt x="14696" y="13385"/>
                  </a:lnTo>
                  <a:lnTo>
                    <a:pt x="14783" y="12923"/>
                  </a:lnTo>
                  <a:lnTo>
                    <a:pt x="15304" y="12231"/>
                  </a:lnTo>
                  <a:lnTo>
                    <a:pt x="15565" y="11615"/>
                  </a:lnTo>
                  <a:lnTo>
                    <a:pt x="15652" y="11000"/>
                  </a:lnTo>
                  <a:lnTo>
                    <a:pt x="15826" y="10615"/>
                  </a:lnTo>
                  <a:lnTo>
                    <a:pt x="16087" y="10000"/>
                  </a:lnTo>
                  <a:lnTo>
                    <a:pt x="16435" y="9538"/>
                  </a:lnTo>
                  <a:lnTo>
                    <a:pt x="16783" y="9000"/>
                  </a:lnTo>
                  <a:lnTo>
                    <a:pt x="16870" y="8385"/>
                  </a:lnTo>
                  <a:lnTo>
                    <a:pt x="16957" y="7769"/>
                  </a:lnTo>
                  <a:lnTo>
                    <a:pt x="17217" y="7308"/>
                  </a:lnTo>
                  <a:lnTo>
                    <a:pt x="17391" y="6769"/>
                  </a:lnTo>
                  <a:lnTo>
                    <a:pt x="17565" y="6154"/>
                  </a:lnTo>
                  <a:lnTo>
                    <a:pt x="17565" y="5692"/>
                  </a:lnTo>
                  <a:lnTo>
                    <a:pt x="18087" y="5077"/>
                  </a:lnTo>
                  <a:lnTo>
                    <a:pt x="18348" y="4923"/>
                  </a:lnTo>
                  <a:lnTo>
                    <a:pt x="18435" y="4308"/>
                  </a:lnTo>
                  <a:lnTo>
                    <a:pt x="18696" y="3692"/>
                  </a:lnTo>
                  <a:lnTo>
                    <a:pt x="18957" y="3385"/>
                  </a:lnTo>
                  <a:lnTo>
                    <a:pt x="19130" y="3154"/>
                  </a:lnTo>
                  <a:lnTo>
                    <a:pt x="19391" y="2615"/>
                  </a:lnTo>
                  <a:lnTo>
                    <a:pt x="19391" y="2308"/>
                  </a:lnTo>
                  <a:lnTo>
                    <a:pt x="19478" y="1923"/>
                  </a:lnTo>
                  <a:lnTo>
                    <a:pt x="19565" y="1615"/>
                  </a:lnTo>
                  <a:lnTo>
                    <a:pt x="19826" y="1385"/>
                  </a:lnTo>
                  <a:lnTo>
                    <a:pt x="19826" y="1154"/>
                  </a:lnTo>
                  <a:lnTo>
                    <a:pt x="19913" y="1077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19" name="AutoShape 37">
              <a:extLst>
                <a:ext uri="{FF2B5EF4-FFF2-40B4-BE49-F238E27FC236}">
                  <a16:creationId xmlns:a16="http://schemas.microsoft.com/office/drawing/2014/main" id="{8D2F404B-A299-46DE-A05D-3306125BF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7" y="1976"/>
              <a:ext cx="130" cy="7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8893"/>
                  </a:moveTo>
                  <a:lnTo>
                    <a:pt x="183" y="18450"/>
                  </a:lnTo>
                  <a:lnTo>
                    <a:pt x="459" y="17786"/>
                  </a:lnTo>
                  <a:lnTo>
                    <a:pt x="642" y="17269"/>
                  </a:lnTo>
                  <a:lnTo>
                    <a:pt x="642" y="16679"/>
                  </a:lnTo>
                  <a:lnTo>
                    <a:pt x="917" y="16089"/>
                  </a:lnTo>
                  <a:lnTo>
                    <a:pt x="1376" y="15498"/>
                  </a:lnTo>
                  <a:lnTo>
                    <a:pt x="1560" y="14982"/>
                  </a:lnTo>
                  <a:lnTo>
                    <a:pt x="1927" y="14391"/>
                  </a:lnTo>
                  <a:lnTo>
                    <a:pt x="2110" y="13727"/>
                  </a:lnTo>
                  <a:lnTo>
                    <a:pt x="2477" y="13284"/>
                  </a:lnTo>
                  <a:lnTo>
                    <a:pt x="2477" y="12546"/>
                  </a:lnTo>
                  <a:lnTo>
                    <a:pt x="2569" y="11956"/>
                  </a:lnTo>
                  <a:lnTo>
                    <a:pt x="2844" y="11439"/>
                  </a:lnTo>
                  <a:lnTo>
                    <a:pt x="2936" y="10849"/>
                  </a:lnTo>
                  <a:lnTo>
                    <a:pt x="3211" y="10258"/>
                  </a:lnTo>
                  <a:lnTo>
                    <a:pt x="3211" y="9889"/>
                  </a:lnTo>
                  <a:lnTo>
                    <a:pt x="3670" y="9373"/>
                  </a:lnTo>
                  <a:lnTo>
                    <a:pt x="4128" y="8708"/>
                  </a:lnTo>
                  <a:lnTo>
                    <a:pt x="4312" y="8266"/>
                  </a:lnTo>
                  <a:lnTo>
                    <a:pt x="4404" y="7749"/>
                  </a:lnTo>
                  <a:lnTo>
                    <a:pt x="4679" y="7306"/>
                  </a:lnTo>
                  <a:lnTo>
                    <a:pt x="4862" y="6716"/>
                  </a:lnTo>
                  <a:lnTo>
                    <a:pt x="5046" y="6273"/>
                  </a:lnTo>
                  <a:lnTo>
                    <a:pt x="5321" y="5978"/>
                  </a:lnTo>
                  <a:lnTo>
                    <a:pt x="5413" y="5535"/>
                  </a:lnTo>
                  <a:lnTo>
                    <a:pt x="5872" y="4945"/>
                  </a:lnTo>
                  <a:lnTo>
                    <a:pt x="5872" y="4502"/>
                  </a:lnTo>
                  <a:lnTo>
                    <a:pt x="6422" y="4133"/>
                  </a:lnTo>
                  <a:lnTo>
                    <a:pt x="6606" y="3764"/>
                  </a:lnTo>
                  <a:lnTo>
                    <a:pt x="6606" y="3469"/>
                  </a:lnTo>
                  <a:lnTo>
                    <a:pt x="7064" y="3026"/>
                  </a:lnTo>
                  <a:lnTo>
                    <a:pt x="7064" y="2731"/>
                  </a:lnTo>
                  <a:lnTo>
                    <a:pt x="7431" y="2362"/>
                  </a:lnTo>
                  <a:lnTo>
                    <a:pt x="7523" y="2214"/>
                  </a:lnTo>
                  <a:lnTo>
                    <a:pt x="7523" y="1845"/>
                  </a:lnTo>
                  <a:lnTo>
                    <a:pt x="7890" y="1550"/>
                  </a:lnTo>
                  <a:lnTo>
                    <a:pt x="7982" y="1328"/>
                  </a:lnTo>
                  <a:lnTo>
                    <a:pt x="8440" y="1107"/>
                  </a:lnTo>
                  <a:lnTo>
                    <a:pt x="8440" y="1033"/>
                  </a:lnTo>
                  <a:lnTo>
                    <a:pt x="8899" y="738"/>
                  </a:lnTo>
                  <a:lnTo>
                    <a:pt x="8991" y="443"/>
                  </a:lnTo>
                  <a:lnTo>
                    <a:pt x="9174" y="369"/>
                  </a:lnTo>
                  <a:lnTo>
                    <a:pt x="9358" y="295"/>
                  </a:lnTo>
                  <a:lnTo>
                    <a:pt x="9725" y="74"/>
                  </a:lnTo>
                  <a:lnTo>
                    <a:pt x="10183" y="74"/>
                  </a:lnTo>
                  <a:lnTo>
                    <a:pt x="10367" y="0"/>
                  </a:lnTo>
                  <a:lnTo>
                    <a:pt x="10642" y="74"/>
                  </a:lnTo>
                  <a:lnTo>
                    <a:pt x="10734" y="74"/>
                  </a:lnTo>
                  <a:lnTo>
                    <a:pt x="10826" y="74"/>
                  </a:lnTo>
                  <a:lnTo>
                    <a:pt x="11009" y="295"/>
                  </a:lnTo>
                  <a:lnTo>
                    <a:pt x="11468" y="369"/>
                  </a:lnTo>
                  <a:lnTo>
                    <a:pt x="11560" y="443"/>
                  </a:lnTo>
                  <a:lnTo>
                    <a:pt x="12018" y="812"/>
                  </a:lnTo>
                  <a:lnTo>
                    <a:pt x="12110" y="1107"/>
                  </a:lnTo>
                  <a:lnTo>
                    <a:pt x="12477" y="1255"/>
                  </a:lnTo>
                  <a:lnTo>
                    <a:pt x="12477" y="1550"/>
                  </a:lnTo>
                  <a:lnTo>
                    <a:pt x="12569" y="1845"/>
                  </a:lnTo>
                  <a:lnTo>
                    <a:pt x="12936" y="2288"/>
                  </a:lnTo>
                  <a:lnTo>
                    <a:pt x="12936" y="2731"/>
                  </a:lnTo>
                  <a:lnTo>
                    <a:pt x="13394" y="3247"/>
                  </a:lnTo>
                  <a:lnTo>
                    <a:pt x="13394" y="3690"/>
                  </a:lnTo>
                  <a:lnTo>
                    <a:pt x="13578" y="3985"/>
                  </a:lnTo>
                  <a:lnTo>
                    <a:pt x="14128" y="4428"/>
                  </a:lnTo>
                  <a:lnTo>
                    <a:pt x="14220" y="4797"/>
                  </a:lnTo>
                  <a:lnTo>
                    <a:pt x="14587" y="5535"/>
                  </a:lnTo>
                  <a:lnTo>
                    <a:pt x="14862" y="5978"/>
                  </a:lnTo>
                  <a:lnTo>
                    <a:pt x="15046" y="6494"/>
                  </a:lnTo>
                  <a:lnTo>
                    <a:pt x="15138" y="7085"/>
                  </a:lnTo>
                  <a:lnTo>
                    <a:pt x="15321" y="7454"/>
                  </a:lnTo>
                  <a:lnTo>
                    <a:pt x="15596" y="8192"/>
                  </a:lnTo>
                  <a:lnTo>
                    <a:pt x="15780" y="8708"/>
                  </a:lnTo>
                  <a:lnTo>
                    <a:pt x="15963" y="9373"/>
                  </a:lnTo>
                  <a:lnTo>
                    <a:pt x="16330" y="10037"/>
                  </a:lnTo>
                  <a:lnTo>
                    <a:pt x="16789" y="10480"/>
                  </a:lnTo>
                  <a:lnTo>
                    <a:pt x="16789" y="10996"/>
                  </a:lnTo>
                  <a:lnTo>
                    <a:pt x="17064" y="11587"/>
                  </a:lnTo>
                  <a:lnTo>
                    <a:pt x="17248" y="12103"/>
                  </a:lnTo>
                  <a:lnTo>
                    <a:pt x="17431" y="12694"/>
                  </a:lnTo>
                  <a:lnTo>
                    <a:pt x="17523" y="13284"/>
                  </a:lnTo>
                  <a:lnTo>
                    <a:pt x="17523" y="13948"/>
                  </a:lnTo>
                  <a:lnTo>
                    <a:pt x="17890" y="14465"/>
                  </a:lnTo>
                  <a:lnTo>
                    <a:pt x="17890" y="14982"/>
                  </a:lnTo>
                  <a:lnTo>
                    <a:pt x="18349" y="15498"/>
                  </a:lnTo>
                  <a:lnTo>
                    <a:pt x="18440" y="16015"/>
                  </a:lnTo>
                  <a:lnTo>
                    <a:pt x="18624" y="16310"/>
                  </a:lnTo>
                  <a:lnTo>
                    <a:pt x="18991" y="16753"/>
                  </a:lnTo>
                  <a:lnTo>
                    <a:pt x="19083" y="17269"/>
                  </a:lnTo>
                  <a:lnTo>
                    <a:pt x="19358" y="17712"/>
                  </a:lnTo>
                  <a:lnTo>
                    <a:pt x="19358" y="18155"/>
                  </a:lnTo>
                  <a:lnTo>
                    <a:pt x="19450" y="18524"/>
                  </a:lnTo>
                  <a:lnTo>
                    <a:pt x="19541" y="18893"/>
                  </a:lnTo>
                  <a:lnTo>
                    <a:pt x="19633" y="18967"/>
                  </a:lnTo>
                  <a:lnTo>
                    <a:pt x="19817" y="19557"/>
                  </a:lnTo>
                  <a:lnTo>
                    <a:pt x="19908" y="19705"/>
                  </a:lnTo>
                  <a:lnTo>
                    <a:pt x="19908" y="19926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20" name="AutoShape 38">
              <a:extLst>
                <a:ext uri="{FF2B5EF4-FFF2-40B4-BE49-F238E27FC236}">
                  <a16:creationId xmlns:a16="http://schemas.microsoft.com/office/drawing/2014/main" id="{408DB762-1619-47BE-97D8-23297646C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" y="2038"/>
              <a:ext cx="107" cy="4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68" y="580"/>
                  </a:lnTo>
                  <a:lnTo>
                    <a:pt x="336" y="1449"/>
                  </a:lnTo>
                  <a:lnTo>
                    <a:pt x="504" y="2174"/>
                  </a:lnTo>
                  <a:lnTo>
                    <a:pt x="588" y="2464"/>
                  </a:lnTo>
                  <a:lnTo>
                    <a:pt x="840" y="3043"/>
                  </a:lnTo>
                  <a:lnTo>
                    <a:pt x="1345" y="3913"/>
                  </a:lnTo>
                  <a:lnTo>
                    <a:pt x="1345" y="4348"/>
                  </a:lnTo>
                  <a:lnTo>
                    <a:pt x="1597" y="5072"/>
                  </a:lnTo>
                  <a:lnTo>
                    <a:pt x="1681" y="5507"/>
                  </a:lnTo>
                  <a:lnTo>
                    <a:pt x="2269" y="6232"/>
                  </a:lnTo>
                  <a:lnTo>
                    <a:pt x="2437" y="6957"/>
                  </a:lnTo>
                  <a:lnTo>
                    <a:pt x="2521" y="7536"/>
                  </a:lnTo>
                  <a:lnTo>
                    <a:pt x="2605" y="7971"/>
                  </a:lnTo>
                  <a:lnTo>
                    <a:pt x="2773" y="8406"/>
                  </a:lnTo>
                  <a:lnTo>
                    <a:pt x="2941" y="9130"/>
                  </a:lnTo>
                  <a:lnTo>
                    <a:pt x="3109" y="9855"/>
                  </a:lnTo>
                  <a:lnTo>
                    <a:pt x="3109" y="10000"/>
                  </a:lnTo>
                  <a:lnTo>
                    <a:pt x="3445" y="10580"/>
                  </a:lnTo>
                  <a:lnTo>
                    <a:pt x="3613" y="11014"/>
                  </a:lnTo>
                  <a:lnTo>
                    <a:pt x="3950" y="11739"/>
                  </a:lnTo>
                  <a:lnTo>
                    <a:pt x="4118" y="12029"/>
                  </a:lnTo>
                  <a:lnTo>
                    <a:pt x="4286" y="12464"/>
                  </a:lnTo>
                  <a:lnTo>
                    <a:pt x="4370" y="13043"/>
                  </a:lnTo>
                  <a:lnTo>
                    <a:pt x="4538" y="13623"/>
                  </a:lnTo>
                  <a:lnTo>
                    <a:pt x="4790" y="14058"/>
                  </a:lnTo>
                  <a:lnTo>
                    <a:pt x="5210" y="14638"/>
                  </a:lnTo>
                  <a:lnTo>
                    <a:pt x="5462" y="14928"/>
                  </a:lnTo>
                  <a:lnTo>
                    <a:pt x="5714" y="15507"/>
                  </a:lnTo>
                  <a:lnTo>
                    <a:pt x="5798" y="15797"/>
                  </a:lnTo>
                  <a:lnTo>
                    <a:pt x="6134" y="16087"/>
                  </a:lnTo>
                  <a:lnTo>
                    <a:pt x="6218" y="16522"/>
                  </a:lnTo>
                  <a:lnTo>
                    <a:pt x="6555" y="16957"/>
                  </a:lnTo>
                  <a:lnTo>
                    <a:pt x="6807" y="17246"/>
                  </a:lnTo>
                  <a:lnTo>
                    <a:pt x="6891" y="17536"/>
                  </a:lnTo>
                  <a:lnTo>
                    <a:pt x="7143" y="17681"/>
                  </a:lnTo>
                  <a:lnTo>
                    <a:pt x="7227" y="18116"/>
                  </a:lnTo>
                  <a:lnTo>
                    <a:pt x="7563" y="18406"/>
                  </a:lnTo>
                  <a:lnTo>
                    <a:pt x="7563" y="18551"/>
                  </a:lnTo>
                  <a:lnTo>
                    <a:pt x="7647" y="18986"/>
                  </a:lnTo>
                  <a:lnTo>
                    <a:pt x="7899" y="19130"/>
                  </a:lnTo>
                  <a:lnTo>
                    <a:pt x="8151" y="19275"/>
                  </a:lnTo>
                  <a:lnTo>
                    <a:pt x="8571" y="19420"/>
                  </a:lnTo>
                  <a:lnTo>
                    <a:pt x="8655" y="19420"/>
                  </a:lnTo>
                  <a:lnTo>
                    <a:pt x="8992" y="19855"/>
                  </a:lnTo>
                  <a:lnTo>
                    <a:pt x="9160" y="19855"/>
                  </a:lnTo>
                  <a:lnTo>
                    <a:pt x="9328" y="19855"/>
                  </a:lnTo>
                  <a:lnTo>
                    <a:pt x="9496" y="19855"/>
                  </a:lnTo>
                  <a:lnTo>
                    <a:pt x="9664" y="19855"/>
                  </a:lnTo>
                  <a:lnTo>
                    <a:pt x="9832" y="19855"/>
                  </a:lnTo>
                  <a:lnTo>
                    <a:pt x="10168" y="19855"/>
                  </a:lnTo>
                  <a:lnTo>
                    <a:pt x="10336" y="19855"/>
                  </a:lnTo>
                  <a:lnTo>
                    <a:pt x="10504" y="19420"/>
                  </a:lnTo>
                  <a:lnTo>
                    <a:pt x="10672" y="19420"/>
                  </a:lnTo>
                  <a:lnTo>
                    <a:pt x="10840" y="19275"/>
                  </a:lnTo>
                  <a:lnTo>
                    <a:pt x="11345" y="19130"/>
                  </a:lnTo>
                  <a:lnTo>
                    <a:pt x="11345" y="18986"/>
                  </a:lnTo>
                  <a:lnTo>
                    <a:pt x="11849" y="18551"/>
                  </a:lnTo>
                  <a:lnTo>
                    <a:pt x="12101" y="18406"/>
                  </a:lnTo>
                  <a:lnTo>
                    <a:pt x="12353" y="17681"/>
                  </a:lnTo>
                  <a:lnTo>
                    <a:pt x="12521" y="17536"/>
                  </a:lnTo>
                  <a:lnTo>
                    <a:pt x="12521" y="17101"/>
                  </a:lnTo>
                  <a:lnTo>
                    <a:pt x="12857" y="16667"/>
                  </a:lnTo>
                  <a:lnTo>
                    <a:pt x="13109" y="16087"/>
                  </a:lnTo>
                  <a:lnTo>
                    <a:pt x="13193" y="15797"/>
                  </a:lnTo>
                  <a:lnTo>
                    <a:pt x="13529" y="15507"/>
                  </a:lnTo>
                  <a:lnTo>
                    <a:pt x="13866" y="14928"/>
                  </a:lnTo>
                  <a:lnTo>
                    <a:pt x="14034" y="14058"/>
                  </a:lnTo>
                  <a:lnTo>
                    <a:pt x="14286" y="13768"/>
                  </a:lnTo>
                  <a:lnTo>
                    <a:pt x="14706" y="13188"/>
                  </a:lnTo>
                  <a:lnTo>
                    <a:pt x="14790" y="12899"/>
                  </a:lnTo>
                  <a:lnTo>
                    <a:pt x="15378" y="12029"/>
                  </a:lnTo>
                  <a:lnTo>
                    <a:pt x="15630" y="11739"/>
                  </a:lnTo>
                  <a:lnTo>
                    <a:pt x="15714" y="10870"/>
                  </a:lnTo>
                  <a:lnTo>
                    <a:pt x="15882" y="10580"/>
                  </a:lnTo>
                  <a:lnTo>
                    <a:pt x="16134" y="10000"/>
                  </a:lnTo>
                  <a:lnTo>
                    <a:pt x="16471" y="9710"/>
                  </a:lnTo>
                  <a:lnTo>
                    <a:pt x="16807" y="9130"/>
                  </a:lnTo>
                  <a:lnTo>
                    <a:pt x="16891" y="8261"/>
                  </a:lnTo>
                  <a:lnTo>
                    <a:pt x="17059" y="7971"/>
                  </a:lnTo>
                  <a:lnTo>
                    <a:pt x="17227" y="7536"/>
                  </a:lnTo>
                  <a:lnTo>
                    <a:pt x="17395" y="6957"/>
                  </a:lnTo>
                  <a:lnTo>
                    <a:pt x="17563" y="6232"/>
                  </a:lnTo>
                  <a:lnTo>
                    <a:pt x="17563" y="5942"/>
                  </a:lnTo>
                  <a:lnTo>
                    <a:pt x="18067" y="5072"/>
                  </a:lnTo>
                  <a:lnTo>
                    <a:pt x="18319" y="5072"/>
                  </a:lnTo>
                  <a:lnTo>
                    <a:pt x="18403" y="4348"/>
                  </a:lnTo>
                  <a:lnTo>
                    <a:pt x="18655" y="3913"/>
                  </a:lnTo>
                  <a:lnTo>
                    <a:pt x="19076" y="3478"/>
                  </a:lnTo>
                  <a:lnTo>
                    <a:pt x="19160" y="3043"/>
                  </a:lnTo>
                  <a:lnTo>
                    <a:pt x="19412" y="2464"/>
                  </a:lnTo>
                  <a:lnTo>
                    <a:pt x="19412" y="2319"/>
                  </a:lnTo>
                  <a:lnTo>
                    <a:pt x="19496" y="2174"/>
                  </a:lnTo>
                  <a:lnTo>
                    <a:pt x="19580" y="1594"/>
                  </a:lnTo>
                  <a:lnTo>
                    <a:pt x="19832" y="1449"/>
                  </a:lnTo>
                  <a:lnTo>
                    <a:pt x="19832" y="1014"/>
                  </a:lnTo>
                  <a:lnTo>
                    <a:pt x="19916" y="87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21" name="AutoShape 39">
              <a:extLst>
                <a:ext uri="{FF2B5EF4-FFF2-40B4-BE49-F238E27FC236}">
                  <a16:creationId xmlns:a16="http://schemas.microsoft.com/office/drawing/2014/main" id="{D5A96382-AEF5-4756-B8FA-D753C5CDD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" y="2041"/>
              <a:ext cx="136" cy="5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54" y="702"/>
                  </a:lnTo>
                  <a:lnTo>
                    <a:pt x="308" y="1287"/>
                  </a:lnTo>
                  <a:lnTo>
                    <a:pt x="615" y="1988"/>
                  </a:lnTo>
                  <a:lnTo>
                    <a:pt x="615" y="2339"/>
                  </a:lnTo>
                  <a:lnTo>
                    <a:pt x="769" y="3158"/>
                  </a:lnTo>
                  <a:lnTo>
                    <a:pt x="1231" y="3743"/>
                  </a:lnTo>
                  <a:lnTo>
                    <a:pt x="1231" y="4327"/>
                  </a:lnTo>
                  <a:lnTo>
                    <a:pt x="1538" y="5029"/>
                  </a:lnTo>
                  <a:lnTo>
                    <a:pt x="1538" y="5731"/>
                  </a:lnTo>
                  <a:lnTo>
                    <a:pt x="2462" y="6082"/>
                  </a:lnTo>
                  <a:lnTo>
                    <a:pt x="2462" y="6784"/>
                  </a:lnTo>
                  <a:lnTo>
                    <a:pt x="2769" y="7251"/>
                  </a:lnTo>
                  <a:lnTo>
                    <a:pt x="2769" y="7836"/>
                  </a:lnTo>
                  <a:lnTo>
                    <a:pt x="2923" y="8304"/>
                  </a:lnTo>
                  <a:lnTo>
                    <a:pt x="3077" y="9123"/>
                  </a:lnTo>
                  <a:lnTo>
                    <a:pt x="3231" y="9825"/>
                  </a:lnTo>
                  <a:lnTo>
                    <a:pt x="3231" y="10058"/>
                  </a:lnTo>
                  <a:lnTo>
                    <a:pt x="3692" y="10643"/>
                  </a:lnTo>
                  <a:lnTo>
                    <a:pt x="3846" y="11111"/>
                  </a:lnTo>
                  <a:lnTo>
                    <a:pt x="4000" y="11696"/>
                  </a:lnTo>
                  <a:lnTo>
                    <a:pt x="4154" y="12164"/>
                  </a:lnTo>
                  <a:lnTo>
                    <a:pt x="4308" y="12749"/>
                  </a:lnTo>
                  <a:lnTo>
                    <a:pt x="4308" y="13216"/>
                  </a:lnTo>
                  <a:lnTo>
                    <a:pt x="4615" y="13684"/>
                  </a:lnTo>
                  <a:lnTo>
                    <a:pt x="4769" y="14035"/>
                  </a:lnTo>
                  <a:lnTo>
                    <a:pt x="5077" y="14854"/>
                  </a:lnTo>
                  <a:lnTo>
                    <a:pt x="5231" y="14971"/>
                  </a:lnTo>
                  <a:lnTo>
                    <a:pt x="5692" y="15088"/>
                  </a:lnTo>
                  <a:lnTo>
                    <a:pt x="5692" y="15789"/>
                  </a:lnTo>
                  <a:lnTo>
                    <a:pt x="6308" y="16257"/>
                  </a:lnTo>
                  <a:lnTo>
                    <a:pt x="6462" y="16725"/>
                  </a:lnTo>
                  <a:lnTo>
                    <a:pt x="6769" y="16842"/>
                  </a:lnTo>
                  <a:lnTo>
                    <a:pt x="6923" y="17193"/>
                  </a:lnTo>
                  <a:lnTo>
                    <a:pt x="6923" y="17895"/>
                  </a:lnTo>
                  <a:lnTo>
                    <a:pt x="7231" y="17895"/>
                  </a:lnTo>
                  <a:lnTo>
                    <a:pt x="7231" y="18129"/>
                  </a:lnTo>
                  <a:lnTo>
                    <a:pt x="7692" y="18129"/>
                  </a:lnTo>
                  <a:lnTo>
                    <a:pt x="7692" y="18713"/>
                  </a:lnTo>
                  <a:lnTo>
                    <a:pt x="7692" y="18830"/>
                  </a:lnTo>
                  <a:lnTo>
                    <a:pt x="7846" y="19181"/>
                  </a:lnTo>
                  <a:lnTo>
                    <a:pt x="8154" y="19298"/>
                  </a:lnTo>
                  <a:lnTo>
                    <a:pt x="8615" y="19298"/>
                  </a:lnTo>
                  <a:lnTo>
                    <a:pt x="8615" y="19532"/>
                  </a:lnTo>
                  <a:lnTo>
                    <a:pt x="8923" y="19883"/>
                  </a:lnTo>
                  <a:lnTo>
                    <a:pt x="9077" y="19883"/>
                  </a:lnTo>
                  <a:lnTo>
                    <a:pt x="9231" y="19883"/>
                  </a:lnTo>
                  <a:lnTo>
                    <a:pt x="9538" y="19883"/>
                  </a:lnTo>
                  <a:lnTo>
                    <a:pt x="9692" y="19883"/>
                  </a:lnTo>
                  <a:lnTo>
                    <a:pt x="10462" y="19883"/>
                  </a:lnTo>
                  <a:lnTo>
                    <a:pt x="10615" y="19883"/>
                  </a:lnTo>
                  <a:lnTo>
                    <a:pt x="10769" y="19532"/>
                  </a:lnTo>
                  <a:lnTo>
                    <a:pt x="10923" y="19298"/>
                  </a:lnTo>
                  <a:lnTo>
                    <a:pt x="11077" y="19298"/>
                  </a:lnTo>
                  <a:lnTo>
                    <a:pt x="11385" y="19181"/>
                  </a:lnTo>
                  <a:lnTo>
                    <a:pt x="11385" y="18830"/>
                  </a:lnTo>
                  <a:lnTo>
                    <a:pt x="12000" y="18713"/>
                  </a:lnTo>
                  <a:lnTo>
                    <a:pt x="12308" y="18129"/>
                  </a:lnTo>
                  <a:lnTo>
                    <a:pt x="12462" y="17895"/>
                  </a:lnTo>
                  <a:lnTo>
                    <a:pt x="12615" y="17661"/>
                  </a:lnTo>
                  <a:lnTo>
                    <a:pt x="12615" y="17076"/>
                  </a:lnTo>
                  <a:lnTo>
                    <a:pt x="12923" y="16725"/>
                  </a:lnTo>
                  <a:lnTo>
                    <a:pt x="13231" y="16257"/>
                  </a:lnTo>
                  <a:lnTo>
                    <a:pt x="13231" y="15789"/>
                  </a:lnTo>
                  <a:lnTo>
                    <a:pt x="13538" y="15088"/>
                  </a:lnTo>
                  <a:lnTo>
                    <a:pt x="14154" y="14971"/>
                  </a:lnTo>
                  <a:lnTo>
                    <a:pt x="14308" y="14269"/>
                  </a:lnTo>
                  <a:lnTo>
                    <a:pt x="14462" y="13918"/>
                  </a:lnTo>
                  <a:lnTo>
                    <a:pt x="14923" y="13450"/>
                  </a:lnTo>
                  <a:lnTo>
                    <a:pt x="15077" y="12982"/>
                  </a:lnTo>
                  <a:lnTo>
                    <a:pt x="15385" y="12164"/>
                  </a:lnTo>
                  <a:lnTo>
                    <a:pt x="15692" y="11696"/>
                  </a:lnTo>
                  <a:lnTo>
                    <a:pt x="15692" y="10877"/>
                  </a:lnTo>
                  <a:lnTo>
                    <a:pt x="16000" y="10643"/>
                  </a:lnTo>
                  <a:lnTo>
                    <a:pt x="16308" y="10058"/>
                  </a:lnTo>
                  <a:lnTo>
                    <a:pt x="16462" y="9357"/>
                  </a:lnTo>
                  <a:lnTo>
                    <a:pt x="16769" y="9123"/>
                  </a:lnTo>
                  <a:lnTo>
                    <a:pt x="16769" y="8304"/>
                  </a:lnTo>
                  <a:lnTo>
                    <a:pt x="17077" y="7836"/>
                  </a:lnTo>
                  <a:lnTo>
                    <a:pt x="17231" y="7251"/>
                  </a:lnTo>
                  <a:lnTo>
                    <a:pt x="17385" y="6784"/>
                  </a:lnTo>
                  <a:lnTo>
                    <a:pt x="17538" y="6082"/>
                  </a:lnTo>
                  <a:lnTo>
                    <a:pt x="17538" y="5731"/>
                  </a:lnTo>
                  <a:lnTo>
                    <a:pt x="18462" y="5029"/>
                  </a:lnTo>
                  <a:lnTo>
                    <a:pt x="18615" y="5029"/>
                  </a:lnTo>
                  <a:lnTo>
                    <a:pt x="18615" y="4327"/>
                  </a:lnTo>
                  <a:lnTo>
                    <a:pt x="18923" y="3743"/>
                  </a:lnTo>
                  <a:lnTo>
                    <a:pt x="19231" y="3275"/>
                  </a:lnTo>
                  <a:lnTo>
                    <a:pt x="19385" y="3158"/>
                  </a:lnTo>
                  <a:lnTo>
                    <a:pt x="19538" y="2339"/>
                  </a:lnTo>
                  <a:lnTo>
                    <a:pt x="19538" y="2105"/>
                  </a:lnTo>
                  <a:lnTo>
                    <a:pt x="19538" y="1988"/>
                  </a:lnTo>
                  <a:lnTo>
                    <a:pt x="19692" y="1871"/>
                  </a:lnTo>
                  <a:lnTo>
                    <a:pt x="19846" y="1287"/>
                  </a:lnTo>
                  <a:lnTo>
                    <a:pt x="19846" y="1170"/>
                  </a:lnTo>
                  <a:lnTo>
                    <a:pt x="19846" y="819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22" name="AutoShape 41">
              <a:extLst>
                <a:ext uri="{FF2B5EF4-FFF2-40B4-BE49-F238E27FC236}">
                  <a16:creationId xmlns:a16="http://schemas.microsoft.com/office/drawing/2014/main" id="{BCD6FC6C-9BBC-4811-BA49-261EA060C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" y="2043"/>
              <a:ext cx="130" cy="13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26" y="662"/>
                  </a:lnTo>
                  <a:lnTo>
                    <a:pt x="377" y="1324"/>
                  </a:lnTo>
                  <a:lnTo>
                    <a:pt x="503" y="1912"/>
                  </a:lnTo>
                  <a:lnTo>
                    <a:pt x="629" y="2426"/>
                  </a:lnTo>
                  <a:lnTo>
                    <a:pt x="881" y="3088"/>
                  </a:lnTo>
                  <a:lnTo>
                    <a:pt x="1132" y="3676"/>
                  </a:lnTo>
                  <a:lnTo>
                    <a:pt x="1132" y="4338"/>
                  </a:lnTo>
                  <a:lnTo>
                    <a:pt x="1509" y="5000"/>
                  </a:lnTo>
                  <a:lnTo>
                    <a:pt x="1509" y="5588"/>
                  </a:lnTo>
                  <a:lnTo>
                    <a:pt x="2390" y="6176"/>
                  </a:lnTo>
                  <a:lnTo>
                    <a:pt x="2516" y="6618"/>
                  </a:lnTo>
                  <a:lnTo>
                    <a:pt x="2516" y="7426"/>
                  </a:lnTo>
                  <a:lnTo>
                    <a:pt x="2642" y="7941"/>
                  </a:lnTo>
                  <a:lnTo>
                    <a:pt x="2893" y="8456"/>
                  </a:lnTo>
                  <a:lnTo>
                    <a:pt x="3019" y="8971"/>
                  </a:lnTo>
                  <a:lnTo>
                    <a:pt x="3145" y="9632"/>
                  </a:lnTo>
                  <a:lnTo>
                    <a:pt x="3145" y="10147"/>
                  </a:lnTo>
                  <a:lnTo>
                    <a:pt x="3522" y="10588"/>
                  </a:lnTo>
                  <a:lnTo>
                    <a:pt x="3648" y="11176"/>
                  </a:lnTo>
                  <a:lnTo>
                    <a:pt x="3899" y="11618"/>
                  </a:lnTo>
                  <a:lnTo>
                    <a:pt x="4151" y="12206"/>
                  </a:lnTo>
                  <a:lnTo>
                    <a:pt x="4277" y="12574"/>
                  </a:lnTo>
                  <a:lnTo>
                    <a:pt x="4403" y="13088"/>
                  </a:lnTo>
                  <a:lnTo>
                    <a:pt x="4528" y="13676"/>
                  </a:lnTo>
                  <a:lnTo>
                    <a:pt x="4780" y="14118"/>
                  </a:lnTo>
                  <a:lnTo>
                    <a:pt x="5157" y="14559"/>
                  </a:lnTo>
                  <a:lnTo>
                    <a:pt x="5535" y="15000"/>
                  </a:lnTo>
                  <a:lnTo>
                    <a:pt x="5660" y="15588"/>
                  </a:lnTo>
                  <a:lnTo>
                    <a:pt x="5786" y="15882"/>
                  </a:lnTo>
                  <a:lnTo>
                    <a:pt x="6164" y="16250"/>
                  </a:lnTo>
                  <a:lnTo>
                    <a:pt x="6289" y="16544"/>
                  </a:lnTo>
                  <a:lnTo>
                    <a:pt x="6541" y="16985"/>
                  </a:lnTo>
                  <a:lnTo>
                    <a:pt x="6792" y="17353"/>
                  </a:lnTo>
                  <a:lnTo>
                    <a:pt x="6918" y="17647"/>
                  </a:lnTo>
                  <a:lnTo>
                    <a:pt x="7170" y="17868"/>
                  </a:lnTo>
                  <a:lnTo>
                    <a:pt x="7170" y="18088"/>
                  </a:lnTo>
                  <a:lnTo>
                    <a:pt x="7547" y="18456"/>
                  </a:lnTo>
                  <a:lnTo>
                    <a:pt x="7547" y="18676"/>
                  </a:lnTo>
                  <a:lnTo>
                    <a:pt x="7547" y="18897"/>
                  </a:lnTo>
                  <a:lnTo>
                    <a:pt x="7799" y="19118"/>
                  </a:lnTo>
                  <a:lnTo>
                    <a:pt x="8050" y="19338"/>
                  </a:lnTo>
                  <a:lnTo>
                    <a:pt x="8553" y="19559"/>
                  </a:lnTo>
                  <a:lnTo>
                    <a:pt x="8679" y="19559"/>
                  </a:lnTo>
                  <a:lnTo>
                    <a:pt x="8931" y="19779"/>
                  </a:lnTo>
                  <a:lnTo>
                    <a:pt x="9057" y="19853"/>
                  </a:lnTo>
                  <a:lnTo>
                    <a:pt x="9182" y="19853"/>
                  </a:lnTo>
                  <a:lnTo>
                    <a:pt x="9434" y="19926"/>
                  </a:lnTo>
                  <a:lnTo>
                    <a:pt x="9560" y="19926"/>
                  </a:lnTo>
                  <a:lnTo>
                    <a:pt x="9811" y="19926"/>
                  </a:lnTo>
                  <a:lnTo>
                    <a:pt x="10189" y="19853"/>
                  </a:lnTo>
                  <a:lnTo>
                    <a:pt x="10440" y="19853"/>
                  </a:lnTo>
                  <a:lnTo>
                    <a:pt x="10566" y="19559"/>
                  </a:lnTo>
                  <a:lnTo>
                    <a:pt x="10818" y="19559"/>
                  </a:lnTo>
                  <a:lnTo>
                    <a:pt x="10943" y="19338"/>
                  </a:lnTo>
                  <a:lnTo>
                    <a:pt x="11321" y="19044"/>
                  </a:lnTo>
                  <a:lnTo>
                    <a:pt x="11321" y="18897"/>
                  </a:lnTo>
                  <a:lnTo>
                    <a:pt x="11950" y="18456"/>
                  </a:lnTo>
                  <a:lnTo>
                    <a:pt x="12201" y="18382"/>
                  </a:lnTo>
                  <a:lnTo>
                    <a:pt x="12453" y="17794"/>
                  </a:lnTo>
                  <a:lnTo>
                    <a:pt x="12453" y="17574"/>
                  </a:lnTo>
                  <a:lnTo>
                    <a:pt x="12453" y="17206"/>
                  </a:lnTo>
                  <a:lnTo>
                    <a:pt x="12830" y="16691"/>
                  </a:lnTo>
                  <a:lnTo>
                    <a:pt x="13082" y="16324"/>
                  </a:lnTo>
                  <a:lnTo>
                    <a:pt x="13208" y="15882"/>
                  </a:lnTo>
                  <a:lnTo>
                    <a:pt x="13459" y="15368"/>
                  </a:lnTo>
                  <a:lnTo>
                    <a:pt x="13836" y="14926"/>
                  </a:lnTo>
                  <a:lnTo>
                    <a:pt x="14088" y="14338"/>
                  </a:lnTo>
                  <a:lnTo>
                    <a:pt x="14340" y="13824"/>
                  </a:lnTo>
                  <a:lnTo>
                    <a:pt x="14717" y="13382"/>
                  </a:lnTo>
                  <a:lnTo>
                    <a:pt x="14843" y="12868"/>
                  </a:lnTo>
                  <a:lnTo>
                    <a:pt x="15346" y="12206"/>
                  </a:lnTo>
                  <a:lnTo>
                    <a:pt x="15597" y="11618"/>
                  </a:lnTo>
                  <a:lnTo>
                    <a:pt x="15723" y="11029"/>
                  </a:lnTo>
                  <a:lnTo>
                    <a:pt x="15849" y="10515"/>
                  </a:lnTo>
                  <a:lnTo>
                    <a:pt x="16226" y="10074"/>
                  </a:lnTo>
                  <a:lnTo>
                    <a:pt x="16478" y="9485"/>
                  </a:lnTo>
                  <a:lnTo>
                    <a:pt x="16855" y="8971"/>
                  </a:lnTo>
                  <a:lnTo>
                    <a:pt x="16855" y="8382"/>
                  </a:lnTo>
                  <a:lnTo>
                    <a:pt x="16981" y="7794"/>
                  </a:lnTo>
                  <a:lnTo>
                    <a:pt x="17107" y="7426"/>
                  </a:lnTo>
                  <a:lnTo>
                    <a:pt x="17358" y="6765"/>
                  </a:lnTo>
                  <a:lnTo>
                    <a:pt x="17484" y="6250"/>
                  </a:lnTo>
                  <a:lnTo>
                    <a:pt x="17484" y="5662"/>
                  </a:lnTo>
                  <a:lnTo>
                    <a:pt x="18113" y="5221"/>
                  </a:lnTo>
                  <a:lnTo>
                    <a:pt x="18491" y="4632"/>
                  </a:lnTo>
                  <a:lnTo>
                    <a:pt x="18491" y="4338"/>
                  </a:lnTo>
                  <a:lnTo>
                    <a:pt x="18868" y="3824"/>
                  </a:lnTo>
                  <a:lnTo>
                    <a:pt x="18994" y="3456"/>
                  </a:lnTo>
                  <a:lnTo>
                    <a:pt x="19119" y="3015"/>
                  </a:lnTo>
                  <a:lnTo>
                    <a:pt x="19371" y="2574"/>
                  </a:lnTo>
                  <a:lnTo>
                    <a:pt x="19371" y="2206"/>
                  </a:lnTo>
                  <a:lnTo>
                    <a:pt x="19497" y="1912"/>
                  </a:lnTo>
                  <a:lnTo>
                    <a:pt x="19497" y="1618"/>
                  </a:lnTo>
                  <a:lnTo>
                    <a:pt x="19874" y="1397"/>
                  </a:lnTo>
                  <a:lnTo>
                    <a:pt x="19874" y="1103"/>
                  </a:lnTo>
                  <a:lnTo>
                    <a:pt x="19874" y="882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23" name="AutoShape 42">
              <a:extLst>
                <a:ext uri="{FF2B5EF4-FFF2-40B4-BE49-F238E27FC236}">
                  <a16:creationId xmlns:a16="http://schemas.microsoft.com/office/drawing/2014/main" id="{7724B998-F01B-45F2-A64C-FF7715B95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" y="1930"/>
              <a:ext cx="133" cy="1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8956"/>
                  </a:moveTo>
                  <a:lnTo>
                    <a:pt x="209" y="18486"/>
                  </a:lnTo>
                  <a:lnTo>
                    <a:pt x="524" y="17807"/>
                  </a:lnTo>
                  <a:lnTo>
                    <a:pt x="733" y="17337"/>
                  </a:lnTo>
                  <a:lnTo>
                    <a:pt x="733" y="16658"/>
                  </a:lnTo>
                  <a:lnTo>
                    <a:pt x="1047" y="16136"/>
                  </a:lnTo>
                  <a:lnTo>
                    <a:pt x="1257" y="15614"/>
                  </a:lnTo>
                  <a:lnTo>
                    <a:pt x="1361" y="14935"/>
                  </a:lnTo>
                  <a:lnTo>
                    <a:pt x="1885" y="14465"/>
                  </a:lnTo>
                  <a:lnTo>
                    <a:pt x="2199" y="13734"/>
                  </a:lnTo>
                  <a:lnTo>
                    <a:pt x="2513" y="13264"/>
                  </a:lnTo>
                  <a:lnTo>
                    <a:pt x="2513" y="12533"/>
                  </a:lnTo>
                  <a:lnTo>
                    <a:pt x="2618" y="12010"/>
                  </a:lnTo>
                  <a:lnTo>
                    <a:pt x="2932" y="11436"/>
                  </a:lnTo>
                  <a:lnTo>
                    <a:pt x="3037" y="10862"/>
                  </a:lnTo>
                  <a:lnTo>
                    <a:pt x="3246" y="10287"/>
                  </a:lnTo>
                  <a:lnTo>
                    <a:pt x="3246" y="9922"/>
                  </a:lnTo>
                  <a:lnTo>
                    <a:pt x="3665" y="9452"/>
                  </a:lnTo>
                  <a:lnTo>
                    <a:pt x="4084" y="8721"/>
                  </a:lnTo>
                  <a:lnTo>
                    <a:pt x="4293" y="8303"/>
                  </a:lnTo>
                  <a:lnTo>
                    <a:pt x="4293" y="7781"/>
                  </a:lnTo>
                  <a:lnTo>
                    <a:pt x="4607" y="7311"/>
                  </a:lnTo>
                  <a:lnTo>
                    <a:pt x="4817" y="6789"/>
                  </a:lnTo>
                  <a:lnTo>
                    <a:pt x="5026" y="6319"/>
                  </a:lnTo>
                  <a:lnTo>
                    <a:pt x="5340" y="5901"/>
                  </a:lnTo>
                  <a:lnTo>
                    <a:pt x="5445" y="5483"/>
                  </a:lnTo>
                  <a:lnTo>
                    <a:pt x="5864" y="4909"/>
                  </a:lnTo>
                  <a:lnTo>
                    <a:pt x="5864" y="4439"/>
                  </a:lnTo>
                  <a:lnTo>
                    <a:pt x="6492" y="4125"/>
                  </a:lnTo>
                  <a:lnTo>
                    <a:pt x="6702" y="3708"/>
                  </a:lnTo>
                  <a:lnTo>
                    <a:pt x="6702" y="3394"/>
                  </a:lnTo>
                  <a:lnTo>
                    <a:pt x="7120" y="2977"/>
                  </a:lnTo>
                  <a:lnTo>
                    <a:pt x="7120" y="2715"/>
                  </a:lnTo>
                  <a:lnTo>
                    <a:pt x="7435" y="2298"/>
                  </a:lnTo>
                  <a:lnTo>
                    <a:pt x="7435" y="2245"/>
                  </a:lnTo>
                  <a:lnTo>
                    <a:pt x="7435" y="1775"/>
                  </a:lnTo>
                  <a:lnTo>
                    <a:pt x="7749" y="1514"/>
                  </a:lnTo>
                  <a:lnTo>
                    <a:pt x="7853" y="1305"/>
                  </a:lnTo>
                  <a:lnTo>
                    <a:pt x="8482" y="1097"/>
                  </a:lnTo>
                  <a:lnTo>
                    <a:pt x="8482" y="992"/>
                  </a:lnTo>
                  <a:lnTo>
                    <a:pt x="8901" y="731"/>
                  </a:lnTo>
                  <a:lnTo>
                    <a:pt x="9005" y="418"/>
                  </a:lnTo>
                  <a:lnTo>
                    <a:pt x="9110" y="366"/>
                  </a:lnTo>
                  <a:lnTo>
                    <a:pt x="9319" y="261"/>
                  </a:lnTo>
                  <a:lnTo>
                    <a:pt x="9738" y="104"/>
                  </a:lnTo>
                  <a:lnTo>
                    <a:pt x="10157" y="104"/>
                  </a:lnTo>
                  <a:lnTo>
                    <a:pt x="10366" y="0"/>
                  </a:lnTo>
                  <a:lnTo>
                    <a:pt x="10681" y="104"/>
                  </a:lnTo>
                  <a:lnTo>
                    <a:pt x="10785" y="104"/>
                  </a:lnTo>
                  <a:lnTo>
                    <a:pt x="10890" y="104"/>
                  </a:lnTo>
                  <a:lnTo>
                    <a:pt x="10995" y="261"/>
                  </a:lnTo>
                  <a:lnTo>
                    <a:pt x="11414" y="366"/>
                  </a:lnTo>
                  <a:lnTo>
                    <a:pt x="11518" y="418"/>
                  </a:lnTo>
                  <a:lnTo>
                    <a:pt x="12147" y="731"/>
                  </a:lnTo>
                  <a:lnTo>
                    <a:pt x="12251" y="1097"/>
                  </a:lnTo>
                  <a:lnTo>
                    <a:pt x="12565" y="1253"/>
                  </a:lnTo>
                  <a:lnTo>
                    <a:pt x="12565" y="1514"/>
                  </a:lnTo>
                  <a:lnTo>
                    <a:pt x="12565" y="1775"/>
                  </a:lnTo>
                  <a:lnTo>
                    <a:pt x="12880" y="2298"/>
                  </a:lnTo>
                  <a:lnTo>
                    <a:pt x="12880" y="2715"/>
                  </a:lnTo>
                  <a:lnTo>
                    <a:pt x="13298" y="3290"/>
                  </a:lnTo>
                  <a:lnTo>
                    <a:pt x="13298" y="3708"/>
                  </a:lnTo>
                  <a:lnTo>
                    <a:pt x="13508" y="4021"/>
                  </a:lnTo>
                  <a:lnTo>
                    <a:pt x="14136" y="4386"/>
                  </a:lnTo>
                  <a:lnTo>
                    <a:pt x="14241" y="4752"/>
                  </a:lnTo>
                  <a:lnTo>
                    <a:pt x="14555" y="5483"/>
                  </a:lnTo>
                  <a:lnTo>
                    <a:pt x="14869" y="5901"/>
                  </a:lnTo>
                  <a:lnTo>
                    <a:pt x="15079" y="6475"/>
                  </a:lnTo>
                  <a:lnTo>
                    <a:pt x="15183" y="7154"/>
                  </a:lnTo>
                  <a:lnTo>
                    <a:pt x="15393" y="7520"/>
                  </a:lnTo>
                  <a:lnTo>
                    <a:pt x="15707" y="8303"/>
                  </a:lnTo>
                  <a:lnTo>
                    <a:pt x="15812" y="8721"/>
                  </a:lnTo>
                  <a:lnTo>
                    <a:pt x="16021" y="9452"/>
                  </a:lnTo>
                  <a:lnTo>
                    <a:pt x="16335" y="10026"/>
                  </a:lnTo>
                  <a:lnTo>
                    <a:pt x="16754" y="10496"/>
                  </a:lnTo>
                  <a:lnTo>
                    <a:pt x="16754" y="11018"/>
                  </a:lnTo>
                  <a:lnTo>
                    <a:pt x="16963" y="11540"/>
                  </a:lnTo>
                  <a:lnTo>
                    <a:pt x="17173" y="12063"/>
                  </a:lnTo>
                  <a:lnTo>
                    <a:pt x="17382" y="12742"/>
                  </a:lnTo>
                  <a:lnTo>
                    <a:pt x="17487" y="13264"/>
                  </a:lnTo>
                  <a:lnTo>
                    <a:pt x="17487" y="13943"/>
                  </a:lnTo>
                  <a:lnTo>
                    <a:pt x="17801" y="14517"/>
                  </a:lnTo>
                  <a:lnTo>
                    <a:pt x="17801" y="14935"/>
                  </a:lnTo>
                  <a:lnTo>
                    <a:pt x="18534" y="15614"/>
                  </a:lnTo>
                  <a:lnTo>
                    <a:pt x="18639" y="16031"/>
                  </a:lnTo>
                  <a:lnTo>
                    <a:pt x="18743" y="16345"/>
                  </a:lnTo>
                  <a:lnTo>
                    <a:pt x="18953" y="16762"/>
                  </a:lnTo>
                  <a:lnTo>
                    <a:pt x="18953" y="17337"/>
                  </a:lnTo>
                  <a:lnTo>
                    <a:pt x="19267" y="17755"/>
                  </a:lnTo>
                  <a:lnTo>
                    <a:pt x="19267" y="18277"/>
                  </a:lnTo>
                  <a:lnTo>
                    <a:pt x="19372" y="18538"/>
                  </a:lnTo>
                  <a:lnTo>
                    <a:pt x="19476" y="18956"/>
                  </a:lnTo>
                  <a:lnTo>
                    <a:pt x="19581" y="19060"/>
                  </a:lnTo>
                  <a:lnTo>
                    <a:pt x="19791" y="19634"/>
                  </a:lnTo>
                  <a:lnTo>
                    <a:pt x="19895" y="19791"/>
                  </a:lnTo>
                  <a:lnTo>
                    <a:pt x="19895" y="19948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24" name="AutoShape 43">
              <a:extLst>
                <a:ext uri="{FF2B5EF4-FFF2-40B4-BE49-F238E27FC236}">
                  <a16:creationId xmlns:a16="http://schemas.microsoft.com/office/drawing/2014/main" id="{4323C1AD-264A-4C65-935F-191E84A87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" y="2044"/>
              <a:ext cx="137" cy="6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75" y="488"/>
                  </a:lnTo>
                  <a:lnTo>
                    <a:pt x="351" y="1463"/>
                  </a:lnTo>
                  <a:lnTo>
                    <a:pt x="526" y="2114"/>
                  </a:lnTo>
                  <a:lnTo>
                    <a:pt x="614" y="2439"/>
                  </a:lnTo>
                  <a:lnTo>
                    <a:pt x="877" y="3089"/>
                  </a:lnTo>
                  <a:lnTo>
                    <a:pt x="1228" y="3740"/>
                  </a:lnTo>
                  <a:lnTo>
                    <a:pt x="1228" y="4390"/>
                  </a:lnTo>
                  <a:lnTo>
                    <a:pt x="1579" y="5041"/>
                  </a:lnTo>
                  <a:lnTo>
                    <a:pt x="1667" y="5528"/>
                  </a:lnTo>
                  <a:lnTo>
                    <a:pt x="2281" y="6179"/>
                  </a:lnTo>
                  <a:lnTo>
                    <a:pt x="2456" y="6667"/>
                  </a:lnTo>
                  <a:lnTo>
                    <a:pt x="2544" y="7317"/>
                  </a:lnTo>
                  <a:lnTo>
                    <a:pt x="2632" y="7967"/>
                  </a:lnTo>
                  <a:lnTo>
                    <a:pt x="2807" y="8455"/>
                  </a:lnTo>
                  <a:lnTo>
                    <a:pt x="2982" y="9106"/>
                  </a:lnTo>
                  <a:lnTo>
                    <a:pt x="3070" y="9756"/>
                  </a:lnTo>
                  <a:lnTo>
                    <a:pt x="3070" y="10081"/>
                  </a:lnTo>
                  <a:lnTo>
                    <a:pt x="3509" y="10569"/>
                  </a:lnTo>
                  <a:lnTo>
                    <a:pt x="3684" y="11220"/>
                  </a:lnTo>
                  <a:lnTo>
                    <a:pt x="3947" y="11870"/>
                  </a:lnTo>
                  <a:lnTo>
                    <a:pt x="4123" y="12033"/>
                  </a:lnTo>
                  <a:lnTo>
                    <a:pt x="4386" y="12683"/>
                  </a:lnTo>
                  <a:lnTo>
                    <a:pt x="4474" y="13333"/>
                  </a:lnTo>
                  <a:lnTo>
                    <a:pt x="4649" y="13659"/>
                  </a:lnTo>
                  <a:lnTo>
                    <a:pt x="4912" y="14146"/>
                  </a:lnTo>
                  <a:lnTo>
                    <a:pt x="5175" y="14797"/>
                  </a:lnTo>
                  <a:lnTo>
                    <a:pt x="5439" y="14959"/>
                  </a:lnTo>
                  <a:lnTo>
                    <a:pt x="5702" y="15447"/>
                  </a:lnTo>
                  <a:lnTo>
                    <a:pt x="5789" y="15772"/>
                  </a:lnTo>
                  <a:lnTo>
                    <a:pt x="6140" y="16260"/>
                  </a:lnTo>
                  <a:lnTo>
                    <a:pt x="6228" y="16423"/>
                  </a:lnTo>
                  <a:lnTo>
                    <a:pt x="6491" y="16911"/>
                  </a:lnTo>
                  <a:lnTo>
                    <a:pt x="6754" y="17236"/>
                  </a:lnTo>
                  <a:lnTo>
                    <a:pt x="6842" y="17561"/>
                  </a:lnTo>
                  <a:lnTo>
                    <a:pt x="7018" y="17724"/>
                  </a:lnTo>
                  <a:lnTo>
                    <a:pt x="7193" y="18374"/>
                  </a:lnTo>
                  <a:lnTo>
                    <a:pt x="7544" y="18537"/>
                  </a:lnTo>
                  <a:lnTo>
                    <a:pt x="7632" y="19024"/>
                  </a:lnTo>
                  <a:lnTo>
                    <a:pt x="7895" y="19187"/>
                  </a:lnTo>
                  <a:lnTo>
                    <a:pt x="8158" y="19350"/>
                  </a:lnTo>
                  <a:lnTo>
                    <a:pt x="8596" y="19512"/>
                  </a:lnTo>
                  <a:lnTo>
                    <a:pt x="8684" y="19512"/>
                  </a:lnTo>
                  <a:lnTo>
                    <a:pt x="8947" y="19837"/>
                  </a:lnTo>
                  <a:lnTo>
                    <a:pt x="9035" y="19837"/>
                  </a:lnTo>
                  <a:lnTo>
                    <a:pt x="9211" y="19837"/>
                  </a:lnTo>
                  <a:lnTo>
                    <a:pt x="9386" y="19837"/>
                  </a:lnTo>
                  <a:lnTo>
                    <a:pt x="9561" y="19837"/>
                  </a:lnTo>
                  <a:lnTo>
                    <a:pt x="9737" y="19837"/>
                  </a:lnTo>
                  <a:lnTo>
                    <a:pt x="10263" y="19837"/>
                  </a:lnTo>
                  <a:lnTo>
                    <a:pt x="10439" y="19837"/>
                  </a:lnTo>
                  <a:lnTo>
                    <a:pt x="10614" y="19512"/>
                  </a:lnTo>
                  <a:lnTo>
                    <a:pt x="10789" y="19512"/>
                  </a:lnTo>
                  <a:lnTo>
                    <a:pt x="10965" y="19350"/>
                  </a:lnTo>
                  <a:lnTo>
                    <a:pt x="11316" y="19187"/>
                  </a:lnTo>
                  <a:lnTo>
                    <a:pt x="11316" y="19024"/>
                  </a:lnTo>
                  <a:lnTo>
                    <a:pt x="11842" y="18537"/>
                  </a:lnTo>
                  <a:lnTo>
                    <a:pt x="12105" y="18537"/>
                  </a:lnTo>
                  <a:lnTo>
                    <a:pt x="12368" y="17724"/>
                  </a:lnTo>
                  <a:lnTo>
                    <a:pt x="12544" y="17561"/>
                  </a:lnTo>
                  <a:lnTo>
                    <a:pt x="12544" y="17073"/>
                  </a:lnTo>
                  <a:lnTo>
                    <a:pt x="12982" y="16585"/>
                  </a:lnTo>
                  <a:lnTo>
                    <a:pt x="13158" y="16260"/>
                  </a:lnTo>
                  <a:lnTo>
                    <a:pt x="13246" y="15772"/>
                  </a:lnTo>
                  <a:lnTo>
                    <a:pt x="13596" y="15447"/>
                  </a:lnTo>
                  <a:lnTo>
                    <a:pt x="13860" y="14959"/>
                  </a:lnTo>
                  <a:lnTo>
                    <a:pt x="14035" y="14146"/>
                  </a:lnTo>
                  <a:lnTo>
                    <a:pt x="14298" y="13821"/>
                  </a:lnTo>
                  <a:lnTo>
                    <a:pt x="14737" y="13496"/>
                  </a:lnTo>
                  <a:lnTo>
                    <a:pt x="14825" y="13008"/>
                  </a:lnTo>
                  <a:lnTo>
                    <a:pt x="15263" y="12033"/>
                  </a:lnTo>
                  <a:lnTo>
                    <a:pt x="15526" y="11870"/>
                  </a:lnTo>
                  <a:lnTo>
                    <a:pt x="15614" y="10894"/>
                  </a:lnTo>
                  <a:lnTo>
                    <a:pt x="15877" y="10569"/>
                  </a:lnTo>
                  <a:lnTo>
                    <a:pt x="16140" y="10081"/>
                  </a:lnTo>
                  <a:lnTo>
                    <a:pt x="16404" y="9431"/>
                  </a:lnTo>
                  <a:lnTo>
                    <a:pt x="16842" y="9106"/>
                  </a:lnTo>
                  <a:lnTo>
                    <a:pt x="16930" y="8130"/>
                  </a:lnTo>
                  <a:lnTo>
                    <a:pt x="17018" y="7967"/>
                  </a:lnTo>
                  <a:lnTo>
                    <a:pt x="17193" y="7317"/>
                  </a:lnTo>
                  <a:lnTo>
                    <a:pt x="17368" y="6667"/>
                  </a:lnTo>
                  <a:lnTo>
                    <a:pt x="17544" y="6179"/>
                  </a:lnTo>
                  <a:lnTo>
                    <a:pt x="17544" y="5854"/>
                  </a:lnTo>
                  <a:lnTo>
                    <a:pt x="18070" y="5041"/>
                  </a:lnTo>
                  <a:lnTo>
                    <a:pt x="18333" y="5041"/>
                  </a:lnTo>
                  <a:lnTo>
                    <a:pt x="18421" y="4390"/>
                  </a:lnTo>
                  <a:lnTo>
                    <a:pt x="18772" y="3740"/>
                  </a:lnTo>
                  <a:lnTo>
                    <a:pt x="19035" y="3577"/>
                  </a:lnTo>
                  <a:lnTo>
                    <a:pt x="19123" y="3089"/>
                  </a:lnTo>
                  <a:lnTo>
                    <a:pt x="19386" y="2439"/>
                  </a:lnTo>
                  <a:lnTo>
                    <a:pt x="19386" y="2276"/>
                  </a:lnTo>
                  <a:lnTo>
                    <a:pt x="19474" y="2114"/>
                  </a:lnTo>
                  <a:lnTo>
                    <a:pt x="19561" y="1463"/>
                  </a:lnTo>
                  <a:lnTo>
                    <a:pt x="19825" y="1463"/>
                  </a:lnTo>
                  <a:lnTo>
                    <a:pt x="19825" y="976"/>
                  </a:lnTo>
                  <a:lnTo>
                    <a:pt x="19912" y="813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25" name="Text Box 44">
              <a:extLst>
                <a:ext uri="{FF2B5EF4-FFF2-40B4-BE49-F238E27FC236}">
                  <a16:creationId xmlns:a16="http://schemas.microsoft.com/office/drawing/2014/main" id="{5EF37EDD-0BE3-4CF2-9BC7-2DB28FB51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" y="1570"/>
              <a:ext cx="18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6" rIns="91411" bIns="45706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tx1"/>
                  </a:solidFill>
                </a:rPr>
                <a:t>x</a:t>
              </a:r>
              <a:endParaRPr lang="en-US" altLang="zh-CN" sz="2800" b="0">
                <a:solidFill>
                  <a:schemeClr val="tx1"/>
                </a:solidFill>
              </a:endParaRPr>
            </a:p>
          </p:txBody>
        </p:sp>
        <p:sp>
          <p:nvSpPr>
            <p:cNvPr id="42026" name="Text Box 45">
              <a:extLst>
                <a:ext uri="{FF2B5EF4-FFF2-40B4-BE49-F238E27FC236}">
                  <a16:creationId xmlns:a16="http://schemas.microsoft.com/office/drawing/2014/main" id="{87F8C83D-15B8-4A59-BDCA-4B77907C8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3" y="2048"/>
              <a:ext cx="321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6" rIns="91411" bIns="45706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chemeClr val="tx1"/>
                  </a:solidFill>
                </a:rPr>
                <a:t>t</a:t>
              </a:r>
              <a:endParaRPr lang="en-US" altLang="zh-CN" sz="2800">
                <a:solidFill>
                  <a:schemeClr val="tx1"/>
                </a:solidFill>
              </a:endParaRPr>
            </a:p>
          </p:txBody>
        </p:sp>
        <p:sp>
          <p:nvSpPr>
            <p:cNvPr id="42027" name="Line 46">
              <a:extLst>
                <a:ext uri="{FF2B5EF4-FFF2-40B4-BE49-F238E27FC236}">
                  <a16:creationId xmlns:a16="http://schemas.microsoft.com/office/drawing/2014/main" id="{EA0BE815-14FF-434E-9674-A2102422B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0" y="1745"/>
              <a:ext cx="0" cy="5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28" name="Line 47">
              <a:extLst>
                <a:ext uri="{FF2B5EF4-FFF2-40B4-BE49-F238E27FC236}">
                  <a16:creationId xmlns:a16="http://schemas.microsoft.com/office/drawing/2014/main" id="{6446183E-902D-48E9-8796-7AE99AC60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3" y="1745"/>
              <a:ext cx="0" cy="5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29" name="Line 48">
              <a:extLst>
                <a:ext uri="{FF2B5EF4-FFF2-40B4-BE49-F238E27FC236}">
                  <a16:creationId xmlns:a16="http://schemas.microsoft.com/office/drawing/2014/main" id="{F9665686-08DE-47E7-851B-D3F31ED89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9" y="1745"/>
              <a:ext cx="0" cy="5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  <p:sp>
          <p:nvSpPr>
            <p:cNvPr id="42030" name="AutoShape 135">
              <a:extLst>
                <a:ext uri="{FF2B5EF4-FFF2-40B4-BE49-F238E27FC236}">
                  <a16:creationId xmlns:a16="http://schemas.microsoft.com/office/drawing/2014/main" id="{C5576286-A2BA-4D26-B322-6906C7009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" y="2048"/>
              <a:ext cx="91" cy="47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161" y="674"/>
                  </a:lnTo>
                  <a:lnTo>
                    <a:pt x="323" y="1236"/>
                  </a:lnTo>
                  <a:lnTo>
                    <a:pt x="645" y="2022"/>
                  </a:lnTo>
                  <a:lnTo>
                    <a:pt x="645" y="2360"/>
                  </a:lnTo>
                  <a:lnTo>
                    <a:pt x="806" y="3146"/>
                  </a:lnTo>
                  <a:lnTo>
                    <a:pt x="1290" y="3708"/>
                  </a:lnTo>
                  <a:lnTo>
                    <a:pt x="1290" y="4270"/>
                  </a:lnTo>
                  <a:lnTo>
                    <a:pt x="1613" y="5056"/>
                  </a:lnTo>
                  <a:lnTo>
                    <a:pt x="1613" y="5730"/>
                  </a:lnTo>
                  <a:lnTo>
                    <a:pt x="2258" y="6067"/>
                  </a:lnTo>
                  <a:lnTo>
                    <a:pt x="2258" y="6854"/>
                  </a:lnTo>
                  <a:lnTo>
                    <a:pt x="2742" y="7303"/>
                  </a:lnTo>
                  <a:lnTo>
                    <a:pt x="2742" y="7865"/>
                  </a:lnTo>
                  <a:lnTo>
                    <a:pt x="2903" y="8315"/>
                  </a:lnTo>
                  <a:lnTo>
                    <a:pt x="3065" y="9101"/>
                  </a:lnTo>
                  <a:lnTo>
                    <a:pt x="3226" y="9775"/>
                  </a:lnTo>
                  <a:lnTo>
                    <a:pt x="3226" y="10000"/>
                  </a:lnTo>
                  <a:lnTo>
                    <a:pt x="3710" y="10674"/>
                  </a:lnTo>
                  <a:lnTo>
                    <a:pt x="3871" y="11124"/>
                  </a:lnTo>
                  <a:lnTo>
                    <a:pt x="4032" y="11685"/>
                  </a:lnTo>
                  <a:lnTo>
                    <a:pt x="4194" y="12135"/>
                  </a:lnTo>
                  <a:lnTo>
                    <a:pt x="4355" y="12697"/>
                  </a:lnTo>
                  <a:lnTo>
                    <a:pt x="4355" y="13146"/>
                  </a:lnTo>
                  <a:lnTo>
                    <a:pt x="4677" y="13596"/>
                  </a:lnTo>
                  <a:lnTo>
                    <a:pt x="4839" y="14045"/>
                  </a:lnTo>
                  <a:lnTo>
                    <a:pt x="5161" y="14831"/>
                  </a:lnTo>
                  <a:lnTo>
                    <a:pt x="5323" y="14944"/>
                  </a:lnTo>
                  <a:lnTo>
                    <a:pt x="5806" y="15169"/>
                  </a:lnTo>
                  <a:lnTo>
                    <a:pt x="5806" y="15843"/>
                  </a:lnTo>
                  <a:lnTo>
                    <a:pt x="6129" y="16292"/>
                  </a:lnTo>
                  <a:lnTo>
                    <a:pt x="6290" y="16742"/>
                  </a:lnTo>
                  <a:lnTo>
                    <a:pt x="6613" y="16854"/>
                  </a:lnTo>
                  <a:lnTo>
                    <a:pt x="6774" y="17191"/>
                  </a:lnTo>
                  <a:lnTo>
                    <a:pt x="6774" y="17865"/>
                  </a:lnTo>
                  <a:lnTo>
                    <a:pt x="7097" y="17865"/>
                  </a:lnTo>
                  <a:lnTo>
                    <a:pt x="7097" y="18202"/>
                  </a:lnTo>
                  <a:lnTo>
                    <a:pt x="7742" y="18202"/>
                  </a:lnTo>
                  <a:lnTo>
                    <a:pt x="7742" y="18764"/>
                  </a:lnTo>
                  <a:lnTo>
                    <a:pt x="7742" y="18876"/>
                  </a:lnTo>
                  <a:lnTo>
                    <a:pt x="7903" y="19213"/>
                  </a:lnTo>
                  <a:lnTo>
                    <a:pt x="8226" y="19326"/>
                  </a:lnTo>
                  <a:lnTo>
                    <a:pt x="8710" y="19326"/>
                  </a:lnTo>
                  <a:lnTo>
                    <a:pt x="8710" y="19551"/>
                  </a:lnTo>
                  <a:lnTo>
                    <a:pt x="9032" y="19888"/>
                  </a:lnTo>
                  <a:lnTo>
                    <a:pt x="9194" y="19888"/>
                  </a:lnTo>
                  <a:lnTo>
                    <a:pt x="9355" y="19888"/>
                  </a:lnTo>
                  <a:lnTo>
                    <a:pt x="9677" y="19888"/>
                  </a:lnTo>
                  <a:lnTo>
                    <a:pt x="9839" y="19888"/>
                  </a:lnTo>
                  <a:lnTo>
                    <a:pt x="10323" y="19888"/>
                  </a:lnTo>
                  <a:lnTo>
                    <a:pt x="10484" y="19888"/>
                  </a:lnTo>
                  <a:lnTo>
                    <a:pt x="10645" y="19551"/>
                  </a:lnTo>
                  <a:lnTo>
                    <a:pt x="10806" y="19326"/>
                  </a:lnTo>
                  <a:lnTo>
                    <a:pt x="10968" y="19326"/>
                  </a:lnTo>
                  <a:lnTo>
                    <a:pt x="11290" y="19213"/>
                  </a:lnTo>
                  <a:lnTo>
                    <a:pt x="11290" y="18876"/>
                  </a:lnTo>
                  <a:lnTo>
                    <a:pt x="11935" y="18764"/>
                  </a:lnTo>
                  <a:lnTo>
                    <a:pt x="12258" y="18202"/>
                  </a:lnTo>
                  <a:lnTo>
                    <a:pt x="12581" y="17865"/>
                  </a:lnTo>
                  <a:lnTo>
                    <a:pt x="12742" y="17640"/>
                  </a:lnTo>
                  <a:lnTo>
                    <a:pt x="12742" y="17079"/>
                  </a:lnTo>
                  <a:lnTo>
                    <a:pt x="13065" y="16742"/>
                  </a:lnTo>
                  <a:lnTo>
                    <a:pt x="13387" y="16292"/>
                  </a:lnTo>
                  <a:lnTo>
                    <a:pt x="13387" y="15843"/>
                  </a:lnTo>
                  <a:lnTo>
                    <a:pt x="13710" y="15169"/>
                  </a:lnTo>
                  <a:lnTo>
                    <a:pt x="14032" y="14944"/>
                  </a:lnTo>
                  <a:lnTo>
                    <a:pt x="14194" y="14270"/>
                  </a:lnTo>
                  <a:lnTo>
                    <a:pt x="14355" y="13933"/>
                  </a:lnTo>
                  <a:lnTo>
                    <a:pt x="14839" y="13371"/>
                  </a:lnTo>
                  <a:lnTo>
                    <a:pt x="15000" y="12921"/>
                  </a:lnTo>
                  <a:lnTo>
                    <a:pt x="15323" y="12135"/>
                  </a:lnTo>
                  <a:lnTo>
                    <a:pt x="15645" y="11685"/>
                  </a:lnTo>
                  <a:lnTo>
                    <a:pt x="15645" y="10899"/>
                  </a:lnTo>
                  <a:lnTo>
                    <a:pt x="15968" y="10674"/>
                  </a:lnTo>
                  <a:lnTo>
                    <a:pt x="16290" y="10000"/>
                  </a:lnTo>
                  <a:lnTo>
                    <a:pt x="16452" y="9326"/>
                  </a:lnTo>
                  <a:lnTo>
                    <a:pt x="16774" y="9101"/>
                  </a:lnTo>
                  <a:lnTo>
                    <a:pt x="16774" y="8315"/>
                  </a:lnTo>
                  <a:lnTo>
                    <a:pt x="17097" y="7865"/>
                  </a:lnTo>
                  <a:lnTo>
                    <a:pt x="17258" y="7303"/>
                  </a:lnTo>
                  <a:lnTo>
                    <a:pt x="17581" y="6854"/>
                  </a:lnTo>
                  <a:lnTo>
                    <a:pt x="17742" y="6067"/>
                  </a:lnTo>
                  <a:lnTo>
                    <a:pt x="17742" y="5730"/>
                  </a:lnTo>
                  <a:lnTo>
                    <a:pt x="18387" y="5056"/>
                  </a:lnTo>
                  <a:lnTo>
                    <a:pt x="18548" y="4944"/>
                  </a:lnTo>
                  <a:lnTo>
                    <a:pt x="18548" y="4270"/>
                  </a:lnTo>
                  <a:lnTo>
                    <a:pt x="18871" y="3708"/>
                  </a:lnTo>
                  <a:lnTo>
                    <a:pt x="19194" y="3258"/>
                  </a:lnTo>
                  <a:lnTo>
                    <a:pt x="19355" y="3146"/>
                  </a:lnTo>
                  <a:lnTo>
                    <a:pt x="19516" y="2360"/>
                  </a:lnTo>
                  <a:lnTo>
                    <a:pt x="19516" y="2135"/>
                  </a:lnTo>
                  <a:lnTo>
                    <a:pt x="19516" y="2022"/>
                  </a:lnTo>
                  <a:lnTo>
                    <a:pt x="19677" y="1798"/>
                  </a:lnTo>
                  <a:lnTo>
                    <a:pt x="19839" y="1236"/>
                  </a:lnTo>
                  <a:lnTo>
                    <a:pt x="19839" y="1124"/>
                  </a:lnTo>
                  <a:lnTo>
                    <a:pt x="19839" y="787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</a14:hiddenFill>
              </a:ext>
            </a:extLst>
          </p:spPr>
          <p:txBody>
            <a:bodyPr lIns="91411" tIns="45706" rIns="91411" bIns="45706"/>
            <a:lstStyle/>
            <a:p>
              <a:endParaRPr lang="zh-CN" altLang="en-US"/>
            </a:p>
          </p:txBody>
        </p:sp>
      </p:grpSp>
      <p:graphicFrame>
        <p:nvGraphicFramePr>
          <p:cNvPr id="130185" name="Object 137">
            <a:extLst>
              <a:ext uri="{FF2B5EF4-FFF2-40B4-BE49-F238E27FC236}">
                <a16:creationId xmlns:a16="http://schemas.microsoft.com/office/drawing/2014/main" id="{8051738F-3F65-4946-ACAC-DE32365751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1138" y="5013325"/>
          <a:ext cx="22066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4" name="公式" r:id="rId5" imgW="1950720" imgH="845913" progId="Equation.3">
                  <p:embed/>
                </p:oleObj>
              </mc:Choice>
              <mc:Fallback>
                <p:oleObj name="公式" r:id="rId5" imgW="1950720" imgH="845913" progId="Equation.3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8" y="5013325"/>
                        <a:ext cx="22066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86" name="Text Box 138">
            <a:extLst>
              <a:ext uri="{FF2B5EF4-FFF2-40B4-BE49-F238E27FC236}">
                <a16:creationId xmlns:a16="http://schemas.microsoft.com/office/drawing/2014/main" id="{ED60494B-6DFC-4FBA-925F-34BC5580F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788" y="5229225"/>
            <a:ext cx="40544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振幅变化的周期为：</a:t>
            </a:r>
          </a:p>
        </p:txBody>
      </p:sp>
      <p:sp>
        <p:nvSpPr>
          <p:cNvPr id="130194" name="Text Box 146">
            <a:extLst>
              <a:ext uri="{FF2B5EF4-FFF2-40B4-BE49-F238E27FC236}">
                <a16:creationId xmlns:a16="http://schemas.microsoft.com/office/drawing/2014/main" id="{B46743F1-D2FB-421F-84E1-CD28ED77E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443706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(7-25)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30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3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3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0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3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4" grpId="0"/>
      <p:bldP spid="130186" grpId="0"/>
      <p:bldP spid="13019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Rectangle 4">
            <a:extLst>
              <a:ext uri="{FF2B5EF4-FFF2-40B4-BE49-F238E27FC236}">
                <a16:creationId xmlns:a16="http://schemas.microsoft.com/office/drawing/2014/main" id="{8D2EF7EE-3909-449F-B3A5-23047F624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63" y="333375"/>
            <a:ext cx="3081337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拍现象的应用：                  </a:t>
            </a:r>
          </a:p>
        </p:txBody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8E2BFA7B-CB43-42F7-AC6A-5CD2C478C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765175"/>
            <a:ext cx="6232525" cy="163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用音叉振动校准乐器</a:t>
            </a:r>
          </a:p>
          <a:p>
            <a:pPr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 测定超声波</a:t>
            </a:r>
          </a:p>
          <a:p>
            <a:pPr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 测定无线电频率</a:t>
            </a:r>
          </a:p>
          <a:p>
            <a:pPr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 调制高频振荡的振幅和频率等</a:t>
            </a:r>
          </a:p>
        </p:txBody>
      </p:sp>
      <p:sp>
        <p:nvSpPr>
          <p:cNvPr id="131078" name="Text Box 6">
            <a:extLst>
              <a:ext uri="{FF2B5EF4-FFF2-40B4-BE49-F238E27FC236}">
                <a16:creationId xmlns:a16="http://schemas.microsoft.com/office/drawing/2014/main" id="{34878BC7-2CE4-485C-A81D-0DE4AE6B8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2636838"/>
            <a:ext cx="53149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80"/>
                </a:solidFill>
              </a:rPr>
              <a:t>三、</a:t>
            </a:r>
            <a:r>
              <a:rPr lang="zh-CN" altLang="en-US" sz="2600">
                <a:solidFill>
                  <a:srgbClr val="000066"/>
                </a:solidFill>
              </a:rPr>
              <a:t>同振向</a:t>
            </a:r>
            <a:r>
              <a:rPr lang="zh-CN" altLang="en-US" sz="2600"/>
              <a:t>倍频</a:t>
            </a:r>
            <a:r>
              <a:rPr lang="zh-CN" altLang="en-US" sz="2600">
                <a:solidFill>
                  <a:srgbClr val="000066"/>
                </a:solidFill>
              </a:rPr>
              <a:t>谐振动的合成                     </a:t>
            </a:r>
          </a:p>
        </p:txBody>
      </p:sp>
      <p:grpSp>
        <p:nvGrpSpPr>
          <p:cNvPr id="131089" name="Group 17">
            <a:extLst>
              <a:ext uri="{FF2B5EF4-FFF2-40B4-BE49-F238E27FC236}">
                <a16:creationId xmlns:a16="http://schemas.microsoft.com/office/drawing/2014/main" id="{2BDCEF5C-3F70-4220-9ACF-51FB174225A5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3151188"/>
            <a:ext cx="8569325" cy="2798762"/>
            <a:chOff x="204" y="2296"/>
            <a:chExt cx="5398" cy="1763"/>
          </a:xfrm>
        </p:grpSpPr>
        <p:pic>
          <p:nvPicPr>
            <p:cNvPr id="43014" name="Picture 7" descr="f">
              <a:extLst>
                <a:ext uri="{FF2B5EF4-FFF2-40B4-BE49-F238E27FC236}">
                  <a16:creationId xmlns:a16="http://schemas.microsoft.com/office/drawing/2014/main" id="{FD76790A-7CD2-49AD-93E5-10A5644E6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2296"/>
              <a:ext cx="5398" cy="1763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3015" name="Object 8">
              <a:extLst>
                <a:ext uri="{FF2B5EF4-FFF2-40B4-BE49-F238E27FC236}">
                  <a16:creationId xmlns:a16="http://schemas.microsoft.com/office/drawing/2014/main" id="{55112841-54EF-4323-9E92-4FAF043237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3609"/>
            <a:ext cx="2976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4" name="公式" r:id="rId4" imgW="4655700" imgH="434433" progId="Equation.3">
                    <p:embed/>
                  </p:oleObj>
                </mc:Choice>
                <mc:Fallback>
                  <p:oleObj name="公式" r:id="rId4" imgW="4655700" imgH="434433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609"/>
                          <a:ext cx="2976" cy="32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6" name="Object 9">
              <a:extLst>
                <a:ext uri="{FF2B5EF4-FFF2-40B4-BE49-F238E27FC236}">
                  <a16:creationId xmlns:a16="http://schemas.microsoft.com/office/drawing/2014/main" id="{1F2F8AD0-E4E0-4680-9B4E-671C1A425C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1" y="2387"/>
            <a:ext cx="16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5" name="公式" r:id="rId6" imgW="253890" imgH="241195" progId="Equation.3">
                    <p:embed/>
                  </p:oleObj>
                </mc:Choice>
                <mc:Fallback>
                  <p:oleObj name="公式" r:id="rId6" imgW="253890" imgH="24119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" y="2387"/>
                          <a:ext cx="160" cy="15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7" name="Object 10">
              <a:extLst>
                <a:ext uri="{FF2B5EF4-FFF2-40B4-BE49-F238E27FC236}">
                  <a16:creationId xmlns:a16="http://schemas.microsoft.com/office/drawing/2014/main" id="{50362328-A7EB-4D33-972F-9681795BD0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3" y="3115"/>
            <a:ext cx="133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6" name="公式" r:id="rId8" imgW="165028" imgH="279279" progId="Equation.3">
                    <p:embed/>
                  </p:oleObj>
                </mc:Choice>
                <mc:Fallback>
                  <p:oleObj name="公式" r:id="rId8" imgW="165028" imgH="279279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3" y="3115"/>
                          <a:ext cx="133" cy="22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8" name="Object 11">
              <a:extLst>
                <a:ext uri="{FF2B5EF4-FFF2-40B4-BE49-F238E27FC236}">
                  <a16:creationId xmlns:a16="http://schemas.microsoft.com/office/drawing/2014/main" id="{FA4C93BD-050A-4B52-963F-17669DC045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" y="2976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7" name="公式" r:id="rId10" imgW="291847" imgH="317225" progId="Equation.3">
                    <p:embed/>
                  </p:oleObj>
                </mc:Choice>
                <mc:Fallback>
                  <p:oleObj name="公式" r:id="rId10" imgW="291847" imgH="317225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2976"/>
                          <a:ext cx="184" cy="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9" name="Text Box 12">
              <a:extLst>
                <a:ext uri="{FF2B5EF4-FFF2-40B4-BE49-F238E27FC236}">
                  <a16:creationId xmlns:a16="http://schemas.microsoft.com/office/drawing/2014/main" id="{2EB6337F-04EC-448D-B843-91E75F527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8" y="2416"/>
              <a:ext cx="1225" cy="28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合振动        </a:t>
              </a:r>
            </a:p>
          </p:txBody>
        </p:sp>
        <p:sp>
          <p:nvSpPr>
            <p:cNvPr id="43020" name="Line 13">
              <a:extLst>
                <a:ext uri="{FF2B5EF4-FFF2-40B4-BE49-F238E27FC236}">
                  <a16:creationId xmlns:a16="http://schemas.microsoft.com/office/drawing/2014/main" id="{F8BB58E4-A49E-44C6-B75A-BCCF9B8F2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08" y="2613"/>
              <a:ext cx="136" cy="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1" name="Rectangle 14">
              <a:extLst>
                <a:ext uri="{FF2B5EF4-FFF2-40B4-BE49-F238E27FC236}">
                  <a16:creationId xmlns:a16="http://schemas.microsoft.com/office/drawing/2014/main" id="{5518FD10-30CC-45DA-B4D5-B7EFD7AD1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2704"/>
              <a:ext cx="136" cy="13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bg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43022" name="Object 15">
              <a:extLst>
                <a:ext uri="{FF2B5EF4-FFF2-40B4-BE49-F238E27FC236}">
                  <a16:creationId xmlns:a16="http://schemas.microsoft.com/office/drawing/2014/main" id="{55728FB4-4868-4C2A-B831-F3911A92CD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36" y="2512"/>
            <a:ext cx="11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8" name="公式" r:id="rId12" imgW="106632" imgH="228693" progId="Equation.3">
                    <p:embed/>
                  </p:oleObj>
                </mc:Choice>
                <mc:Fallback>
                  <p:oleObj name="公式" r:id="rId12" imgW="106632" imgH="228693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2512"/>
                          <a:ext cx="112" cy="1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3" name="Object 16">
              <a:extLst>
                <a:ext uri="{FF2B5EF4-FFF2-40B4-BE49-F238E27FC236}">
                  <a16:creationId xmlns:a16="http://schemas.microsoft.com/office/drawing/2014/main" id="{21F58411-D27F-4D47-A1E5-A2E9C1639F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0" y="3238"/>
            <a:ext cx="1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9" name="公式" r:id="rId14" imgW="137138" imgH="228693" progId="Equation.3">
                    <p:embed/>
                  </p:oleObj>
                </mc:Choice>
                <mc:Fallback>
                  <p:oleObj name="公式" r:id="rId14" imgW="137138" imgH="228693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0" y="3238"/>
                          <a:ext cx="136" cy="1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0"/>
                                        <p:tgtEl>
                                          <p:spTgt spid="13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6" grpId="0"/>
      <p:bldP spid="131077" grpId="0"/>
      <p:bldP spid="13107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Rectangle 4">
            <a:hlinkClick r:id="rId3" action="ppaction://hlinkfile"/>
            <a:extLst>
              <a:ext uri="{FF2B5EF4-FFF2-40B4-BE49-F238E27FC236}">
                <a16:creationId xmlns:a16="http://schemas.microsoft.com/office/drawing/2014/main" id="{35BFFCA5-DA80-4461-9D7D-C38CA5F77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1125538"/>
            <a:ext cx="70913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一、相互垂直的同频率谐振动的合成        </a:t>
            </a:r>
          </a:p>
        </p:txBody>
      </p:sp>
      <p:sp>
        <p:nvSpPr>
          <p:cNvPr id="132102" name="Rectangle 6">
            <a:extLst>
              <a:ext uri="{FF2B5EF4-FFF2-40B4-BE49-F238E27FC236}">
                <a16:creationId xmlns:a16="http://schemas.microsoft.com/office/drawing/2014/main" id="{BFECC08D-4992-412C-BF68-AF0AE41DF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2852738"/>
            <a:ext cx="42846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消去参数</a:t>
            </a:r>
            <a:r>
              <a:rPr lang="zh-CN" altLang="en-US" sz="1500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1000">
                <a:solidFill>
                  <a:srgbClr val="000080"/>
                </a:solidFill>
              </a:rPr>
              <a:t> </a:t>
            </a:r>
            <a:r>
              <a:rPr lang="en-US" altLang="zh-CN" sz="3200" i="1"/>
              <a:t>t</a:t>
            </a:r>
            <a:r>
              <a:rPr lang="en-US" altLang="zh-CN" i="1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，得轨迹方程：</a:t>
            </a:r>
            <a:r>
              <a:rPr lang="zh-CN" altLang="en-US">
                <a:solidFill>
                  <a:srgbClr val="000080"/>
                </a:solidFill>
                <a:latin typeface="华文中宋" panose="02010600040101010101" pitchFamily="2" charset="-122"/>
              </a:rPr>
              <a:t>        </a:t>
            </a:r>
          </a:p>
        </p:txBody>
      </p:sp>
      <p:graphicFrame>
        <p:nvGraphicFramePr>
          <p:cNvPr id="132103" name="Object 7">
            <a:extLst>
              <a:ext uri="{FF2B5EF4-FFF2-40B4-BE49-F238E27FC236}">
                <a16:creationId xmlns:a16="http://schemas.microsoft.com/office/drawing/2014/main" id="{6CB4B994-0F21-4311-825A-D1783167E5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3650" y="3648075"/>
          <a:ext cx="57515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公式" r:id="rId4" imgW="2804055" imgH="396364" progId="Equation.3">
                  <p:embed/>
                </p:oleObj>
              </mc:Choice>
              <mc:Fallback>
                <p:oleObj name="公式" r:id="rId4" imgW="2804055" imgH="39636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3648075"/>
                        <a:ext cx="575151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4" name="Object 8">
            <a:extLst>
              <a:ext uri="{FF2B5EF4-FFF2-40B4-BE49-F238E27FC236}">
                <a16:creationId xmlns:a16="http://schemas.microsoft.com/office/drawing/2014/main" id="{773CA40C-AE29-4238-86D9-4516456552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7838" y="1670050"/>
          <a:ext cx="333851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公式" r:id="rId6" imgW="1265029" imgH="167671" progId="Equation.3">
                  <p:embed/>
                </p:oleObj>
              </mc:Choice>
              <mc:Fallback>
                <p:oleObj name="公式" r:id="rId6" imgW="1265029" imgH="16767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1670050"/>
                        <a:ext cx="3338512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5" name="Rectangle 9">
            <a:extLst>
              <a:ext uri="{FF2B5EF4-FFF2-40B4-BE49-F238E27FC236}">
                <a16:creationId xmlns:a16="http://schemas.microsoft.com/office/drawing/2014/main" id="{F980C115-B1D7-4414-B863-29A205877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13325"/>
            <a:ext cx="561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是一个</a:t>
            </a:r>
            <a:r>
              <a:rPr lang="zh-CN" altLang="en-US">
                <a:latin typeface="华文中宋" panose="02010600040101010101" pitchFamily="2" charset="-122"/>
              </a:rPr>
              <a:t>椭圆类二次曲线方程。    </a:t>
            </a:r>
          </a:p>
        </p:txBody>
      </p:sp>
      <p:sp>
        <p:nvSpPr>
          <p:cNvPr id="132106" name="Rectangle 10">
            <a:extLst>
              <a:ext uri="{FF2B5EF4-FFF2-40B4-BE49-F238E27FC236}">
                <a16:creationId xmlns:a16="http://schemas.microsoft.com/office/drawing/2014/main" id="{42337A27-D26C-436A-87D4-E25582619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9575"/>
            <a:ext cx="8280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3400">
                <a:solidFill>
                  <a:srgbClr val="0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三</a:t>
            </a:r>
            <a:r>
              <a:rPr lang="zh-CN" altLang="en-US" sz="3400">
                <a:solidFill>
                  <a:srgbClr val="0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300">
                <a:solidFill>
                  <a:srgbClr val="0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相互垂直振向简谐振动的合成</a:t>
            </a:r>
            <a:r>
              <a:rPr lang="zh-CN" altLang="en-US" sz="3400">
                <a:solidFill>
                  <a:srgbClr val="0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aphicFrame>
        <p:nvGraphicFramePr>
          <p:cNvPr id="132107" name="Object 11">
            <a:extLst>
              <a:ext uri="{FF2B5EF4-FFF2-40B4-BE49-F238E27FC236}">
                <a16:creationId xmlns:a16="http://schemas.microsoft.com/office/drawing/2014/main" id="{1519F794-B3C5-4E68-BC3A-8957680C11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2374900"/>
          <a:ext cx="35845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公式" r:id="rId8" imgW="1295536" imgH="167671" progId="Equation.3">
                  <p:embed/>
                </p:oleObj>
              </mc:Choice>
              <mc:Fallback>
                <p:oleObj name="公式" r:id="rId8" imgW="1295536" imgH="16767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374900"/>
                        <a:ext cx="35845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8" name="Text Box 12">
            <a:extLst>
              <a:ext uri="{FF2B5EF4-FFF2-40B4-BE49-F238E27FC236}">
                <a16:creationId xmlns:a16="http://schemas.microsoft.com/office/drawing/2014/main" id="{4FD994C8-41F0-4A49-9895-1A65F7012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3908425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(7-31)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13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3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0" grpId="0"/>
      <p:bldP spid="132102" grpId="0"/>
      <p:bldP spid="132105" grpId="0"/>
      <p:bldP spid="132106" grpId="0" autoUpdateAnimBg="0"/>
      <p:bldP spid="13210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6" name="Rectangle 6">
            <a:extLst>
              <a:ext uri="{FF2B5EF4-FFF2-40B4-BE49-F238E27FC236}">
                <a16:creationId xmlns:a16="http://schemas.microsoft.com/office/drawing/2014/main" id="{896D92BB-99C5-4F17-9669-609070634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717550"/>
            <a:ext cx="1730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1. </a:t>
            </a:r>
          </a:p>
        </p:txBody>
      </p:sp>
      <p:sp>
        <p:nvSpPr>
          <p:cNvPr id="133127" name="Rectangle 7">
            <a:extLst>
              <a:ext uri="{FF2B5EF4-FFF2-40B4-BE49-F238E27FC236}">
                <a16:creationId xmlns:a16="http://schemas.microsoft.com/office/drawing/2014/main" id="{ACD567D3-201D-493C-B5DF-8F1ED88F8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381375"/>
            <a:ext cx="17303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300">
                <a:solidFill>
                  <a:srgbClr val="000080"/>
                </a:solidFill>
                <a:latin typeface="华文中宋" panose="02010600040101010101" pitchFamily="2" charset="-122"/>
              </a:rPr>
              <a:t>2. </a:t>
            </a:r>
          </a:p>
        </p:txBody>
      </p:sp>
      <p:sp>
        <p:nvSpPr>
          <p:cNvPr id="133128" name="Rectangle 8">
            <a:extLst>
              <a:ext uri="{FF2B5EF4-FFF2-40B4-BE49-F238E27FC236}">
                <a16:creationId xmlns:a16="http://schemas.microsoft.com/office/drawing/2014/main" id="{44093798-D4CB-4CB2-8643-F2E7C1521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417638"/>
            <a:ext cx="1512887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轨 迹：</a:t>
            </a:r>
          </a:p>
        </p:txBody>
      </p:sp>
      <p:sp>
        <p:nvSpPr>
          <p:cNvPr id="133129" name="Rectangle 9">
            <a:extLst>
              <a:ext uri="{FF2B5EF4-FFF2-40B4-BE49-F238E27FC236}">
                <a16:creationId xmlns:a16="http://schemas.microsoft.com/office/drawing/2014/main" id="{45A2B25A-E5CA-4F1A-B170-043743531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76475"/>
            <a:ext cx="201612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运动方程：</a:t>
            </a:r>
          </a:p>
        </p:txBody>
      </p:sp>
      <p:graphicFrame>
        <p:nvGraphicFramePr>
          <p:cNvPr id="133130" name="Object 10">
            <a:extLst>
              <a:ext uri="{FF2B5EF4-FFF2-40B4-BE49-F238E27FC236}">
                <a16:creationId xmlns:a16="http://schemas.microsoft.com/office/drawing/2014/main" id="{D1C7ECC2-E0A6-4BED-83E6-D888015234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55875" y="2205038"/>
          <a:ext cx="36718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2" name="公式" r:id="rId3" imgW="1676444" imgH="228693" progId="Equation.3">
                  <p:embed/>
                </p:oleObj>
              </mc:Choice>
              <mc:Fallback>
                <p:oleObj name="公式" r:id="rId3" imgW="1676444" imgH="22869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205038"/>
                        <a:ext cx="3671888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1" name="Object 11">
            <a:extLst>
              <a:ext uri="{FF2B5EF4-FFF2-40B4-BE49-F238E27FC236}">
                <a16:creationId xmlns:a16="http://schemas.microsoft.com/office/drawing/2014/main" id="{120F2031-0BC7-4684-8CB4-3B0582F0C9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1196975"/>
          <a:ext cx="13208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3" name="公式" r:id="rId5" imgW="563946" imgH="396364" progId="Equation.3">
                  <p:embed/>
                </p:oleObj>
              </mc:Choice>
              <mc:Fallback>
                <p:oleObj name="公式" r:id="rId5" imgW="563946" imgH="396364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196975"/>
                        <a:ext cx="132080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32" name="Rectangle 12">
            <a:extLst>
              <a:ext uri="{FF2B5EF4-FFF2-40B4-BE49-F238E27FC236}">
                <a16:creationId xmlns:a16="http://schemas.microsoft.com/office/drawing/2014/main" id="{8D7FA314-15E1-449E-AC08-44B042A99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" y="2852738"/>
            <a:ext cx="479107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是</a:t>
            </a:r>
            <a:r>
              <a:rPr lang="zh-CN" altLang="en-US" sz="2300">
                <a:latin typeface="华文中宋" panose="02010600040101010101" pitchFamily="2" charset="-122"/>
              </a:rPr>
              <a:t>谐振动</a:t>
            </a:r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，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角频率与初相不变。</a:t>
            </a:r>
          </a:p>
        </p:txBody>
      </p:sp>
      <p:sp>
        <p:nvSpPr>
          <p:cNvPr id="133134" name="Rectangle 14">
            <a:extLst>
              <a:ext uri="{FF2B5EF4-FFF2-40B4-BE49-F238E27FC236}">
                <a16:creationId xmlns:a16="http://schemas.microsoft.com/office/drawing/2014/main" id="{C6926BD4-D3D6-4FD1-ACC6-7CB0CD6B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4100513"/>
            <a:ext cx="15240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轨 迹：</a:t>
            </a:r>
          </a:p>
        </p:txBody>
      </p:sp>
      <p:sp>
        <p:nvSpPr>
          <p:cNvPr id="133135" name="Rectangle 15">
            <a:extLst>
              <a:ext uri="{FF2B5EF4-FFF2-40B4-BE49-F238E27FC236}">
                <a16:creationId xmlns:a16="http://schemas.microsoft.com/office/drawing/2014/main" id="{86E79AB3-C9CA-406A-AD06-9678BD318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976813"/>
            <a:ext cx="24384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运动方程：</a:t>
            </a:r>
          </a:p>
        </p:txBody>
      </p:sp>
      <p:sp>
        <p:nvSpPr>
          <p:cNvPr id="133137" name="Rectangle 17">
            <a:extLst>
              <a:ext uri="{FF2B5EF4-FFF2-40B4-BE49-F238E27FC236}">
                <a16:creationId xmlns:a16="http://schemas.microsoft.com/office/drawing/2014/main" id="{C8EC8CA5-3513-4139-B5A6-9845D5801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578475"/>
            <a:ext cx="482441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是</a:t>
            </a:r>
            <a:r>
              <a:rPr lang="zh-CN" altLang="en-US" sz="2300">
                <a:latin typeface="华文中宋" panose="02010600040101010101" pitchFamily="2" charset="-122"/>
              </a:rPr>
              <a:t>谐振动</a:t>
            </a:r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，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角频率与初相不变。</a:t>
            </a:r>
          </a:p>
        </p:txBody>
      </p:sp>
      <p:graphicFrame>
        <p:nvGraphicFramePr>
          <p:cNvPr id="133139" name="Object 19">
            <a:extLst>
              <a:ext uri="{FF2B5EF4-FFF2-40B4-BE49-F238E27FC236}">
                <a16:creationId xmlns:a16="http://schemas.microsoft.com/office/drawing/2014/main" id="{AC57EEB9-DED1-400A-8FE9-7207082ACB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3933825"/>
          <a:ext cx="1566863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4" name="公式" r:id="rId7" imgW="731590" imgH="396364" progId="Equation.3">
                  <p:embed/>
                </p:oleObj>
              </mc:Choice>
              <mc:Fallback>
                <p:oleObj name="公式" r:id="rId7" imgW="731590" imgH="396364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933825"/>
                        <a:ext cx="1566863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0" name="Rectangle 20">
            <a:extLst>
              <a:ext uri="{FF2B5EF4-FFF2-40B4-BE49-F238E27FC236}">
                <a16:creationId xmlns:a16="http://schemas.microsoft.com/office/drawing/2014/main" id="{82BFEC9B-42F1-4E8A-A938-F57EA2CAF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692150"/>
            <a:ext cx="3671887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300"/>
              <a:t>(</a:t>
            </a:r>
            <a:r>
              <a:rPr lang="zh-CN" altLang="en-US" sz="2300">
                <a:latin typeface="华文中宋" panose="02010600040101010101" pitchFamily="2" charset="-122"/>
              </a:rPr>
              <a:t>两个分振动同相</a:t>
            </a:r>
            <a:r>
              <a:rPr lang="en-US" altLang="zh-CN" sz="2300"/>
              <a:t>)</a:t>
            </a:r>
          </a:p>
        </p:txBody>
      </p:sp>
      <p:sp>
        <p:nvSpPr>
          <p:cNvPr id="133141" name="Rectangle 21">
            <a:extLst>
              <a:ext uri="{FF2B5EF4-FFF2-40B4-BE49-F238E27FC236}">
                <a16:creationId xmlns:a16="http://schemas.microsoft.com/office/drawing/2014/main" id="{2AB2E8FA-7179-4178-97A1-466A42A7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5" y="3382963"/>
            <a:ext cx="35734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300"/>
              <a:t>(</a:t>
            </a:r>
            <a:r>
              <a:rPr lang="zh-CN" altLang="en-US" sz="2300">
                <a:latin typeface="华文中宋" panose="02010600040101010101" pitchFamily="2" charset="-122"/>
              </a:rPr>
              <a:t>两个分振动反相</a:t>
            </a:r>
            <a:r>
              <a:rPr lang="en-US" altLang="zh-CN" sz="2300"/>
              <a:t>)</a:t>
            </a:r>
          </a:p>
        </p:txBody>
      </p:sp>
      <p:sp>
        <p:nvSpPr>
          <p:cNvPr id="133143" name="Rectangle 23">
            <a:extLst>
              <a:ext uri="{FF2B5EF4-FFF2-40B4-BE49-F238E27FC236}">
                <a16:creationId xmlns:a16="http://schemas.microsoft.com/office/drawing/2014/main" id="{9B94D895-4042-4EEA-BB27-5B55FD7B0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0350"/>
            <a:ext cx="2303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讨论：</a:t>
            </a:r>
          </a:p>
        </p:txBody>
      </p:sp>
      <p:graphicFrame>
        <p:nvGraphicFramePr>
          <p:cNvPr id="133144" name="Object 24">
            <a:extLst>
              <a:ext uri="{FF2B5EF4-FFF2-40B4-BE49-F238E27FC236}">
                <a16:creationId xmlns:a16="http://schemas.microsoft.com/office/drawing/2014/main" id="{CF8D4151-7AC8-4A2A-8AD9-9456D5530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765175"/>
          <a:ext cx="17192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5" name="公式" r:id="rId9" imgW="670577" imgH="167671" progId="Equation.3">
                  <p:embed/>
                </p:oleObj>
              </mc:Choice>
              <mc:Fallback>
                <p:oleObj name="公式" r:id="rId9" imgW="670577" imgH="16767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765175"/>
                        <a:ext cx="1719262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8" name="Object 48">
            <a:extLst>
              <a:ext uri="{FF2B5EF4-FFF2-40B4-BE49-F238E27FC236}">
                <a16:creationId xmlns:a16="http://schemas.microsoft.com/office/drawing/2014/main" id="{5D65FA9C-3AEA-437F-9A97-9880CF93E8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3500438"/>
          <a:ext cx="169703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6" name="公式" r:id="rId11" imgW="663021" imgH="129602" progId="Equation.3">
                  <p:embed/>
                </p:oleObj>
              </mc:Choice>
              <mc:Fallback>
                <p:oleObj name="公式" r:id="rId11" imgW="663021" imgH="129602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500438"/>
                        <a:ext cx="1697037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180" name="Group 60">
            <a:extLst>
              <a:ext uri="{FF2B5EF4-FFF2-40B4-BE49-F238E27FC236}">
                <a16:creationId xmlns:a16="http://schemas.microsoft.com/office/drawing/2014/main" id="{037A07DA-7EA0-4950-B618-6E7E492C7265}"/>
              </a:ext>
            </a:extLst>
          </p:cNvPr>
          <p:cNvGrpSpPr>
            <a:grpSpLocks/>
          </p:cNvGrpSpPr>
          <p:nvPr/>
        </p:nvGrpSpPr>
        <p:grpSpPr bwMode="auto">
          <a:xfrm>
            <a:off x="6588125" y="188913"/>
            <a:ext cx="2325688" cy="2735262"/>
            <a:chOff x="4150" y="119"/>
            <a:chExt cx="1465" cy="1723"/>
          </a:xfrm>
        </p:grpSpPr>
        <p:sp>
          <p:nvSpPr>
            <p:cNvPr id="45089" name="Text Box 36">
              <a:extLst>
                <a:ext uri="{FF2B5EF4-FFF2-40B4-BE49-F238E27FC236}">
                  <a16:creationId xmlns:a16="http://schemas.microsoft.com/office/drawing/2014/main" id="{6FD7E33C-E7C6-43A2-846E-9E5219299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19"/>
              <a:ext cx="27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2"/>
                  </a:solidFill>
                </a:rPr>
                <a:t>y </a:t>
              </a:r>
            </a:p>
          </p:txBody>
        </p:sp>
        <p:grpSp>
          <p:nvGrpSpPr>
            <p:cNvPr id="45090" name="Group 26">
              <a:extLst>
                <a:ext uri="{FF2B5EF4-FFF2-40B4-BE49-F238E27FC236}">
                  <a16:creationId xmlns:a16="http://schemas.microsoft.com/office/drawing/2014/main" id="{1721FCBA-D4F3-4FA1-B39D-926CDF6FE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6" y="527"/>
              <a:ext cx="816" cy="934"/>
              <a:chOff x="480" y="1392"/>
              <a:chExt cx="768" cy="960"/>
            </a:xfrm>
          </p:grpSpPr>
          <p:sp>
            <p:nvSpPr>
              <p:cNvPr id="45099" name="Rectangle 27">
                <a:extLst>
                  <a:ext uri="{FF2B5EF4-FFF2-40B4-BE49-F238E27FC236}">
                    <a16:creationId xmlns:a16="http://schemas.microsoft.com/office/drawing/2014/main" id="{6477B0C0-E585-4205-AC77-8AFEC2195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5100" name="Line 28">
                <a:extLst>
                  <a:ext uri="{FF2B5EF4-FFF2-40B4-BE49-F238E27FC236}">
                    <a16:creationId xmlns:a16="http://schemas.microsoft.com/office/drawing/2014/main" id="{A1217A1C-EE1C-4C75-B234-796A1D2ED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01" name="Line 29">
                <a:extLst>
                  <a:ext uri="{FF2B5EF4-FFF2-40B4-BE49-F238E27FC236}">
                    <a16:creationId xmlns:a16="http://schemas.microsoft.com/office/drawing/2014/main" id="{05A73736-299A-4405-AA72-32B13E1F5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091" name="Line 30">
              <a:extLst>
                <a:ext uri="{FF2B5EF4-FFF2-40B4-BE49-F238E27FC236}">
                  <a16:creationId xmlns:a16="http://schemas.microsoft.com/office/drawing/2014/main" id="{C1D2C472-B4F9-49D1-9D57-0A2AB5F2B8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6" y="533"/>
              <a:ext cx="802" cy="928"/>
            </a:xfrm>
            <a:prstGeom prst="line">
              <a:avLst/>
            </a:prstGeom>
            <a:noFill/>
            <a:ln w="38100" cap="rnd">
              <a:solidFill>
                <a:srgbClr val="FC1B0A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5092" name="Object 31">
              <a:extLst>
                <a:ext uri="{FF2B5EF4-FFF2-40B4-BE49-F238E27FC236}">
                  <a16:creationId xmlns:a16="http://schemas.microsoft.com/office/drawing/2014/main" id="{E2AD8115-E230-4796-9BCE-55705414DE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99" y="1566"/>
            <a:ext cx="707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07" name="Equation" r:id="rId13" imgW="403858" imgH="129602" progId="Equation.3">
                    <p:embed/>
                  </p:oleObj>
                </mc:Choice>
                <mc:Fallback>
                  <p:oleObj name="Equation" r:id="rId13" imgW="403858" imgH="129602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9" y="1566"/>
                          <a:ext cx="707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93" name="Line 33">
              <a:extLst>
                <a:ext uri="{FF2B5EF4-FFF2-40B4-BE49-F238E27FC236}">
                  <a16:creationId xmlns:a16="http://schemas.microsoft.com/office/drawing/2014/main" id="{9C6CCA4F-5BAE-4C84-BC13-BD4DBC939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989"/>
              <a:ext cx="1361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4" name="Line 34">
              <a:extLst>
                <a:ext uri="{FF2B5EF4-FFF2-40B4-BE49-F238E27FC236}">
                  <a16:creationId xmlns:a16="http://schemas.microsoft.com/office/drawing/2014/main" id="{59D4211B-1261-4BBB-804B-D07A6E909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4" y="300"/>
              <a:ext cx="0" cy="127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5" name="Text Box 35">
              <a:extLst>
                <a:ext uri="{FF2B5EF4-FFF2-40B4-BE49-F238E27FC236}">
                  <a16:creationId xmlns:a16="http://schemas.microsoft.com/office/drawing/2014/main" id="{A0F99C79-731F-48FB-B2B3-13571BD97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" y="935"/>
              <a:ext cx="2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2"/>
                  </a:solidFill>
                </a:rPr>
                <a:t>x </a:t>
              </a:r>
            </a:p>
          </p:txBody>
        </p:sp>
        <p:sp>
          <p:nvSpPr>
            <p:cNvPr id="45096" name="Text Box 49">
              <a:extLst>
                <a:ext uri="{FF2B5EF4-FFF2-40B4-BE49-F238E27FC236}">
                  <a16:creationId xmlns:a16="http://schemas.microsoft.com/office/drawing/2014/main" id="{E843E752-EE5E-469B-B579-224C8238E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2" y="602"/>
              <a:ext cx="2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S </a:t>
              </a:r>
            </a:p>
          </p:txBody>
        </p:sp>
        <p:sp>
          <p:nvSpPr>
            <p:cNvPr id="45097" name="Text Box 53">
              <a:extLst>
                <a:ext uri="{FF2B5EF4-FFF2-40B4-BE49-F238E27FC236}">
                  <a16:creationId xmlns:a16="http://schemas.microsoft.com/office/drawing/2014/main" id="{BA3AEBCD-B487-4157-B30A-0CE2FA4FD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1" y="935"/>
              <a:ext cx="289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80"/>
                  </a:solidFill>
                </a:rPr>
                <a:t>A</a:t>
              </a:r>
              <a:r>
                <a:rPr lang="en-US" altLang="zh-CN" sz="2600" baseline="-25000">
                  <a:solidFill>
                    <a:srgbClr val="000080"/>
                  </a:solidFill>
                </a:rPr>
                <a:t> </a:t>
              </a:r>
            </a:p>
          </p:txBody>
        </p:sp>
        <p:sp>
          <p:nvSpPr>
            <p:cNvPr id="45098" name="Text Box 55">
              <a:extLst>
                <a:ext uri="{FF2B5EF4-FFF2-40B4-BE49-F238E27FC236}">
                  <a16:creationId xmlns:a16="http://schemas.microsoft.com/office/drawing/2014/main" id="{1FC63447-6AAE-4FCF-AB02-22615199F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8" y="572"/>
              <a:ext cx="289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GB" altLang="zh-CN" sz="2600" i="1">
                  <a:solidFill>
                    <a:srgbClr val="000080"/>
                  </a:solidFill>
                </a:rPr>
                <a:t>B</a:t>
              </a:r>
              <a:r>
                <a:rPr lang="en-US" altLang="zh-CN" sz="2600" baseline="-25000">
                  <a:solidFill>
                    <a:srgbClr val="000080"/>
                  </a:solidFill>
                </a:rPr>
                <a:t> </a:t>
              </a:r>
            </a:p>
          </p:txBody>
        </p:sp>
      </p:grpSp>
      <p:grpSp>
        <p:nvGrpSpPr>
          <p:cNvPr id="133178" name="Group 58">
            <a:extLst>
              <a:ext uri="{FF2B5EF4-FFF2-40B4-BE49-F238E27FC236}">
                <a16:creationId xmlns:a16="http://schemas.microsoft.com/office/drawing/2014/main" id="{2AC2D5E1-CDDD-4D43-A4E8-E0FA37AB08EE}"/>
              </a:ext>
            </a:extLst>
          </p:cNvPr>
          <p:cNvGrpSpPr>
            <a:grpSpLocks/>
          </p:cNvGrpSpPr>
          <p:nvPr/>
        </p:nvGrpSpPr>
        <p:grpSpPr bwMode="auto">
          <a:xfrm>
            <a:off x="6588125" y="3284538"/>
            <a:ext cx="2325688" cy="2489200"/>
            <a:chOff x="4150" y="2115"/>
            <a:chExt cx="1465" cy="1568"/>
          </a:xfrm>
        </p:grpSpPr>
        <p:grpSp>
          <p:nvGrpSpPr>
            <p:cNvPr id="45077" name="Group 39">
              <a:extLst>
                <a:ext uri="{FF2B5EF4-FFF2-40B4-BE49-F238E27FC236}">
                  <a16:creationId xmlns:a16="http://schemas.microsoft.com/office/drawing/2014/main" id="{CCC7331E-8153-4BF7-B2F3-B6E6F5A012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6" y="2342"/>
              <a:ext cx="816" cy="934"/>
              <a:chOff x="480" y="1392"/>
              <a:chExt cx="768" cy="960"/>
            </a:xfrm>
          </p:grpSpPr>
          <p:sp>
            <p:nvSpPr>
              <p:cNvPr id="45086" name="Rectangle 40">
                <a:extLst>
                  <a:ext uri="{FF2B5EF4-FFF2-40B4-BE49-F238E27FC236}">
                    <a16:creationId xmlns:a16="http://schemas.microsoft.com/office/drawing/2014/main" id="{FC1B1134-EDC1-4311-B36C-5F7063066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5087" name="Line 41">
                <a:extLst>
                  <a:ext uri="{FF2B5EF4-FFF2-40B4-BE49-F238E27FC236}">
                    <a16:creationId xmlns:a16="http://schemas.microsoft.com/office/drawing/2014/main" id="{324F748B-DB36-4601-BE0B-DB661F05F1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88" name="Line 42">
                <a:extLst>
                  <a:ext uri="{FF2B5EF4-FFF2-40B4-BE49-F238E27FC236}">
                    <a16:creationId xmlns:a16="http://schemas.microsoft.com/office/drawing/2014/main" id="{2144AFFC-8CC0-4034-BA2A-3F2143A24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078" name="Line 43">
              <a:extLst>
                <a:ext uri="{FF2B5EF4-FFF2-40B4-BE49-F238E27FC236}">
                  <a16:creationId xmlns:a16="http://schemas.microsoft.com/office/drawing/2014/main" id="{48B03E7D-7CD4-457D-BDDF-17880ADCDF1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687739" flipV="1">
              <a:off x="4436" y="2348"/>
              <a:ext cx="802" cy="928"/>
            </a:xfrm>
            <a:prstGeom prst="line">
              <a:avLst/>
            </a:prstGeom>
            <a:noFill/>
            <a:ln w="38100" cap="rnd">
              <a:solidFill>
                <a:srgbClr val="FC1B0A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5079" name="Object 44">
              <a:extLst>
                <a:ext uri="{FF2B5EF4-FFF2-40B4-BE49-F238E27FC236}">
                  <a16:creationId xmlns:a16="http://schemas.microsoft.com/office/drawing/2014/main" id="{EDE38F2D-8E05-417B-996A-811DA517C9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39" y="3444"/>
            <a:ext cx="790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08" name="公式" r:id="rId15" imgW="1219130" imgH="312389" progId="Equation.3">
                    <p:embed/>
                  </p:oleObj>
                </mc:Choice>
                <mc:Fallback>
                  <p:oleObj name="公式" r:id="rId15" imgW="1219130" imgH="312389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9" y="3444"/>
                          <a:ext cx="790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80" name="Line 45">
              <a:extLst>
                <a:ext uri="{FF2B5EF4-FFF2-40B4-BE49-F238E27FC236}">
                  <a16:creationId xmlns:a16="http://schemas.microsoft.com/office/drawing/2014/main" id="{4CEC5241-162B-4CEF-95F6-BB7C949CD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2804"/>
              <a:ext cx="1361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1" name="Line 46">
              <a:extLst>
                <a:ext uri="{FF2B5EF4-FFF2-40B4-BE49-F238E27FC236}">
                  <a16:creationId xmlns:a16="http://schemas.microsoft.com/office/drawing/2014/main" id="{109CD177-D27E-4129-BEB3-49E9CE8499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4" y="2115"/>
              <a:ext cx="0" cy="127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2" name="Text Box 47">
              <a:extLst>
                <a:ext uri="{FF2B5EF4-FFF2-40B4-BE49-F238E27FC236}">
                  <a16:creationId xmlns:a16="http://schemas.microsoft.com/office/drawing/2014/main" id="{D46CBC36-CF37-428D-9C0A-25636F443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1" y="2750"/>
              <a:ext cx="2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2"/>
                  </a:solidFill>
                </a:rPr>
                <a:t>x </a:t>
              </a:r>
            </a:p>
          </p:txBody>
        </p:sp>
        <p:sp>
          <p:nvSpPr>
            <p:cNvPr id="45083" name="Text Box 50">
              <a:extLst>
                <a:ext uri="{FF2B5EF4-FFF2-40B4-BE49-F238E27FC236}">
                  <a16:creationId xmlns:a16="http://schemas.microsoft.com/office/drawing/2014/main" id="{CBCBD445-5D67-482B-AA6C-3958AB4EE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2371"/>
              <a:ext cx="2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S </a:t>
              </a:r>
            </a:p>
          </p:txBody>
        </p:sp>
        <p:sp>
          <p:nvSpPr>
            <p:cNvPr id="45084" name="Text Box 54">
              <a:extLst>
                <a:ext uri="{FF2B5EF4-FFF2-40B4-BE49-F238E27FC236}">
                  <a16:creationId xmlns:a16="http://schemas.microsoft.com/office/drawing/2014/main" id="{0D68B664-1C4C-445A-A0E9-166F705AC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" y="2759"/>
              <a:ext cx="289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80"/>
                  </a:solidFill>
                </a:rPr>
                <a:t>A</a:t>
              </a:r>
              <a:r>
                <a:rPr lang="en-US" altLang="zh-CN" sz="2600" baseline="-25000">
                  <a:solidFill>
                    <a:srgbClr val="000080"/>
                  </a:solidFill>
                </a:rPr>
                <a:t> </a:t>
              </a:r>
            </a:p>
          </p:txBody>
        </p:sp>
        <p:sp>
          <p:nvSpPr>
            <p:cNvPr id="45085" name="Text Box 56">
              <a:extLst>
                <a:ext uri="{FF2B5EF4-FFF2-40B4-BE49-F238E27FC236}">
                  <a16:creationId xmlns:a16="http://schemas.microsoft.com/office/drawing/2014/main" id="{C6C2192E-B891-4D33-91DA-564CC2164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5" y="2351"/>
              <a:ext cx="289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000080"/>
                  </a:solidFill>
                </a:rPr>
                <a:t>B</a:t>
              </a:r>
              <a:r>
                <a:rPr lang="en-US" altLang="zh-CN" sz="2600" baseline="-25000">
                  <a:solidFill>
                    <a:srgbClr val="000080"/>
                  </a:solidFill>
                </a:rPr>
                <a:t> </a:t>
              </a:r>
            </a:p>
          </p:txBody>
        </p:sp>
      </p:grpSp>
      <p:graphicFrame>
        <p:nvGraphicFramePr>
          <p:cNvPr id="133179" name="Object 59">
            <a:extLst>
              <a:ext uri="{FF2B5EF4-FFF2-40B4-BE49-F238E27FC236}">
                <a16:creationId xmlns:a16="http://schemas.microsoft.com/office/drawing/2014/main" id="{20006227-AB89-47F0-A2A4-265B7B99F8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5000625"/>
          <a:ext cx="33845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9" name="公式" r:id="rId17" imgW="1676444" imgH="228693" progId="Equation.3">
                  <p:embed/>
                </p:oleObj>
              </mc:Choice>
              <mc:Fallback>
                <p:oleObj name="公式" r:id="rId17" imgW="1676444" imgH="228693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5000625"/>
                        <a:ext cx="338455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3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3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3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3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3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3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13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13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000"/>
                                        <p:tgtEl>
                                          <p:spTgt spid="13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3000"/>
                                        <p:tgtEl>
                                          <p:spTgt spid="13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6" grpId="0"/>
      <p:bldP spid="133127" grpId="0"/>
      <p:bldP spid="133128" grpId="0"/>
      <p:bldP spid="133129" grpId="0"/>
      <p:bldP spid="133132" grpId="0"/>
      <p:bldP spid="133134" grpId="0"/>
      <p:bldP spid="133135" grpId="0"/>
      <p:bldP spid="133137" grpId="0"/>
      <p:bldP spid="133140" grpId="0"/>
      <p:bldP spid="133141" grpId="0"/>
      <p:bldP spid="13314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8" name="Rectangle 4">
            <a:extLst>
              <a:ext uri="{FF2B5EF4-FFF2-40B4-BE49-F238E27FC236}">
                <a16:creationId xmlns:a16="http://schemas.microsoft.com/office/drawing/2014/main" id="{8A97A0C7-BC6A-48E3-A481-9CC62852B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76250"/>
            <a:ext cx="1081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3. </a:t>
            </a:r>
          </a:p>
        </p:txBody>
      </p:sp>
      <p:sp>
        <p:nvSpPr>
          <p:cNvPr id="134149" name="Rectangle 5">
            <a:extLst>
              <a:ext uri="{FF2B5EF4-FFF2-40B4-BE49-F238E27FC236}">
                <a16:creationId xmlns:a16="http://schemas.microsoft.com/office/drawing/2014/main" id="{BBD0CCA3-28B3-421B-83DC-52D07478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116263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4</a:t>
            </a:r>
            <a:r>
              <a:rPr lang="en-US" altLang="zh-CN">
                <a:solidFill>
                  <a:srgbClr val="000066"/>
                </a:solidFill>
              </a:rPr>
              <a:t>. </a:t>
            </a:r>
          </a:p>
        </p:txBody>
      </p:sp>
      <p:graphicFrame>
        <p:nvGraphicFramePr>
          <p:cNvPr id="134150" name="Object 6">
            <a:extLst>
              <a:ext uri="{FF2B5EF4-FFF2-40B4-BE49-F238E27FC236}">
                <a16:creationId xmlns:a16="http://schemas.microsoft.com/office/drawing/2014/main" id="{AAB16869-7571-4C84-9D58-6DE5E73A86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196975"/>
          <a:ext cx="215582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" name="公式" r:id="rId3" imgW="891678" imgH="403922" progId="Equation.3">
                  <p:embed/>
                </p:oleObj>
              </mc:Choice>
              <mc:Fallback>
                <p:oleObj name="公式" r:id="rId3" imgW="891678" imgH="40392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196975"/>
                        <a:ext cx="215582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1" name="Rectangle 7">
            <a:extLst>
              <a:ext uri="{FF2B5EF4-FFF2-40B4-BE49-F238E27FC236}">
                <a16:creationId xmlns:a16="http://schemas.microsoft.com/office/drawing/2014/main" id="{26A084AB-381F-499E-86F7-8BE2B6BCD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458913"/>
            <a:ext cx="165576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轨 迹：</a:t>
            </a:r>
          </a:p>
        </p:txBody>
      </p:sp>
      <p:sp>
        <p:nvSpPr>
          <p:cNvPr id="134153" name="Rectangle 9">
            <a:extLst>
              <a:ext uri="{FF2B5EF4-FFF2-40B4-BE49-F238E27FC236}">
                <a16:creationId xmlns:a16="http://schemas.microsoft.com/office/drawing/2014/main" id="{1342A96E-23F2-480E-BC40-BDE5E480A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395538"/>
            <a:ext cx="56880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/>
            <a:r>
              <a:rPr lang="zh-CN" altLang="en-US" sz="2300">
                <a:solidFill>
                  <a:srgbClr val="000066"/>
                </a:solidFill>
              </a:rPr>
              <a:t>是</a:t>
            </a:r>
            <a:r>
              <a:rPr lang="zh-CN" altLang="en-US" sz="2300"/>
              <a:t>椭圆运动</a:t>
            </a:r>
            <a:r>
              <a:rPr lang="zh-CN" altLang="en-US" sz="2300">
                <a:solidFill>
                  <a:srgbClr val="000066"/>
                </a:solidFill>
              </a:rPr>
              <a:t>，方向时顺时针</a:t>
            </a:r>
            <a:r>
              <a:rPr lang="zh-CN" altLang="en-US" sz="2300">
                <a:solidFill>
                  <a:srgbClr val="000080"/>
                </a:solidFill>
              </a:rPr>
              <a:t> </a:t>
            </a:r>
            <a:r>
              <a:rPr lang="en-US" altLang="zh-CN" sz="2300"/>
              <a:t>(</a:t>
            </a:r>
            <a:r>
              <a:rPr lang="zh-CN" altLang="en-US" sz="2300"/>
              <a:t>右旋</a:t>
            </a:r>
            <a:r>
              <a:rPr lang="en-US" altLang="zh-CN" sz="2300"/>
              <a:t>)</a:t>
            </a:r>
            <a:r>
              <a:rPr lang="zh-CN" altLang="en-US" sz="2300">
                <a:solidFill>
                  <a:srgbClr val="000080"/>
                </a:solidFill>
              </a:rPr>
              <a:t>。</a:t>
            </a:r>
          </a:p>
        </p:txBody>
      </p:sp>
      <p:graphicFrame>
        <p:nvGraphicFramePr>
          <p:cNvPr id="134154" name="Object 10">
            <a:extLst>
              <a:ext uri="{FF2B5EF4-FFF2-40B4-BE49-F238E27FC236}">
                <a16:creationId xmlns:a16="http://schemas.microsoft.com/office/drawing/2014/main" id="{61E526A0-F418-464B-8475-A52626894D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333375"/>
          <a:ext cx="172878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6" name="公式" r:id="rId5" imgW="685691" imgH="335342" progId="Equation.3">
                  <p:embed/>
                </p:oleObj>
              </mc:Choice>
              <mc:Fallback>
                <p:oleObj name="公式" r:id="rId5" imgW="685691" imgH="33534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33375"/>
                        <a:ext cx="1728787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5" name="Object 11">
            <a:extLst>
              <a:ext uri="{FF2B5EF4-FFF2-40B4-BE49-F238E27FC236}">
                <a16:creationId xmlns:a16="http://schemas.microsoft.com/office/drawing/2014/main" id="{93582666-4FC0-49FD-B197-7664B7341A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3911600"/>
          <a:ext cx="191135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7" name="公式" r:id="rId7" imgW="891678" imgH="403922" progId="Equation.3">
                  <p:embed/>
                </p:oleObj>
              </mc:Choice>
              <mc:Fallback>
                <p:oleObj name="公式" r:id="rId7" imgW="891678" imgH="40392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911600"/>
                        <a:ext cx="1911350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6" name="Rectangle 12">
            <a:extLst>
              <a:ext uri="{FF2B5EF4-FFF2-40B4-BE49-F238E27FC236}">
                <a16:creationId xmlns:a16="http://schemas.microsoft.com/office/drawing/2014/main" id="{B2B7F8E0-25D3-42AC-8DE2-3E2BD2585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076700"/>
            <a:ext cx="1833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>
                <a:solidFill>
                  <a:srgbClr val="000080"/>
                </a:solidFill>
              </a:rPr>
              <a:t>轨 迹：</a:t>
            </a:r>
          </a:p>
        </p:txBody>
      </p:sp>
      <p:sp>
        <p:nvSpPr>
          <p:cNvPr id="134158" name="Rectangle 14">
            <a:extLst>
              <a:ext uri="{FF2B5EF4-FFF2-40B4-BE49-F238E27FC236}">
                <a16:creationId xmlns:a16="http://schemas.microsoft.com/office/drawing/2014/main" id="{356BF972-D428-47F5-BE57-095607566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3" y="4868863"/>
            <a:ext cx="59039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/>
            <a:r>
              <a:rPr lang="zh-CN" altLang="en-US" sz="2300">
                <a:solidFill>
                  <a:srgbClr val="000066"/>
                </a:solidFill>
              </a:rPr>
              <a:t>是</a:t>
            </a:r>
            <a:r>
              <a:rPr lang="zh-CN" altLang="en-US" sz="2300"/>
              <a:t>椭圆运动</a:t>
            </a:r>
            <a:r>
              <a:rPr lang="zh-CN" altLang="en-US" sz="2300">
                <a:solidFill>
                  <a:srgbClr val="000066"/>
                </a:solidFill>
              </a:rPr>
              <a:t>，方向时逆时针</a:t>
            </a:r>
            <a:r>
              <a:rPr lang="zh-CN" altLang="en-US" sz="2300">
                <a:solidFill>
                  <a:srgbClr val="000080"/>
                </a:solidFill>
              </a:rPr>
              <a:t> </a:t>
            </a:r>
            <a:r>
              <a:rPr lang="en-US" altLang="zh-CN" sz="2300"/>
              <a:t>(</a:t>
            </a:r>
            <a:r>
              <a:rPr lang="zh-CN" altLang="en-US" sz="2300"/>
              <a:t>左旋</a:t>
            </a:r>
            <a:r>
              <a:rPr lang="en-US" altLang="zh-CN" sz="2300"/>
              <a:t>)</a:t>
            </a:r>
            <a:r>
              <a:rPr lang="en-US" altLang="zh-CN" sz="2300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80"/>
                </a:solidFill>
              </a:rPr>
              <a:t>。</a:t>
            </a:r>
          </a:p>
        </p:txBody>
      </p:sp>
      <p:sp>
        <p:nvSpPr>
          <p:cNvPr id="134160" name="Rectangle 16">
            <a:extLst>
              <a:ext uri="{FF2B5EF4-FFF2-40B4-BE49-F238E27FC236}">
                <a16:creationId xmlns:a16="http://schemas.microsoft.com/office/drawing/2014/main" id="{8DAEE186-16C4-4D88-A25F-307889A7E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425" y="419100"/>
            <a:ext cx="39957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/>
              <a:t> </a:t>
            </a:r>
            <a:r>
              <a:rPr lang="en-US" altLang="zh-CN" sz="2300"/>
              <a:t>(</a:t>
            </a:r>
            <a:r>
              <a:rPr lang="en-US" altLang="zh-CN" sz="2600"/>
              <a:t> </a:t>
            </a:r>
            <a:r>
              <a:rPr lang="en-US" altLang="zh-CN" sz="2600" i="1"/>
              <a:t>y</a:t>
            </a:r>
            <a:r>
              <a:rPr lang="en-US" altLang="zh-CN" i="1"/>
              <a:t> </a:t>
            </a:r>
            <a:r>
              <a:rPr lang="zh-CN" altLang="en-US" sz="2300"/>
              <a:t>比</a:t>
            </a:r>
            <a:r>
              <a:rPr lang="zh-CN" altLang="en-US"/>
              <a:t> </a:t>
            </a:r>
            <a:r>
              <a:rPr lang="en-US" altLang="zh-CN" sz="2600" i="1"/>
              <a:t>x</a:t>
            </a:r>
            <a:r>
              <a:rPr lang="en-US" altLang="zh-CN" i="1"/>
              <a:t> </a:t>
            </a:r>
            <a:r>
              <a:rPr lang="zh-CN" altLang="en-US" sz="2300"/>
              <a:t>相位超前</a:t>
            </a:r>
            <a:r>
              <a:rPr lang="zh-CN" altLang="en-US" sz="2600" i="1">
                <a:sym typeface="Symbol" panose="05050102010706020507" pitchFamily="18" charset="2"/>
              </a:rPr>
              <a:t></a:t>
            </a:r>
            <a:r>
              <a:rPr lang="zh-CN" altLang="en-US" sz="1500" i="1">
                <a:sym typeface="Symbol" panose="05050102010706020507" pitchFamily="18" charset="2"/>
              </a:rPr>
              <a:t> </a:t>
            </a:r>
            <a:r>
              <a:rPr lang="en-US" altLang="zh-CN" sz="2600"/>
              <a:t>/</a:t>
            </a:r>
            <a:r>
              <a:rPr lang="en-US" altLang="zh-CN" sz="1500"/>
              <a:t> </a:t>
            </a:r>
            <a:r>
              <a:rPr lang="en-US" altLang="zh-CN" sz="2600"/>
              <a:t>2 </a:t>
            </a:r>
            <a:r>
              <a:rPr lang="en-US" altLang="zh-CN"/>
              <a:t>)           </a:t>
            </a:r>
          </a:p>
        </p:txBody>
      </p:sp>
      <p:grpSp>
        <p:nvGrpSpPr>
          <p:cNvPr id="134191" name="Group 47">
            <a:extLst>
              <a:ext uri="{FF2B5EF4-FFF2-40B4-BE49-F238E27FC236}">
                <a16:creationId xmlns:a16="http://schemas.microsoft.com/office/drawing/2014/main" id="{D8794D05-7D3D-4837-BE42-D29634093146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188913"/>
            <a:ext cx="2190750" cy="2879725"/>
            <a:chOff x="4150" y="164"/>
            <a:chExt cx="1471" cy="1881"/>
          </a:xfrm>
        </p:grpSpPr>
        <p:grpSp>
          <p:nvGrpSpPr>
            <p:cNvPr id="46111" name="Group 17">
              <a:extLst>
                <a:ext uri="{FF2B5EF4-FFF2-40B4-BE49-F238E27FC236}">
                  <a16:creationId xmlns:a16="http://schemas.microsoft.com/office/drawing/2014/main" id="{00AD74D3-E3B8-4E63-B81C-4B3F92BA53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482"/>
              <a:ext cx="855" cy="1062"/>
              <a:chOff x="480" y="1392"/>
              <a:chExt cx="768" cy="960"/>
            </a:xfrm>
          </p:grpSpPr>
          <p:sp>
            <p:nvSpPr>
              <p:cNvPr id="46122" name="Rectangle 18">
                <a:extLst>
                  <a:ext uri="{FF2B5EF4-FFF2-40B4-BE49-F238E27FC236}">
                    <a16:creationId xmlns:a16="http://schemas.microsoft.com/office/drawing/2014/main" id="{9D0B7447-5236-43A4-8E53-D457A199D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123" name="Line 19">
                <a:extLst>
                  <a:ext uri="{FF2B5EF4-FFF2-40B4-BE49-F238E27FC236}">
                    <a16:creationId xmlns:a16="http://schemas.microsoft.com/office/drawing/2014/main" id="{EF801176-0F05-42DC-B380-BAF5DE12D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4" name="Line 20">
                <a:extLst>
                  <a:ext uri="{FF2B5EF4-FFF2-40B4-BE49-F238E27FC236}">
                    <a16:creationId xmlns:a16="http://schemas.microsoft.com/office/drawing/2014/main" id="{7184D07F-CDFD-4E0E-A251-9C8D71F39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112" name="Oval 21">
              <a:extLst>
                <a:ext uri="{FF2B5EF4-FFF2-40B4-BE49-F238E27FC236}">
                  <a16:creationId xmlns:a16="http://schemas.microsoft.com/office/drawing/2014/main" id="{5DBD3788-5DFE-4290-A6D6-AF2927C69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482"/>
              <a:ext cx="855" cy="1062"/>
            </a:xfrm>
            <a:prstGeom prst="ellipse">
              <a:avLst/>
            </a:prstGeom>
            <a:noFill/>
            <a:ln w="38100" cap="rnd">
              <a:solidFill>
                <a:srgbClr val="FC1B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13" name="Freeform 22">
              <a:extLst>
                <a:ext uri="{FF2B5EF4-FFF2-40B4-BE49-F238E27FC236}">
                  <a16:creationId xmlns:a16="http://schemas.microsoft.com/office/drawing/2014/main" id="{ABF79207-9A70-4362-AB90-32BF95328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" y="820"/>
              <a:ext cx="34" cy="173"/>
            </a:xfrm>
            <a:custGeom>
              <a:avLst/>
              <a:gdLst>
                <a:gd name="T0" fmla="*/ 0 w 30"/>
                <a:gd name="T1" fmla="*/ 0 h 156"/>
                <a:gd name="T2" fmla="*/ 95 w 30"/>
                <a:gd name="T3" fmla="*/ 397 h 1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156">
                  <a:moveTo>
                    <a:pt x="0" y="0"/>
                  </a:moveTo>
                  <a:lnTo>
                    <a:pt x="30" y="156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4" name="Freeform 23">
              <a:extLst>
                <a:ext uri="{FF2B5EF4-FFF2-40B4-BE49-F238E27FC236}">
                  <a16:creationId xmlns:a16="http://schemas.microsoft.com/office/drawing/2014/main" id="{24304FF2-D3D5-4904-8D06-2C853042E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" y="1100"/>
              <a:ext cx="60" cy="180"/>
            </a:xfrm>
            <a:custGeom>
              <a:avLst/>
              <a:gdLst>
                <a:gd name="T0" fmla="*/ 138 w 54"/>
                <a:gd name="T1" fmla="*/ 418 h 162"/>
                <a:gd name="T2" fmla="*/ 0 w 54"/>
                <a:gd name="T3" fmla="*/ 0 h 16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4" h="162">
                  <a:moveTo>
                    <a:pt x="54" y="162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6115" name="Object 26">
              <a:extLst>
                <a:ext uri="{FF2B5EF4-FFF2-40B4-BE49-F238E27FC236}">
                  <a16:creationId xmlns:a16="http://schemas.microsoft.com/office/drawing/2014/main" id="{A33E3696-466A-4376-A99D-51FA1F987B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7" y="1525"/>
            <a:ext cx="776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8" name="公式" r:id="rId9" imgW="1158118" imgH="746822" progId="Equation.3">
                    <p:embed/>
                  </p:oleObj>
                </mc:Choice>
                <mc:Fallback>
                  <p:oleObj name="公式" r:id="rId9" imgW="1158118" imgH="746822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7" y="1525"/>
                          <a:ext cx="776" cy="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16" name="Line 27">
              <a:extLst>
                <a:ext uri="{FF2B5EF4-FFF2-40B4-BE49-F238E27FC236}">
                  <a16:creationId xmlns:a16="http://schemas.microsoft.com/office/drawing/2014/main" id="{1F569437-3BA5-4120-BC3C-0EA11E5B6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1010"/>
              <a:ext cx="1315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7" name="Line 28">
              <a:extLst>
                <a:ext uri="{FF2B5EF4-FFF2-40B4-BE49-F238E27FC236}">
                  <a16:creationId xmlns:a16="http://schemas.microsoft.com/office/drawing/2014/main" id="{58959FDA-1D97-4DFA-B177-49F8F7292F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6" y="300"/>
              <a:ext cx="0" cy="136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8" name="Text Box 29">
              <a:extLst>
                <a:ext uri="{FF2B5EF4-FFF2-40B4-BE49-F238E27FC236}">
                  <a16:creationId xmlns:a16="http://schemas.microsoft.com/office/drawing/2014/main" id="{99B77E09-C726-4DA1-B6FA-A36584139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2" y="935"/>
              <a:ext cx="299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x</a:t>
              </a:r>
              <a:r>
                <a:rPr lang="en-US" altLang="zh-CN" sz="2600" i="1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46119" name="Text Box 30">
              <a:extLst>
                <a:ext uri="{FF2B5EF4-FFF2-40B4-BE49-F238E27FC236}">
                  <a16:creationId xmlns:a16="http://schemas.microsoft.com/office/drawing/2014/main" id="{62FFB50C-6DC5-4579-9273-1F1C869E2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164"/>
              <a:ext cx="28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700" i="1">
                  <a:solidFill>
                    <a:schemeClr val="tx1"/>
                  </a:solidFill>
                </a:rPr>
                <a:t>y </a:t>
              </a:r>
            </a:p>
          </p:txBody>
        </p:sp>
        <p:sp>
          <p:nvSpPr>
            <p:cNvPr id="46120" name="Text Box 31">
              <a:extLst>
                <a:ext uri="{FF2B5EF4-FFF2-40B4-BE49-F238E27FC236}">
                  <a16:creationId xmlns:a16="http://schemas.microsoft.com/office/drawing/2014/main" id="{CA1CA4C1-C3BF-4987-8A5B-1F1828D9C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8" y="955"/>
              <a:ext cx="301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500" i="1">
                  <a:solidFill>
                    <a:srgbClr val="000080"/>
                  </a:solidFill>
                </a:rPr>
                <a:t>A</a:t>
              </a:r>
              <a:r>
                <a:rPr lang="en-US" altLang="zh-CN" sz="2500" baseline="-25000">
                  <a:solidFill>
                    <a:srgbClr val="000080"/>
                  </a:solidFill>
                </a:rPr>
                <a:t> </a:t>
              </a:r>
            </a:p>
          </p:txBody>
        </p:sp>
        <p:sp>
          <p:nvSpPr>
            <p:cNvPr id="46121" name="Text Box 32">
              <a:extLst>
                <a:ext uri="{FF2B5EF4-FFF2-40B4-BE49-F238E27FC236}">
                  <a16:creationId xmlns:a16="http://schemas.microsoft.com/office/drawing/2014/main" id="{2619A614-160D-4198-97DF-ED153CD07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527"/>
              <a:ext cx="302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500" i="1">
                  <a:solidFill>
                    <a:srgbClr val="000080"/>
                  </a:solidFill>
                </a:rPr>
                <a:t>B</a:t>
              </a:r>
              <a:r>
                <a:rPr lang="en-US" altLang="zh-CN" sz="2500" baseline="-25000">
                  <a:solidFill>
                    <a:srgbClr val="000080"/>
                  </a:solidFill>
                </a:rPr>
                <a:t> </a:t>
              </a:r>
            </a:p>
          </p:txBody>
        </p:sp>
      </p:grpSp>
      <p:grpSp>
        <p:nvGrpSpPr>
          <p:cNvPr id="134194" name="Group 50">
            <a:extLst>
              <a:ext uri="{FF2B5EF4-FFF2-40B4-BE49-F238E27FC236}">
                <a16:creationId xmlns:a16="http://schemas.microsoft.com/office/drawing/2014/main" id="{7EDE5470-CA60-472A-B513-3962F1D0A89C}"/>
              </a:ext>
            </a:extLst>
          </p:cNvPr>
          <p:cNvGrpSpPr>
            <a:grpSpLocks/>
          </p:cNvGrpSpPr>
          <p:nvPr/>
        </p:nvGrpSpPr>
        <p:grpSpPr bwMode="auto">
          <a:xfrm>
            <a:off x="6659563" y="3070225"/>
            <a:ext cx="2189162" cy="2879725"/>
            <a:chOff x="4105" y="1957"/>
            <a:chExt cx="1470" cy="1881"/>
          </a:xfrm>
        </p:grpSpPr>
        <p:grpSp>
          <p:nvGrpSpPr>
            <p:cNvPr id="46097" name="Group 33">
              <a:extLst>
                <a:ext uri="{FF2B5EF4-FFF2-40B4-BE49-F238E27FC236}">
                  <a16:creationId xmlns:a16="http://schemas.microsoft.com/office/drawing/2014/main" id="{AB6C4EA9-1613-4314-B1B6-B136C56BE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2" y="2275"/>
              <a:ext cx="855" cy="1062"/>
              <a:chOff x="480" y="1392"/>
              <a:chExt cx="768" cy="960"/>
            </a:xfrm>
          </p:grpSpPr>
          <p:sp>
            <p:nvSpPr>
              <p:cNvPr id="46108" name="Rectangle 34">
                <a:extLst>
                  <a:ext uri="{FF2B5EF4-FFF2-40B4-BE49-F238E27FC236}">
                    <a16:creationId xmlns:a16="http://schemas.microsoft.com/office/drawing/2014/main" id="{0592C95F-4AD9-4012-823A-CAE372822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109" name="Line 35">
                <a:extLst>
                  <a:ext uri="{FF2B5EF4-FFF2-40B4-BE49-F238E27FC236}">
                    <a16:creationId xmlns:a16="http://schemas.microsoft.com/office/drawing/2014/main" id="{E463CFCA-5B5E-4DBB-A716-B0988484C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10" name="Line 36">
                <a:extLst>
                  <a:ext uri="{FF2B5EF4-FFF2-40B4-BE49-F238E27FC236}">
                    <a16:creationId xmlns:a16="http://schemas.microsoft.com/office/drawing/2014/main" id="{5924DBA3-9966-435F-BC8F-C0122274A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098" name="Oval 37">
              <a:extLst>
                <a:ext uri="{FF2B5EF4-FFF2-40B4-BE49-F238E27FC236}">
                  <a16:creationId xmlns:a16="http://schemas.microsoft.com/office/drawing/2014/main" id="{B92524D3-391A-49D2-AE59-DD51DF5F1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2275"/>
              <a:ext cx="855" cy="1062"/>
            </a:xfrm>
            <a:prstGeom prst="ellipse">
              <a:avLst/>
            </a:prstGeom>
            <a:noFill/>
            <a:ln w="38100" cap="rnd">
              <a:solidFill>
                <a:srgbClr val="FC1B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099" name="Freeform 38">
              <a:extLst>
                <a:ext uri="{FF2B5EF4-FFF2-40B4-BE49-F238E27FC236}">
                  <a16:creationId xmlns:a16="http://schemas.microsoft.com/office/drawing/2014/main" id="{2495E7AB-4654-4FE3-8B5C-F30E2E1ED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" y="2613"/>
              <a:ext cx="34" cy="173"/>
            </a:xfrm>
            <a:custGeom>
              <a:avLst/>
              <a:gdLst>
                <a:gd name="T0" fmla="*/ 0 w 30"/>
                <a:gd name="T1" fmla="*/ 0 h 156"/>
                <a:gd name="T2" fmla="*/ 95 w 30"/>
                <a:gd name="T3" fmla="*/ 397 h 1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156">
                  <a:moveTo>
                    <a:pt x="0" y="0"/>
                  </a:moveTo>
                  <a:lnTo>
                    <a:pt x="30" y="156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 type="triangle" w="sm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0" name="Freeform 39">
              <a:extLst>
                <a:ext uri="{FF2B5EF4-FFF2-40B4-BE49-F238E27FC236}">
                  <a16:creationId xmlns:a16="http://schemas.microsoft.com/office/drawing/2014/main" id="{9E442F66-A95D-4614-BDD0-FC6A13D01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893"/>
              <a:ext cx="60" cy="180"/>
            </a:xfrm>
            <a:custGeom>
              <a:avLst/>
              <a:gdLst>
                <a:gd name="T0" fmla="*/ 138 w 54"/>
                <a:gd name="T1" fmla="*/ 418 h 162"/>
                <a:gd name="T2" fmla="*/ 0 w 54"/>
                <a:gd name="T3" fmla="*/ 0 h 16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4" h="162">
                  <a:moveTo>
                    <a:pt x="54" y="162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 type="triangle" w="sm" len="lg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6101" name="Object 40">
              <a:extLst>
                <a:ext uri="{FF2B5EF4-FFF2-40B4-BE49-F238E27FC236}">
                  <a16:creationId xmlns:a16="http://schemas.microsoft.com/office/drawing/2014/main" id="{717D8C25-F865-4AE2-92FD-14C595644F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6" y="3318"/>
            <a:ext cx="888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9" name="公式" r:id="rId11" imgW="1341155" imgH="746822" progId="Equation.3">
                    <p:embed/>
                  </p:oleObj>
                </mc:Choice>
                <mc:Fallback>
                  <p:oleObj name="公式" r:id="rId11" imgW="1341155" imgH="746822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6" y="3318"/>
                          <a:ext cx="888" cy="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02" name="Line 41">
              <a:extLst>
                <a:ext uri="{FF2B5EF4-FFF2-40B4-BE49-F238E27FC236}">
                  <a16:creationId xmlns:a16="http://schemas.microsoft.com/office/drawing/2014/main" id="{834C6594-7882-4E33-B018-18BF39D96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" y="2803"/>
              <a:ext cx="1315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3" name="Line 42">
              <a:extLst>
                <a:ext uri="{FF2B5EF4-FFF2-40B4-BE49-F238E27FC236}">
                  <a16:creationId xmlns:a16="http://schemas.microsoft.com/office/drawing/2014/main" id="{62120654-A65F-49F2-AC75-26C02EA76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61" y="2093"/>
              <a:ext cx="0" cy="136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4" name="Text Box 43">
              <a:extLst>
                <a:ext uri="{FF2B5EF4-FFF2-40B4-BE49-F238E27FC236}">
                  <a16:creationId xmlns:a16="http://schemas.microsoft.com/office/drawing/2014/main" id="{39A70E2A-E429-4F49-ACBC-72532895A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7" y="2728"/>
              <a:ext cx="298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x</a:t>
              </a:r>
              <a:r>
                <a:rPr lang="en-US" altLang="zh-CN" sz="2600" i="1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46105" name="Text Box 44">
              <a:extLst>
                <a:ext uri="{FF2B5EF4-FFF2-40B4-BE49-F238E27FC236}">
                  <a16:creationId xmlns:a16="http://schemas.microsoft.com/office/drawing/2014/main" id="{C54C7CD9-877B-4A7D-95E1-82AD28FAA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9" y="1957"/>
              <a:ext cx="28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700" i="1">
                  <a:solidFill>
                    <a:schemeClr val="tx1"/>
                  </a:solidFill>
                </a:rPr>
                <a:t>y </a:t>
              </a:r>
            </a:p>
          </p:txBody>
        </p:sp>
        <p:sp>
          <p:nvSpPr>
            <p:cNvPr id="46106" name="Text Box 45">
              <a:extLst>
                <a:ext uri="{FF2B5EF4-FFF2-40B4-BE49-F238E27FC236}">
                  <a16:creationId xmlns:a16="http://schemas.microsoft.com/office/drawing/2014/main" id="{87AEE377-FE23-4B50-9B3E-023B48C5D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3" y="2748"/>
              <a:ext cx="301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500" i="1">
                  <a:solidFill>
                    <a:srgbClr val="000080"/>
                  </a:solidFill>
                </a:rPr>
                <a:t>A</a:t>
              </a:r>
              <a:r>
                <a:rPr lang="en-US" altLang="zh-CN" sz="2500" baseline="-25000">
                  <a:solidFill>
                    <a:srgbClr val="000080"/>
                  </a:solidFill>
                </a:rPr>
                <a:t> </a:t>
              </a:r>
            </a:p>
          </p:txBody>
        </p:sp>
        <p:sp>
          <p:nvSpPr>
            <p:cNvPr id="46107" name="Text Box 46">
              <a:extLst>
                <a:ext uri="{FF2B5EF4-FFF2-40B4-BE49-F238E27FC236}">
                  <a16:creationId xmlns:a16="http://schemas.microsoft.com/office/drawing/2014/main" id="{1FD79E19-29C1-454C-B46D-5114DA229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9" y="2320"/>
              <a:ext cx="301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500" i="1">
                  <a:solidFill>
                    <a:srgbClr val="000080"/>
                  </a:solidFill>
                </a:rPr>
                <a:t>B</a:t>
              </a:r>
              <a:r>
                <a:rPr lang="en-US" altLang="zh-CN" sz="2500" baseline="-25000">
                  <a:solidFill>
                    <a:srgbClr val="000080"/>
                  </a:solidFill>
                </a:rPr>
                <a:t> </a:t>
              </a:r>
            </a:p>
          </p:txBody>
        </p:sp>
      </p:grpSp>
      <p:sp>
        <p:nvSpPr>
          <p:cNvPr id="134192" name="Rectangle 48">
            <a:extLst>
              <a:ext uri="{FF2B5EF4-FFF2-40B4-BE49-F238E27FC236}">
                <a16:creationId xmlns:a16="http://schemas.microsoft.com/office/drawing/2014/main" id="{01425AD7-62E6-4CFC-8EE4-6CCE027B9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350" y="3155950"/>
            <a:ext cx="4051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/>
              <a:t> </a:t>
            </a:r>
            <a:r>
              <a:rPr lang="en-US" altLang="zh-CN" sz="2300"/>
              <a:t>(</a:t>
            </a:r>
            <a:r>
              <a:rPr lang="en-US" altLang="zh-CN" sz="2600"/>
              <a:t> </a:t>
            </a:r>
            <a:r>
              <a:rPr lang="en-US" altLang="zh-CN" sz="2600" i="1"/>
              <a:t>y</a:t>
            </a:r>
            <a:r>
              <a:rPr lang="en-US" altLang="zh-CN" i="1"/>
              <a:t> </a:t>
            </a:r>
            <a:r>
              <a:rPr lang="zh-CN" altLang="en-US" sz="2300"/>
              <a:t>比</a:t>
            </a:r>
            <a:r>
              <a:rPr lang="zh-CN" altLang="en-US"/>
              <a:t> </a:t>
            </a:r>
            <a:r>
              <a:rPr lang="en-US" altLang="zh-CN" sz="2600" i="1"/>
              <a:t>x</a:t>
            </a:r>
            <a:r>
              <a:rPr lang="en-US" altLang="zh-CN" i="1"/>
              <a:t> </a:t>
            </a:r>
            <a:r>
              <a:rPr lang="zh-CN" altLang="en-US" sz="2300"/>
              <a:t>相位落后</a:t>
            </a:r>
            <a:r>
              <a:rPr lang="zh-CN" altLang="en-US" sz="2600" i="1">
                <a:sym typeface="Symbol" panose="05050102010706020507" pitchFamily="18" charset="2"/>
              </a:rPr>
              <a:t></a:t>
            </a:r>
            <a:r>
              <a:rPr lang="zh-CN" altLang="en-US" sz="1500" i="1">
                <a:sym typeface="Symbol" panose="05050102010706020507" pitchFamily="18" charset="2"/>
              </a:rPr>
              <a:t> </a:t>
            </a:r>
            <a:r>
              <a:rPr lang="en-US" altLang="zh-CN" sz="2600"/>
              <a:t>/</a:t>
            </a:r>
            <a:r>
              <a:rPr lang="en-US" altLang="zh-CN" sz="1500"/>
              <a:t> </a:t>
            </a:r>
            <a:r>
              <a:rPr lang="en-US" altLang="zh-CN" sz="2600"/>
              <a:t>2 </a:t>
            </a:r>
            <a:r>
              <a:rPr lang="en-US" altLang="zh-CN" sz="2300"/>
              <a:t>)</a:t>
            </a:r>
            <a:r>
              <a:rPr lang="en-US" altLang="zh-CN"/>
              <a:t>         </a:t>
            </a:r>
          </a:p>
        </p:txBody>
      </p:sp>
      <p:sp>
        <p:nvSpPr>
          <p:cNvPr id="134193" name="Rectangle 49">
            <a:extLst>
              <a:ext uri="{FF2B5EF4-FFF2-40B4-BE49-F238E27FC236}">
                <a16:creationId xmlns:a16="http://schemas.microsoft.com/office/drawing/2014/main" id="{1C2C6413-5924-4769-B32E-66C7DC6DF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5256213"/>
            <a:ext cx="6102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800" i="1"/>
              <a:t>A</a:t>
            </a:r>
            <a:r>
              <a:rPr lang="en-US" altLang="zh-CN" sz="2800"/>
              <a:t>= </a:t>
            </a:r>
            <a:r>
              <a:rPr lang="en-US" altLang="zh-CN" sz="2800" i="1"/>
              <a:t>B</a:t>
            </a:r>
            <a:r>
              <a:rPr lang="en-US" altLang="zh-CN" sz="3000" baseline="-25000"/>
              <a:t> </a:t>
            </a:r>
            <a:r>
              <a:rPr lang="zh-CN" altLang="en-US" sz="2300">
                <a:solidFill>
                  <a:srgbClr val="000066"/>
                </a:solidFill>
              </a:rPr>
              <a:t>时，为圆轨道， 即作</a:t>
            </a:r>
            <a:r>
              <a:rPr lang="zh-CN" altLang="en-US" sz="2300"/>
              <a:t>圆周运动</a:t>
            </a:r>
            <a:r>
              <a:rPr lang="zh-CN" altLang="en-US" sz="2300">
                <a:solidFill>
                  <a:srgbClr val="000080"/>
                </a:solidFill>
              </a:rPr>
              <a:t>。     </a:t>
            </a:r>
          </a:p>
        </p:txBody>
      </p:sp>
      <p:graphicFrame>
        <p:nvGraphicFramePr>
          <p:cNvPr id="134195" name="Object 51">
            <a:extLst>
              <a:ext uri="{FF2B5EF4-FFF2-40B4-BE49-F238E27FC236}">
                <a16:creationId xmlns:a16="http://schemas.microsoft.com/office/drawing/2014/main" id="{59BAE577-D14F-473B-BB31-DAB51D060E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2924175"/>
          <a:ext cx="1906587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0" name="公式" r:id="rId13" imgW="815272" imgH="335342" progId="Equation.3">
                  <p:embed/>
                </p:oleObj>
              </mc:Choice>
              <mc:Fallback>
                <p:oleObj name="公式" r:id="rId13" imgW="815272" imgH="335342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924175"/>
                        <a:ext cx="1906587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34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34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3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3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13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0"/>
                                        <p:tgtEl>
                                          <p:spTgt spid="134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8" grpId="0"/>
      <p:bldP spid="134149" grpId="0"/>
      <p:bldP spid="134151" grpId="0"/>
      <p:bldP spid="134153" grpId="0"/>
      <p:bldP spid="134156" grpId="0"/>
      <p:bldP spid="134158" grpId="0"/>
      <p:bldP spid="134160" grpId="0"/>
      <p:bldP spid="13419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172" name="Object 4">
            <a:extLst>
              <a:ext uri="{FF2B5EF4-FFF2-40B4-BE49-F238E27FC236}">
                <a16:creationId xmlns:a16="http://schemas.microsoft.com/office/drawing/2014/main" id="{00D9B7A7-D141-4029-A5AD-7ECF858F2C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368300"/>
          <a:ext cx="5761037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6" name="公式" r:id="rId3" imgW="2697423" imgH="403922" progId="Equation.3">
                  <p:embed/>
                </p:oleObj>
              </mc:Choice>
              <mc:Fallback>
                <p:oleObj name="公式" r:id="rId3" imgW="2697423" imgH="40392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68300"/>
                        <a:ext cx="5761037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5235" name="Group 67">
            <a:extLst>
              <a:ext uri="{FF2B5EF4-FFF2-40B4-BE49-F238E27FC236}">
                <a16:creationId xmlns:a16="http://schemas.microsoft.com/office/drawing/2014/main" id="{F8500275-8F04-4C21-879B-3DEDA4BC4176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1628775"/>
            <a:ext cx="1333500" cy="1954213"/>
            <a:chOff x="1056" y="1288"/>
            <a:chExt cx="702" cy="1094"/>
          </a:xfrm>
        </p:grpSpPr>
        <p:grpSp>
          <p:nvGrpSpPr>
            <p:cNvPr id="47170" name="Group 8">
              <a:extLst>
                <a:ext uri="{FF2B5EF4-FFF2-40B4-BE49-F238E27FC236}">
                  <a16:creationId xmlns:a16="http://schemas.microsoft.com/office/drawing/2014/main" id="{A77E8642-6C0C-485E-833E-5E9CFDB869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288"/>
              <a:ext cx="702" cy="867"/>
              <a:chOff x="480" y="1392"/>
              <a:chExt cx="768" cy="960"/>
            </a:xfrm>
          </p:grpSpPr>
          <p:sp>
            <p:nvSpPr>
              <p:cNvPr id="47173" name="Rectangle 9">
                <a:extLst>
                  <a:ext uri="{FF2B5EF4-FFF2-40B4-BE49-F238E27FC236}">
                    <a16:creationId xmlns:a16="http://schemas.microsoft.com/office/drawing/2014/main" id="{A0013A75-D36F-4363-AFE7-7B21188F0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7174" name="Line 10">
                <a:extLst>
                  <a:ext uri="{FF2B5EF4-FFF2-40B4-BE49-F238E27FC236}">
                    <a16:creationId xmlns:a16="http://schemas.microsoft.com/office/drawing/2014/main" id="{5C6261D4-0D80-40F7-93C7-13F56F1A8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75" name="Line 11">
                <a:extLst>
                  <a:ext uri="{FF2B5EF4-FFF2-40B4-BE49-F238E27FC236}">
                    <a16:creationId xmlns:a16="http://schemas.microsoft.com/office/drawing/2014/main" id="{0C7FD294-0076-4301-9BDC-886FE81CC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71" name="Line 12">
              <a:extLst>
                <a:ext uri="{FF2B5EF4-FFF2-40B4-BE49-F238E27FC236}">
                  <a16:creationId xmlns:a16="http://schemas.microsoft.com/office/drawing/2014/main" id="{825F5D16-1EC0-411B-B0EC-7D248A3950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294"/>
              <a:ext cx="690" cy="861"/>
            </a:xfrm>
            <a:prstGeom prst="line">
              <a:avLst/>
            </a:prstGeom>
            <a:noFill/>
            <a:ln w="38100" cap="rnd">
              <a:solidFill>
                <a:srgbClr val="FC1B0A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7172" name="Object 56">
              <a:extLst>
                <a:ext uri="{FF2B5EF4-FFF2-40B4-BE49-F238E27FC236}">
                  <a16:creationId xmlns:a16="http://schemas.microsoft.com/office/drawing/2014/main" id="{6F1F45D5-3E9C-4E8A-BAD8-4D07B8A8D2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2126"/>
            <a:ext cx="60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77" name="Equation" r:id="rId5" imgW="403858" imgH="129602" progId="Equation.3">
                    <p:embed/>
                  </p:oleObj>
                </mc:Choice>
                <mc:Fallback>
                  <p:oleObj name="Equation" r:id="rId5" imgW="403858" imgH="129602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126"/>
                          <a:ext cx="60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237" name="Group 69">
            <a:extLst>
              <a:ext uri="{FF2B5EF4-FFF2-40B4-BE49-F238E27FC236}">
                <a16:creationId xmlns:a16="http://schemas.microsoft.com/office/drawing/2014/main" id="{A1C3A7A2-B8F0-4EF6-AD95-05D517910CD5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1628775"/>
            <a:ext cx="1346200" cy="1982788"/>
            <a:chOff x="2988" y="1288"/>
            <a:chExt cx="708" cy="1110"/>
          </a:xfrm>
        </p:grpSpPr>
        <p:grpSp>
          <p:nvGrpSpPr>
            <p:cNvPr id="47162" name="Group 17">
              <a:extLst>
                <a:ext uri="{FF2B5EF4-FFF2-40B4-BE49-F238E27FC236}">
                  <a16:creationId xmlns:a16="http://schemas.microsoft.com/office/drawing/2014/main" id="{4EFAB6AF-DF13-4846-A9EE-C3D443FE25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8" y="1288"/>
              <a:ext cx="702" cy="867"/>
              <a:chOff x="480" y="1392"/>
              <a:chExt cx="768" cy="960"/>
            </a:xfrm>
          </p:grpSpPr>
          <p:sp>
            <p:nvSpPr>
              <p:cNvPr id="47167" name="Rectangle 18">
                <a:extLst>
                  <a:ext uri="{FF2B5EF4-FFF2-40B4-BE49-F238E27FC236}">
                    <a16:creationId xmlns:a16="http://schemas.microsoft.com/office/drawing/2014/main" id="{A964AB14-717F-46F8-AD08-B4EE25FE4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7168" name="Line 19">
                <a:extLst>
                  <a:ext uri="{FF2B5EF4-FFF2-40B4-BE49-F238E27FC236}">
                    <a16:creationId xmlns:a16="http://schemas.microsoft.com/office/drawing/2014/main" id="{E34A526C-DBB4-4DE2-A285-8413CACB09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69" name="Line 20">
                <a:extLst>
                  <a:ext uri="{FF2B5EF4-FFF2-40B4-BE49-F238E27FC236}">
                    <a16:creationId xmlns:a16="http://schemas.microsoft.com/office/drawing/2014/main" id="{195BAA57-DE94-4279-B8B6-92135B5B7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63" name="Oval 25">
              <a:extLst>
                <a:ext uri="{FF2B5EF4-FFF2-40B4-BE49-F238E27FC236}">
                  <a16:creationId xmlns:a16="http://schemas.microsoft.com/office/drawing/2014/main" id="{A2CD03D3-DCE7-4DF2-9D60-7C9A2B3D7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1288"/>
              <a:ext cx="702" cy="867"/>
            </a:xfrm>
            <a:prstGeom prst="ellipse">
              <a:avLst/>
            </a:prstGeom>
            <a:noFill/>
            <a:ln w="38100" cap="rnd">
              <a:solidFill>
                <a:srgbClr val="FC1B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164" name="Freeform 28">
              <a:extLst>
                <a:ext uri="{FF2B5EF4-FFF2-40B4-BE49-F238E27FC236}">
                  <a16:creationId xmlns:a16="http://schemas.microsoft.com/office/drawing/2014/main" id="{66D94835-157F-46A0-8044-E8AA84D90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564"/>
              <a:ext cx="28" cy="141"/>
            </a:xfrm>
            <a:custGeom>
              <a:avLst/>
              <a:gdLst>
                <a:gd name="T0" fmla="*/ 0 w 30"/>
                <a:gd name="T1" fmla="*/ 0 h 156"/>
                <a:gd name="T2" fmla="*/ 17 w 30"/>
                <a:gd name="T3" fmla="*/ 63 h 1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156">
                  <a:moveTo>
                    <a:pt x="0" y="0"/>
                  </a:moveTo>
                  <a:lnTo>
                    <a:pt x="30" y="156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5" name="Freeform 29">
              <a:extLst>
                <a:ext uri="{FF2B5EF4-FFF2-40B4-BE49-F238E27FC236}">
                  <a16:creationId xmlns:a16="http://schemas.microsoft.com/office/drawing/2014/main" id="{1DC33F84-EC47-433A-AC88-5DA124FAB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8" y="1792"/>
              <a:ext cx="49" cy="147"/>
            </a:xfrm>
            <a:custGeom>
              <a:avLst/>
              <a:gdLst>
                <a:gd name="T0" fmla="*/ 23 w 54"/>
                <a:gd name="T1" fmla="*/ 68 h 162"/>
                <a:gd name="T2" fmla="*/ 0 w 54"/>
                <a:gd name="T3" fmla="*/ 0 h 16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4" h="162">
                  <a:moveTo>
                    <a:pt x="54" y="162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7166" name="Object 58">
              <a:extLst>
                <a:ext uri="{FF2B5EF4-FFF2-40B4-BE49-F238E27FC236}">
                  <a16:creationId xmlns:a16="http://schemas.microsoft.com/office/drawing/2014/main" id="{8C73F0CF-B6B1-40B5-9D38-86035CF6CE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2126"/>
            <a:ext cx="35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78" name="Equation" r:id="rId7" imgW="205707" imgH="137160" progId="Equation.3">
                    <p:embed/>
                  </p:oleObj>
                </mc:Choice>
                <mc:Fallback>
                  <p:oleObj name="Equation" r:id="rId7" imgW="205707" imgH="13716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126"/>
                          <a:ext cx="35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242" name="Group 74">
            <a:extLst>
              <a:ext uri="{FF2B5EF4-FFF2-40B4-BE49-F238E27FC236}">
                <a16:creationId xmlns:a16="http://schemas.microsoft.com/office/drawing/2014/main" id="{E9AADB1F-DCF0-412B-86B2-A99C5B7102AA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3773488"/>
            <a:ext cx="1333500" cy="1987550"/>
            <a:chOff x="1056" y="2488"/>
            <a:chExt cx="702" cy="1113"/>
          </a:xfrm>
        </p:grpSpPr>
        <p:grpSp>
          <p:nvGrpSpPr>
            <p:cNvPr id="47156" name="Group 32">
              <a:extLst>
                <a:ext uri="{FF2B5EF4-FFF2-40B4-BE49-F238E27FC236}">
                  <a16:creationId xmlns:a16="http://schemas.microsoft.com/office/drawing/2014/main" id="{0F7FBE5F-CF69-43D2-A401-B55D16AF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488"/>
              <a:ext cx="702" cy="867"/>
              <a:chOff x="480" y="1392"/>
              <a:chExt cx="768" cy="960"/>
            </a:xfrm>
          </p:grpSpPr>
          <p:sp>
            <p:nvSpPr>
              <p:cNvPr id="47159" name="Rectangle 33">
                <a:extLst>
                  <a:ext uri="{FF2B5EF4-FFF2-40B4-BE49-F238E27FC236}">
                    <a16:creationId xmlns:a16="http://schemas.microsoft.com/office/drawing/2014/main" id="{F1C50BE1-57FD-4787-96D3-AB8297CE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7160" name="Line 34">
                <a:extLst>
                  <a:ext uri="{FF2B5EF4-FFF2-40B4-BE49-F238E27FC236}">
                    <a16:creationId xmlns:a16="http://schemas.microsoft.com/office/drawing/2014/main" id="{24C03D89-4930-40A5-996D-10418525D3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61" name="Line 35">
                <a:extLst>
                  <a:ext uri="{FF2B5EF4-FFF2-40B4-BE49-F238E27FC236}">
                    <a16:creationId xmlns:a16="http://schemas.microsoft.com/office/drawing/2014/main" id="{61616D95-7F0E-422A-8057-62D68A400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57" name="Line 49">
              <a:extLst>
                <a:ext uri="{FF2B5EF4-FFF2-40B4-BE49-F238E27FC236}">
                  <a16:creationId xmlns:a16="http://schemas.microsoft.com/office/drawing/2014/main" id="{5AE5B6ED-B398-4E28-B2AC-ED687F560C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2498"/>
              <a:ext cx="690" cy="862"/>
            </a:xfrm>
            <a:prstGeom prst="line">
              <a:avLst/>
            </a:prstGeom>
            <a:noFill/>
            <a:ln w="38100" cap="rnd">
              <a:solidFill>
                <a:srgbClr val="FC1B0A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7158" name="Object 60">
              <a:extLst>
                <a:ext uri="{FF2B5EF4-FFF2-40B4-BE49-F238E27FC236}">
                  <a16:creationId xmlns:a16="http://schemas.microsoft.com/office/drawing/2014/main" id="{485368C2-D3CA-4637-B509-28781ED378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3425"/>
            <a:ext cx="19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79" name="Equation" r:id="rId9" imgW="76126" imgH="68580" progId="Equation.3">
                    <p:embed/>
                  </p:oleObj>
                </mc:Choice>
                <mc:Fallback>
                  <p:oleObj name="Equation" r:id="rId9" imgW="76126" imgH="6858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425"/>
                          <a:ext cx="192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247" name="Group 79">
            <a:extLst>
              <a:ext uri="{FF2B5EF4-FFF2-40B4-BE49-F238E27FC236}">
                <a16:creationId xmlns:a16="http://schemas.microsoft.com/office/drawing/2014/main" id="{FD108B2B-9A68-4F51-86B5-54BA3F8B11FF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3773488"/>
            <a:ext cx="1333500" cy="2030412"/>
            <a:chOff x="3016" y="2605"/>
            <a:chExt cx="840" cy="1279"/>
          </a:xfrm>
        </p:grpSpPr>
        <p:grpSp>
          <p:nvGrpSpPr>
            <p:cNvPr id="47148" name="Group 40">
              <a:extLst>
                <a:ext uri="{FF2B5EF4-FFF2-40B4-BE49-F238E27FC236}">
                  <a16:creationId xmlns:a16="http://schemas.microsoft.com/office/drawing/2014/main" id="{4846E0CE-A7B7-448A-AC97-0C6402533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6" y="2605"/>
              <a:ext cx="840" cy="975"/>
              <a:chOff x="480" y="1392"/>
              <a:chExt cx="768" cy="960"/>
            </a:xfrm>
          </p:grpSpPr>
          <p:sp>
            <p:nvSpPr>
              <p:cNvPr id="47153" name="Rectangle 41">
                <a:extLst>
                  <a:ext uri="{FF2B5EF4-FFF2-40B4-BE49-F238E27FC236}">
                    <a16:creationId xmlns:a16="http://schemas.microsoft.com/office/drawing/2014/main" id="{91390557-C597-42FB-8439-47D662619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7154" name="Line 42">
                <a:extLst>
                  <a:ext uri="{FF2B5EF4-FFF2-40B4-BE49-F238E27FC236}">
                    <a16:creationId xmlns:a16="http://schemas.microsoft.com/office/drawing/2014/main" id="{6BEF9996-C6D3-4091-8B5D-6087699779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55" name="Line 43">
                <a:extLst>
                  <a:ext uri="{FF2B5EF4-FFF2-40B4-BE49-F238E27FC236}">
                    <a16:creationId xmlns:a16="http://schemas.microsoft.com/office/drawing/2014/main" id="{5955D457-A447-4EC9-A48C-2C78D1211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49" name="Oval 48">
              <a:extLst>
                <a:ext uri="{FF2B5EF4-FFF2-40B4-BE49-F238E27FC236}">
                  <a16:creationId xmlns:a16="http://schemas.microsoft.com/office/drawing/2014/main" id="{521853DC-1131-4C24-BA26-A56955CC2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605"/>
              <a:ext cx="840" cy="975"/>
            </a:xfrm>
            <a:prstGeom prst="ellipse">
              <a:avLst/>
            </a:prstGeom>
            <a:noFill/>
            <a:ln w="38100" cap="rnd">
              <a:solidFill>
                <a:srgbClr val="FC1B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150" name="Freeform 53">
              <a:extLst>
                <a:ext uri="{FF2B5EF4-FFF2-40B4-BE49-F238E27FC236}">
                  <a16:creationId xmlns:a16="http://schemas.microsoft.com/office/drawing/2014/main" id="{FFF73789-6014-48B9-A915-BA1F33593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3306"/>
              <a:ext cx="85" cy="134"/>
            </a:xfrm>
            <a:custGeom>
              <a:avLst/>
              <a:gdLst>
                <a:gd name="T0" fmla="*/ 0 w 78"/>
                <a:gd name="T1" fmla="*/ 0 h 132"/>
                <a:gd name="T2" fmla="*/ 170 w 78"/>
                <a:gd name="T3" fmla="*/ 150 h 1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" h="132">
                  <a:moveTo>
                    <a:pt x="0" y="0"/>
                  </a:moveTo>
                  <a:lnTo>
                    <a:pt x="78" y="132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7151" name="Object 62">
              <a:extLst>
                <a:ext uri="{FF2B5EF4-FFF2-40B4-BE49-F238E27FC236}">
                  <a16:creationId xmlns:a16="http://schemas.microsoft.com/office/drawing/2014/main" id="{7C5AA8F0-64E6-4572-B649-4CAD573A2B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88" y="3578"/>
            <a:ext cx="53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80" name="Equation" r:id="rId11" imgW="281833" imgH="137160" progId="Equation.3">
                    <p:embed/>
                  </p:oleObj>
                </mc:Choice>
                <mc:Fallback>
                  <p:oleObj name="Equation" r:id="rId11" imgW="281833" imgH="13716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8" y="3578"/>
                          <a:ext cx="53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52" name="Freeform 52">
              <a:extLst>
                <a:ext uri="{FF2B5EF4-FFF2-40B4-BE49-F238E27FC236}">
                  <a16:creationId xmlns:a16="http://schemas.microsoft.com/office/drawing/2014/main" id="{C5D7C724-CB06-482F-A9BF-7F5981FCD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5" y="2755"/>
              <a:ext cx="72" cy="140"/>
            </a:xfrm>
            <a:custGeom>
              <a:avLst/>
              <a:gdLst>
                <a:gd name="T0" fmla="*/ 145 w 66"/>
                <a:gd name="T1" fmla="*/ 156 h 138"/>
                <a:gd name="T2" fmla="*/ 0 w 66"/>
                <a:gd name="T3" fmla="*/ 0 h 13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6" h="138">
                  <a:moveTo>
                    <a:pt x="66" y="138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5248" name="Group 80">
            <a:extLst>
              <a:ext uri="{FF2B5EF4-FFF2-40B4-BE49-F238E27FC236}">
                <a16:creationId xmlns:a16="http://schemas.microsoft.com/office/drawing/2014/main" id="{B1C95B83-7896-4F30-A3A8-2B827BEFD921}"/>
              </a:ext>
            </a:extLst>
          </p:cNvPr>
          <p:cNvGrpSpPr>
            <a:grpSpLocks/>
          </p:cNvGrpSpPr>
          <p:nvPr/>
        </p:nvGrpSpPr>
        <p:grpSpPr bwMode="auto">
          <a:xfrm>
            <a:off x="6623050" y="3633788"/>
            <a:ext cx="1335088" cy="2170112"/>
            <a:chOff x="4172" y="2517"/>
            <a:chExt cx="841" cy="1367"/>
          </a:xfrm>
        </p:grpSpPr>
        <p:sp>
          <p:nvSpPr>
            <p:cNvPr id="47140" name="Oval 7">
              <a:extLst>
                <a:ext uri="{FF2B5EF4-FFF2-40B4-BE49-F238E27FC236}">
                  <a16:creationId xmlns:a16="http://schemas.microsoft.com/office/drawing/2014/main" id="{8A7DDB57-654B-4F93-AB59-D04E3D6F41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60000">
              <a:off x="4387" y="2517"/>
              <a:ext cx="406" cy="1145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47141" name="Group 44">
              <a:extLst>
                <a:ext uri="{FF2B5EF4-FFF2-40B4-BE49-F238E27FC236}">
                  <a16:creationId xmlns:a16="http://schemas.microsoft.com/office/drawing/2014/main" id="{D146EC85-DFC3-472D-BDA2-86B884FBBF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2" y="2605"/>
              <a:ext cx="841" cy="975"/>
              <a:chOff x="480" y="1392"/>
              <a:chExt cx="768" cy="960"/>
            </a:xfrm>
          </p:grpSpPr>
          <p:sp>
            <p:nvSpPr>
              <p:cNvPr id="47145" name="Rectangle 45">
                <a:extLst>
                  <a:ext uri="{FF2B5EF4-FFF2-40B4-BE49-F238E27FC236}">
                    <a16:creationId xmlns:a16="http://schemas.microsoft.com/office/drawing/2014/main" id="{E0C1FCDB-14B5-400E-B68A-1533345C9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7146" name="Line 46">
                <a:extLst>
                  <a:ext uri="{FF2B5EF4-FFF2-40B4-BE49-F238E27FC236}">
                    <a16:creationId xmlns:a16="http://schemas.microsoft.com/office/drawing/2014/main" id="{531EBE05-B011-49A6-96C3-44891A1C7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7" name="Line 47">
                <a:extLst>
                  <a:ext uri="{FF2B5EF4-FFF2-40B4-BE49-F238E27FC236}">
                    <a16:creationId xmlns:a16="http://schemas.microsoft.com/office/drawing/2014/main" id="{34D48A80-B032-4713-92F4-82A8BE5DD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42" name="Freeform 50">
              <a:extLst>
                <a:ext uri="{FF2B5EF4-FFF2-40B4-BE49-F238E27FC236}">
                  <a16:creationId xmlns:a16="http://schemas.microsoft.com/office/drawing/2014/main" id="{10847D54-25A5-4AC6-9BE5-27F634FCE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9" y="2918"/>
              <a:ext cx="105" cy="146"/>
            </a:xfrm>
            <a:custGeom>
              <a:avLst/>
              <a:gdLst>
                <a:gd name="T0" fmla="*/ 215 w 96"/>
                <a:gd name="T1" fmla="*/ 0 h 144"/>
                <a:gd name="T2" fmla="*/ 0 w 96"/>
                <a:gd name="T3" fmla="*/ 162 h 1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6" h="144">
                  <a:moveTo>
                    <a:pt x="96" y="0"/>
                  </a:moveTo>
                  <a:lnTo>
                    <a:pt x="0" y="144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3" name="Freeform 51">
              <a:extLst>
                <a:ext uri="{FF2B5EF4-FFF2-40B4-BE49-F238E27FC236}">
                  <a16:creationId xmlns:a16="http://schemas.microsoft.com/office/drawing/2014/main" id="{2D6DAA97-4D85-4019-9F9A-B602D91BC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8" y="3092"/>
              <a:ext cx="104" cy="141"/>
            </a:xfrm>
            <a:custGeom>
              <a:avLst/>
              <a:gdLst>
                <a:gd name="T0" fmla="*/ 0 w 96"/>
                <a:gd name="T1" fmla="*/ 166 h 138"/>
                <a:gd name="T2" fmla="*/ 197 w 96"/>
                <a:gd name="T3" fmla="*/ 0 h 13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6" h="138">
                  <a:moveTo>
                    <a:pt x="0" y="138"/>
                  </a:moveTo>
                  <a:lnTo>
                    <a:pt x="96" y="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7144" name="Object 63">
              <a:extLst>
                <a:ext uri="{FF2B5EF4-FFF2-40B4-BE49-F238E27FC236}">
                  <a16:creationId xmlns:a16="http://schemas.microsoft.com/office/drawing/2014/main" id="{5E7755E5-6216-40A2-AE9D-58413CB472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0" y="3578"/>
            <a:ext cx="537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81" name="Equation" r:id="rId13" imgW="281833" imgH="137160" progId="Equation.3">
                    <p:embed/>
                  </p:oleObj>
                </mc:Choice>
                <mc:Fallback>
                  <p:oleObj name="Equation" r:id="rId13" imgW="281833" imgH="13716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0" y="3578"/>
                          <a:ext cx="537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244" name="Group 76">
            <a:extLst>
              <a:ext uri="{FF2B5EF4-FFF2-40B4-BE49-F238E27FC236}">
                <a16:creationId xmlns:a16="http://schemas.microsoft.com/office/drawing/2014/main" id="{19C5A04C-F3A9-4B4E-854C-14CA07DB83E7}"/>
              </a:ext>
            </a:extLst>
          </p:cNvPr>
          <p:cNvGrpSpPr>
            <a:grpSpLocks/>
          </p:cNvGrpSpPr>
          <p:nvPr/>
        </p:nvGrpSpPr>
        <p:grpSpPr bwMode="auto">
          <a:xfrm>
            <a:off x="2952750" y="1484313"/>
            <a:ext cx="1333500" cy="2127250"/>
            <a:chOff x="1860" y="1163"/>
            <a:chExt cx="840" cy="1340"/>
          </a:xfrm>
        </p:grpSpPr>
        <p:grpSp>
          <p:nvGrpSpPr>
            <p:cNvPr id="47132" name="Group 13">
              <a:extLst>
                <a:ext uri="{FF2B5EF4-FFF2-40B4-BE49-F238E27FC236}">
                  <a16:creationId xmlns:a16="http://schemas.microsoft.com/office/drawing/2014/main" id="{A21E1BBF-F469-4AD1-B298-590E373B2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" y="1254"/>
              <a:ext cx="840" cy="976"/>
              <a:chOff x="480" y="1392"/>
              <a:chExt cx="768" cy="960"/>
            </a:xfrm>
          </p:grpSpPr>
          <p:sp>
            <p:nvSpPr>
              <p:cNvPr id="47137" name="Rectangle 14">
                <a:extLst>
                  <a:ext uri="{FF2B5EF4-FFF2-40B4-BE49-F238E27FC236}">
                    <a16:creationId xmlns:a16="http://schemas.microsoft.com/office/drawing/2014/main" id="{F0DF0407-ECFB-4FE6-9D70-1F33814F9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7138" name="Line 15">
                <a:extLst>
                  <a:ext uri="{FF2B5EF4-FFF2-40B4-BE49-F238E27FC236}">
                    <a16:creationId xmlns:a16="http://schemas.microsoft.com/office/drawing/2014/main" id="{A03FEBEB-10BC-4E52-A23B-3E9F75ABE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9" name="Line 16">
                <a:extLst>
                  <a:ext uri="{FF2B5EF4-FFF2-40B4-BE49-F238E27FC236}">
                    <a16:creationId xmlns:a16="http://schemas.microsoft.com/office/drawing/2014/main" id="{AE942DB3-3C2F-40ED-B41D-403E88164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33" name="Freeform 26">
              <a:extLst>
                <a:ext uri="{FF2B5EF4-FFF2-40B4-BE49-F238E27FC236}">
                  <a16:creationId xmlns:a16="http://schemas.microsoft.com/office/drawing/2014/main" id="{1F5353C4-B257-4690-BD5B-0B5AD4198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" y="1474"/>
              <a:ext cx="118" cy="133"/>
            </a:xfrm>
            <a:custGeom>
              <a:avLst/>
              <a:gdLst>
                <a:gd name="T0" fmla="*/ 0 w 108"/>
                <a:gd name="T1" fmla="*/ 141 h 132"/>
                <a:gd name="T2" fmla="*/ 240 w 108"/>
                <a:gd name="T3" fmla="*/ 0 h 1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8" h="132">
                  <a:moveTo>
                    <a:pt x="0" y="132"/>
                  </a:moveTo>
                  <a:lnTo>
                    <a:pt x="108" y="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4" name="Freeform 27">
              <a:extLst>
                <a:ext uri="{FF2B5EF4-FFF2-40B4-BE49-F238E27FC236}">
                  <a16:creationId xmlns:a16="http://schemas.microsoft.com/office/drawing/2014/main" id="{1EA8FADC-2A42-476F-9775-7EB9BF4C6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1926"/>
              <a:ext cx="124" cy="123"/>
            </a:xfrm>
            <a:custGeom>
              <a:avLst/>
              <a:gdLst>
                <a:gd name="T0" fmla="*/ 244 w 114"/>
                <a:gd name="T1" fmla="*/ 0 h 120"/>
                <a:gd name="T2" fmla="*/ 0 w 114"/>
                <a:gd name="T3" fmla="*/ 149 h 1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4" h="120">
                  <a:moveTo>
                    <a:pt x="114" y="0"/>
                  </a:moveTo>
                  <a:lnTo>
                    <a:pt x="0" y="12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7135" name="Object 57">
              <a:extLst>
                <a:ext uri="{FF2B5EF4-FFF2-40B4-BE49-F238E27FC236}">
                  <a16:creationId xmlns:a16="http://schemas.microsoft.com/office/drawing/2014/main" id="{E62C10A5-52B2-41F1-B8CF-B98A3C5AEB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81" y="2197"/>
            <a:ext cx="422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82" name="Equation" r:id="rId15" imgW="205707" imgH="137160" progId="Equation.3">
                    <p:embed/>
                  </p:oleObj>
                </mc:Choice>
                <mc:Fallback>
                  <p:oleObj name="Equation" r:id="rId15" imgW="205707" imgH="137160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1" y="2197"/>
                          <a:ext cx="422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36" name="Oval 64">
              <a:extLst>
                <a:ext uri="{FF2B5EF4-FFF2-40B4-BE49-F238E27FC236}">
                  <a16:creationId xmlns:a16="http://schemas.microsoft.com/office/drawing/2014/main" id="{D0A971F2-6152-4D0A-BF12-C95C51FA2E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60000">
              <a:off x="2079" y="1163"/>
              <a:ext cx="406" cy="1145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5246" name="Group 78">
            <a:extLst>
              <a:ext uri="{FF2B5EF4-FFF2-40B4-BE49-F238E27FC236}">
                <a16:creationId xmlns:a16="http://schemas.microsoft.com/office/drawing/2014/main" id="{1512D3A5-33F2-4E62-BFE7-099E37129760}"/>
              </a:ext>
            </a:extLst>
          </p:cNvPr>
          <p:cNvGrpSpPr>
            <a:grpSpLocks/>
          </p:cNvGrpSpPr>
          <p:nvPr/>
        </p:nvGrpSpPr>
        <p:grpSpPr bwMode="auto">
          <a:xfrm>
            <a:off x="6624638" y="1495425"/>
            <a:ext cx="1333500" cy="2116138"/>
            <a:chOff x="4173" y="1170"/>
            <a:chExt cx="840" cy="1333"/>
          </a:xfrm>
        </p:grpSpPr>
        <p:grpSp>
          <p:nvGrpSpPr>
            <p:cNvPr id="47124" name="Group 21">
              <a:extLst>
                <a:ext uri="{FF2B5EF4-FFF2-40B4-BE49-F238E27FC236}">
                  <a16:creationId xmlns:a16="http://schemas.microsoft.com/office/drawing/2014/main" id="{A04E260D-34AC-45E1-8897-0F5FFE18CA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3" y="1254"/>
              <a:ext cx="840" cy="976"/>
              <a:chOff x="480" y="1392"/>
              <a:chExt cx="768" cy="960"/>
            </a:xfrm>
          </p:grpSpPr>
          <p:sp>
            <p:nvSpPr>
              <p:cNvPr id="47129" name="Rectangle 22">
                <a:extLst>
                  <a:ext uri="{FF2B5EF4-FFF2-40B4-BE49-F238E27FC236}">
                    <a16:creationId xmlns:a16="http://schemas.microsoft.com/office/drawing/2014/main" id="{6CD491FB-1729-47EB-BC91-8B4DD945D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7130" name="Line 23">
                <a:extLst>
                  <a:ext uri="{FF2B5EF4-FFF2-40B4-BE49-F238E27FC236}">
                    <a16:creationId xmlns:a16="http://schemas.microsoft.com/office/drawing/2014/main" id="{49E7B136-F5E3-49C4-8E3B-DDD20F743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31" name="Line 24">
                <a:extLst>
                  <a:ext uri="{FF2B5EF4-FFF2-40B4-BE49-F238E27FC236}">
                    <a16:creationId xmlns:a16="http://schemas.microsoft.com/office/drawing/2014/main" id="{FFE77B60-B6A5-4A1E-B97C-8360217FD3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25" name="Freeform 30">
              <a:extLst>
                <a:ext uri="{FF2B5EF4-FFF2-40B4-BE49-F238E27FC236}">
                  <a16:creationId xmlns:a16="http://schemas.microsoft.com/office/drawing/2014/main" id="{8C308EC5-D23F-4A61-89FF-AD2EE8758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" y="1748"/>
              <a:ext cx="105" cy="153"/>
            </a:xfrm>
            <a:custGeom>
              <a:avLst/>
              <a:gdLst>
                <a:gd name="T0" fmla="*/ 215 w 96"/>
                <a:gd name="T1" fmla="*/ 177 h 150"/>
                <a:gd name="T2" fmla="*/ 0 w 96"/>
                <a:gd name="T3" fmla="*/ 0 h 15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6" h="150">
                  <a:moveTo>
                    <a:pt x="96" y="15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6" name="Freeform 31">
              <a:extLst>
                <a:ext uri="{FF2B5EF4-FFF2-40B4-BE49-F238E27FC236}">
                  <a16:creationId xmlns:a16="http://schemas.microsoft.com/office/drawing/2014/main" id="{9BEA1E53-D248-41E1-9875-AD764F84E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" y="1619"/>
              <a:ext cx="99" cy="121"/>
            </a:xfrm>
            <a:custGeom>
              <a:avLst/>
              <a:gdLst>
                <a:gd name="T0" fmla="*/ 0 w 90"/>
                <a:gd name="T1" fmla="*/ 0 h 120"/>
                <a:gd name="T2" fmla="*/ 213 w 90"/>
                <a:gd name="T3" fmla="*/ 129 h 1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0" h="120">
                  <a:moveTo>
                    <a:pt x="0" y="0"/>
                  </a:moveTo>
                  <a:lnTo>
                    <a:pt x="90" y="12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7127" name="Object 59">
              <a:extLst>
                <a:ext uri="{FF2B5EF4-FFF2-40B4-BE49-F238E27FC236}">
                  <a16:creationId xmlns:a16="http://schemas.microsoft.com/office/drawing/2014/main" id="{9373BEDB-EE74-45BC-8D16-5614F2436B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7" y="2197"/>
            <a:ext cx="53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83" name="Equation" r:id="rId17" imgW="281833" imgH="137160" progId="Equation.3">
                    <p:embed/>
                  </p:oleObj>
                </mc:Choice>
                <mc:Fallback>
                  <p:oleObj name="Equation" r:id="rId17" imgW="281833" imgH="13716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7" y="2197"/>
                          <a:ext cx="53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8" name="Oval 65">
              <a:extLst>
                <a:ext uri="{FF2B5EF4-FFF2-40B4-BE49-F238E27FC236}">
                  <a16:creationId xmlns:a16="http://schemas.microsoft.com/office/drawing/2014/main" id="{1781861A-B577-44A7-A781-1FC6B25CB8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440000" flipH="1">
              <a:off x="4396" y="1170"/>
              <a:ext cx="405" cy="1145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5245" name="Group 77">
            <a:extLst>
              <a:ext uri="{FF2B5EF4-FFF2-40B4-BE49-F238E27FC236}">
                <a16:creationId xmlns:a16="http://schemas.microsoft.com/office/drawing/2014/main" id="{D32E7EF9-E372-42D2-8CB2-37A5F6D07FB5}"/>
              </a:ext>
            </a:extLst>
          </p:cNvPr>
          <p:cNvGrpSpPr>
            <a:grpSpLocks/>
          </p:cNvGrpSpPr>
          <p:nvPr/>
        </p:nvGrpSpPr>
        <p:grpSpPr bwMode="auto">
          <a:xfrm>
            <a:off x="2952750" y="3660775"/>
            <a:ext cx="1333500" cy="2143125"/>
            <a:chOff x="1860" y="2534"/>
            <a:chExt cx="840" cy="1350"/>
          </a:xfrm>
        </p:grpSpPr>
        <p:grpSp>
          <p:nvGrpSpPr>
            <p:cNvPr id="47116" name="Group 36">
              <a:extLst>
                <a:ext uri="{FF2B5EF4-FFF2-40B4-BE49-F238E27FC236}">
                  <a16:creationId xmlns:a16="http://schemas.microsoft.com/office/drawing/2014/main" id="{51529BF3-B045-4FA6-B19D-F8EA38368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0" y="2605"/>
              <a:ext cx="840" cy="975"/>
              <a:chOff x="480" y="1392"/>
              <a:chExt cx="768" cy="960"/>
            </a:xfrm>
          </p:grpSpPr>
          <p:sp>
            <p:nvSpPr>
              <p:cNvPr id="47121" name="Rectangle 37">
                <a:extLst>
                  <a:ext uri="{FF2B5EF4-FFF2-40B4-BE49-F238E27FC236}">
                    <a16:creationId xmlns:a16="http://schemas.microsoft.com/office/drawing/2014/main" id="{83AF5327-9DCD-4AFD-9D86-D34481803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" y="1392"/>
                <a:ext cx="768" cy="96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7122" name="Line 38">
                <a:extLst>
                  <a:ext uri="{FF2B5EF4-FFF2-40B4-BE49-F238E27FC236}">
                    <a16:creationId xmlns:a16="http://schemas.microsoft.com/office/drawing/2014/main" id="{8F8238F4-3EC8-47DD-9884-D383C60AF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392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23" name="Line 39">
                <a:extLst>
                  <a:ext uri="{FF2B5EF4-FFF2-40B4-BE49-F238E27FC236}">
                    <a16:creationId xmlns:a16="http://schemas.microsoft.com/office/drawing/2014/main" id="{3D74F527-AC3C-4FE5-A852-EA2EE4575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1872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117" name="Freeform 54">
              <a:extLst>
                <a:ext uri="{FF2B5EF4-FFF2-40B4-BE49-F238E27FC236}">
                  <a16:creationId xmlns:a16="http://schemas.microsoft.com/office/drawing/2014/main" id="{12A8E3DF-0ADE-4F64-A445-FE2F3CBED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3291"/>
              <a:ext cx="124" cy="110"/>
            </a:xfrm>
            <a:custGeom>
              <a:avLst/>
              <a:gdLst>
                <a:gd name="T0" fmla="*/ 0 w 114"/>
                <a:gd name="T1" fmla="*/ 0 h 108"/>
                <a:gd name="T2" fmla="*/ 244 w 114"/>
                <a:gd name="T3" fmla="*/ 126 h 10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4" h="108">
                  <a:moveTo>
                    <a:pt x="0" y="0"/>
                  </a:moveTo>
                  <a:lnTo>
                    <a:pt x="114" y="108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Freeform 55">
              <a:extLst>
                <a:ext uri="{FF2B5EF4-FFF2-40B4-BE49-F238E27FC236}">
                  <a16:creationId xmlns:a16="http://schemas.microsoft.com/office/drawing/2014/main" id="{9AF79CA3-097C-4197-9972-962530754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2824"/>
              <a:ext cx="125" cy="134"/>
            </a:xfrm>
            <a:custGeom>
              <a:avLst/>
              <a:gdLst>
                <a:gd name="T0" fmla="*/ 260 w 114"/>
                <a:gd name="T1" fmla="*/ 150 h 132"/>
                <a:gd name="T2" fmla="*/ 0 w 114"/>
                <a:gd name="T3" fmla="*/ 0 h 1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4" h="132">
                  <a:moveTo>
                    <a:pt x="114" y="132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FC1B0A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7119" name="Object 61">
              <a:extLst>
                <a:ext uri="{FF2B5EF4-FFF2-40B4-BE49-F238E27FC236}">
                  <a16:creationId xmlns:a16="http://schemas.microsoft.com/office/drawing/2014/main" id="{663C7657-7888-451E-8555-39A59AA424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98" y="3578"/>
            <a:ext cx="53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84" name="Equation" r:id="rId19" imgW="281833" imgH="137160" progId="Equation.3">
                    <p:embed/>
                  </p:oleObj>
                </mc:Choice>
                <mc:Fallback>
                  <p:oleObj name="Equation" r:id="rId19" imgW="281833" imgH="13716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8" y="3578"/>
                          <a:ext cx="53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6100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0" name="Oval 66">
              <a:extLst>
                <a:ext uri="{FF2B5EF4-FFF2-40B4-BE49-F238E27FC236}">
                  <a16:creationId xmlns:a16="http://schemas.microsoft.com/office/drawing/2014/main" id="{B9CE9496-B1D6-4F40-8509-4C58863D45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440000" flipH="1">
              <a:off x="2083" y="2534"/>
              <a:ext cx="405" cy="1145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5249" name="Text Box 81">
            <a:extLst>
              <a:ext uri="{FF2B5EF4-FFF2-40B4-BE49-F238E27FC236}">
                <a16:creationId xmlns:a16="http://schemas.microsoft.com/office/drawing/2014/main" id="{A2D81A47-2908-4FC8-BE59-A10049AFB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3413" y="5897563"/>
            <a:ext cx="132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/>
              <a:t>图 </a:t>
            </a:r>
            <a:r>
              <a:rPr lang="en-US" altLang="zh-CN"/>
              <a:t>7—12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5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2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Text Box 4">
            <a:extLst>
              <a:ext uri="{FF2B5EF4-FFF2-40B4-BE49-F238E27FC236}">
                <a16:creationId xmlns:a16="http://schemas.microsoft.com/office/drawing/2014/main" id="{A4785794-6BAF-47CC-8C78-E50DA85B3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73075"/>
            <a:ext cx="67691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3" tIns="45716" rIns="91433" bIns="45716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600">
                <a:solidFill>
                  <a:srgbClr val="000080"/>
                </a:solidFill>
                <a:latin typeface="华文中宋" panose="02010600040101010101" pitchFamily="2" charset="-122"/>
              </a:rPr>
              <a:t>二、垂直方向不同频率简谐振动的合成</a:t>
            </a:r>
          </a:p>
        </p:txBody>
      </p:sp>
      <p:sp>
        <p:nvSpPr>
          <p:cNvPr id="136197" name="Text Box 5">
            <a:extLst>
              <a:ext uri="{FF2B5EF4-FFF2-40B4-BE49-F238E27FC236}">
                <a16:creationId xmlns:a16="http://schemas.microsoft.com/office/drawing/2014/main" id="{7BE622DF-CEFB-4D2D-AAAA-1E79D6085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095375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3" tIns="45716" rIns="91433" bIns="45716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1.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两分振动频率相差很小</a:t>
            </a:r>
          </a:p>
        </p:txBody>
      </p:sp>
      <p:sp>
        <p:nvSpPr>
          <p:cNvPr id="136198" name="Text Box 6">
            <a:extLst>
              <a:ext uri="{FF2B5EF4-FFF2-40B4-BE49-F238E27FC236}">
                <a16:creationId xmlns:a16="http://schemas.microsoft.com/office/drawing/2014/main" id="{CF4E28EE-924F-4B1C-99DA-2AE41C3C9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2205038"/>
            <a:ext cx="7345363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3" tIns="45716" rIns="91433" bIns="45716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可看作两频率相等而</a:t>
            </a:r>
            <a:r>
              <a:rPr lang="zh-CN" altLang="en-US">
                <a:solidFill>
                  <a:srgbClr val="000080"/>
                </a:solidFill>
              </a:rPr>
              <a:t> </a:t>
            </a:r>
            <a:r>
              <a:rPr lang="zh-CN" altLang="en-US" sz="3000" i="1">
                <a:sym typeface="Symbol" panose="05050102010706020507" pitchFamily="18" charset="2"/>
              </a:rPr>
              <a:t></a:t>
            </a:r>
            <a:r>
              <a:rPr lang="en-US" altLang="zh-CN" sz="3000" baseline="-25000"/>
              <a:t>2</a:t>
            </a:r>
            <a:r>
              <a:rPr lang="en-US" altLang="zh-CN" sz="3000"/>
              <a:t>―</a:t>
            </a:r>
            <a:r>
              <a:rPr lang="en-US" altLang="zh-CN" sz="3000" i="1">
                <a:sym typeface="Symbol" panose="05050102010706020507" pitchFamily="18" charset="2"/>
              </a:rPr>
              <a:t></a:t>
            </a:r>
            <a:r>
              <a:rPr lang="en-US" altLang="zh-CN" sz="3000" baseline="-25000"/>
              <a:t>1</a:t>
            </a:r>
            <a:r>
              <a:rPr lang="en-US" altLang="zh-CN" sz="3000" baseline="-25000">
                <a:solidFill>
                  <a:srgbClr val="000080"/>
                </a:solidFill>
              </a:rPr>
              <a:t> </a:t>
            </a:r>
            <a:r>
              <a:rPr lang="en-US" altLang="zh-CN" sz="2600" baseline="-25000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随</a:t>
            </a:r>
            <a:r>
              <a:rPr lang="zh-CN" altLang="en-US" sz="3200" i="1"/>
              <a:t>ｔ</a:t>
            </a:r>
            <a:r>
              <a:rPr lang="zh-CN" altLang="en-US" sz="2300">
                <a:solidFill>
                  <a:srgbClr val="000066"/>
                </a:solidFill>
              </a:rPr>
              <a:t>缓慢变化，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</a:rPr>
              <a:t>合运动轨迹将按图依次循环地缓慢变化。</a:t>
            </a:r>
          </a:p>
        </p:txBody>
      </p:sp>
      <p:grpSp>
        <p:nvGrpSpPr>
          <p:cNvPr id="136232" name="Group 40">
            <a:extLst>
              <a:ext uri="{FF2B5EF4-FFF2-40B4-BE49-F238E27FC236}">
                <a16:creationId xmlns:a16="http://schemas.microsoft.com/office/drawing/2014/main" id="{65777390-3345-4C82-9BB1-8DFB4A8A1FCA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3549650"/>
            <a:ext cx="7632700" cy="2327275"/>
            <a:chOff x="431" y="2418"/>
            <a:chExt cx="4808" cy="1466"/>
          </a:xfrm>
        </p:grpSpPr>
        <p:sp>
          <p:nvSpPr>
            <p:cNvPr id="48135" name="Line 8">
              <a:extLst>
                <a:ext uri="{FF2B5EF4-FFF2-40B4-BE49-F238E27FC236}">
                  <a16:creationId xmlns:a16="http://schemas.microsoft.com/office/drawing/2014/main" id="{1C683D13-E976-40C6-9E94-F0E87DD711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31" y="2475"/>
              <a:ext cx="495" cy="667"/>
            </a:xfrm>
            <a:prstGeom prst="line">
              <a:avLst/>
            </a:prstGeom>
            <a:noFill/>
            <a:ln w="38100" cap="rnd">
              <a:solidFill>
                <a:srgbClr val="FC1B0A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136" name="Group 9">
              <a:extLst>
                <a:ext uri="{FF2B5EF4-FFF2-40B4-BE49-F238E27FC236}">
                  <a16:creationId xmlns:a16="http://schemas.microsoft.com/office/drawing/2014/main" id="{B76E668C-7667-4D2E-BC4D-DD8408DAA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1" y="2418"/>
              <a:ext cx="252" cy="782"/>
              <a:chOff x="768" y="3072"/>
              <a:chExt cx="351" cy="1008"/>
            </a:xfrm>
          </p:grpSpPr>
          <p:sp>
            <p:nvSpPr>
              <p:cNvPr id="48161" name="Oval 10">
                <a:extLst>
                  <a:ext uri="{FF2B5EF4-FFF2-40B4-BE49-F238E27FC236}">
                    <a16:creationId xmlns:a16="http://schemas.microsoft.com/office/drawing/2014/main" id="{99CF2ADD-C4C4-4F76-B52B-DBBEF4D56E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208786">
                <a:off x="768" y="3072"/>
                <a:ext cx="351" cy="1008"/>
              </a:xfrm>
              <a:prstGeom prst="ellipse">
                <a:avLst/>
              </a:prstGeom>
              <a:noFill/>
              <a:ln w="38100" cap="rnd">
                <a:solidFill>
                  <a:srgbClr val="FC1B0A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62" name="Freeform 11">
                <a:extLst>
                  <a:ext uri="{FF2B5EF4-FFF2-40B4-BE49-F238E27FC236}">
                    <a16:creationId xmlns:a16="http://schemas.microsoft.com/office/drawing/2014/main" id="{558AFC66-6DF4-407D-925E-5D818ADFFB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40" y="3333"/>
                <a:ext cx="99" cy="119"/>
              </a:xfrm>
              <a:custGeom>
                <a:avLst/>
                <a:gdLst>
                  <a:gd name="T0" fmla="*/ 0 w 108"/>
                  <a:gd name="T1" fmla="*/ 51 h 132"/>
                  <a:gd name="T2" fmla="*/ 50 w 108"/>
                  <a:gd name="T3" fmla="*/ 0 h 13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8" h="132">
                    <a:moveTo>
                      <a:pt x="0" y="132"/>
                    </a:moveTo>
                    <a:lnTo>
                      <a:pt x="108" y="0"/>
                    </a:lnTo>
                  </a:path>
                </a:pathLst>
              </a:custGeom>
              <a:noFill/>
              <a:ln w="38100" cap="rnd" cmpd="sng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63" name="Freeform 12">
                <a:extLst>
                  <a:ext uri="{FF2B5EF4-FFF2-40B4-BE49-F238E27FC236}">
                    <a16:creationId xmlns:a16="http://schemas.microsoft.com/office/drawing/2014/main" id="{78637D2D-70B8-477D-9221-BE2E1EA986D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34" y="3734"/>
                <a:ext cx="104" cy="109"/>
              </a:xfrm>
              <a:custGeom>
                <a:avLst/>
                <a:gdLst>
                  <a:gd name="T0" fmla="*/ 50 w 114"/>
                  <a:gd name="T1" fmla="*/ 0 h 120"/>
                  <a:gd name="T2" fmla="*/ 0 w 114"/>
                  <a:gd name="T3" fmla="*/ 50 h 12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4" h="120">
                    <a:moveTo>
                      <a:pt x="114" y="0"/>
                    </a:moveTo>
                    <a:lnTo>
                      <a:pt x="0" y="120"/>
                    </a:lnTo>
                  </a:path>
                </a:pathLst>
              </a:custGeom>
              <a:noFill/>
              <a:ln w="38100" cap="rnd" cmpd="sng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137" name="Group 13">
              <a:extLst>
                <a:ext uri="{FF2B5EF4-FFF2-40B4-BE49-F238E27FC236}">
                  <a16:creationId xmlns:a16="http://schemas.microsoft.com/office/drawing/2014/main" id="{D74D6A3C-AC51-4670-9135-A4E1ACB882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5" y="2473"/>
              <a:ext cx="507" cy="672"/>
              <a:chOff x="1488" y="3168"/>
              <a:chExt cx="708" cy="867"/>
            </a:xfrm>
          </p:grpSpPr>
          <p:sp>
            <p:nvSpPr>
              <p:cNvPr id="48158" name="Oval 14">
                <a:extLst>
                  <a:ext uri="{FF2B5EF4-FFF2-40B4-BE49-F238E27FC236}">
                    <a16:creationId xmlns:a16="http://schemas.microsoft.com/office/drawing/2014/main" id="{66EBDC1B-2D57-4508-9B71-187DA4D22A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88" y="3168"/>
                <a:ext cx="702" cy="867"/>
              </a:xfrm>
              <a:prstGeom prst="ellipse">
                <a:avLst/>
              </a:prstGeom>
              <a:noFill/>
              <a:ln w="38100" cap="rnd">
                <a:solidFill>
                  <a:srgbClr val="FC1B0A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59" name="Freeform 15">
                <a:extLst>
                  <a:ext uri="{FF2B5EF4-FFF2-40B4-BE49-F238E27FC236}">
                    <a16:creationId xmlns:a16="http://schemas.microsoft.com/office/drawing/2014/main" id="{EF57B0BB-621F-4196-98C3-A304F0930B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68" y="3444"/>
                <a:ext cx="28" cy="141"/>
              </a:xfrm>
              <a:custGeom>
                <a:avLst/>
                <a:gdLst>
                  <a:gd name="T0" fmla="*/ 0 w 30"/>
                  <a:gd name="T1" fmla="*/ 0 h 156"/>
                  <a:gd name="T2" fmla="*/ 17 w 30"/>
                  <a:gd name="T3" fmla="*/ 63 h 1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0" h="156">
                    <a:moveTo>
                      <a:pt x="0" y="0"/>
                    </a:moveTo>
                    <a:lnTo>
                      <a:pt x="30" y="156"/>
                    </a:lnTo>
                  </a:path>
                </a:pathLst>
              </a:custGeom>
              <a:noFill/>
              <a:ln w="38100" cap="rnd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60" name="Freeform 16">
                <a:extLst>
                  <a:ext uri="{FF2B5EF4-FFF2-40B4-BE49-F238E27FC236}">
                    <a16:creationId xmlns:a16="http://schemas.microsoft.com/office/drawing/2014/main" id="{3D654BCF-70C8-4B5A-BD7E-9AF0FAE090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88" y="3672"/>
                <a:ext cx="49" cy="147"/>
              </a:xfrm>
              <a:custGeom>
                <a:avLst/>
                <a:gdLst>
                  <a:gd name="T0" fmla="*/ 23 w 54"/>
                  <a:gd name="T1" fmla="*/ 68 h 162"/>
                  <a:gd name="T2" fmla="*/ 0 w 54"/>
                  <a:gd name="T3" fmla="*/ 0 h 16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4" h="162">
                    <a:moveTo>
                      <a:pt x="54" y="162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138" name="Group 17">
              <a:extLst>
                <a:ext uri="{FF2B5EF4-FFF2-40B4-BE49-F238E27FC236}">
                  <a16:creationId xmlns:a16="http://schemas.microsoft.com/office/drawing/2014/main" id="{DEE854F0-DDCB-497E-8BB6-A36EBDDB52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423" y="2418"/>
              <a:ext cx="296" cy="782"/>
              <a:chOff x="2666" y="3072"/>
              <a:chExt cx="412" cy="1008"/>
            </a:xfrm>
          </p:grpSpPr>
          <p:sp>
            <p:nvSpPr>
              <p:cNvPr id="48155" name="Oval 18">
                <a:extLst>
                  <a:ext uri="{FF2B5EF4-FFF2-40B4-BE49-F238E27FC236}">
                    <a16:creationId xmlns:a16="http://schemas.microsoft.com/office/drawing/2014/main" id="{234BD53E-146A-4FF2-BB2A-BB599F92E4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9391214" flipH="1">
                <a:off x="2688" y="3072"/>
                <a:ext cx="351" cy="1008"/>
              </a:xfrm>
              <a:prstGeom prst="ellipse">
                <a:avLst/>
              </a:prstGeom>
              <a:noFill/>
              <a:ln w="38100" cap="rnd">
                <a:solidFill>
                  <a:srgbClr val="FC1B0A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56" name="Freeform 19">
                <a:extLst>
                  <a:ext uri="{FF2B5EF4-FFF2-40B4-BE49-F238E27FC236}">
                    <a16:creationId xmlns:a16="http://schemas.microsoft.com/office/drawing/2014/main" id="{433B3894-9171-44AC-9582-7871D7C28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666" y="3576"/>
                <a:ext cx="88" cy="136"/>
              </a:xfrm>
              <a:custGeom>
                <a:avLst/>
                <a:gdLst>
                  <a:gd name="T0" fmla="*/ 44 w 96"/>
                  <a:gd name="T1" fmla="*/ 62 h 150"/>
                  <a:gd name="T2" fmla="*/ 0 w 96"/>
                  <a:gd name="T3" fmla="*/ 0 h 15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6" h="150">
                    <a:moveTo>
                      <a:pt x="96" y="150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57" name="Freeform 20">
                <a:extLst>
                  <a:ext uri="{FF2B5EF4-FFF2-40B4-BE49-F238E27FC236}">
                    <a16:creationId xmlns:a16="http://schemas.microsoft.com/office/drawing/2014/main" id="{AB302FD0-EB5E-4CCC-896E-8A92C5E5E9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95" y="3468"/>
                <a:ext cx="83" cy="108"/>
              </a:xfrm>
              <a:custGeom>
                <a:avLst/>
                <a:gdLst>
                  <a:gd name="T0" fmla="*/ 0 w 90"/>
                  <a:gd name="T1" fmla="*/ 0 h 120"/>
                  <a:gd name="T2" fmla="*/ 43 w 90"/>
                  <a:gd name="T3" fmla="*/ 46 h 12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0" h="120">
                    <a:moveTo>
                      <a:pt x="0" y="0"/>
                    </a:moveTo>
                    <a:lnTo>
                      <a:pt x="90" y="120"/>
                    </a:lnTo>
                  </a:path>
                </a:pathLst>
              </a:custGeom>
              <a:noFill/>
              <a:ln w="38100" cap="rnd" cmpd="sng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39" name="Line 21">
              <a:extLst>
                <a:ext uri="{FF2B5EF4-FFF2-40B4-BE49-F238E27FC236}">
                  <a16:creationId xmlns:a16="http://schemas.microsoft.com/office/drawing/2014/main" id="{84FEF613-C2C7-4F2F-B09A-75378BD49B4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951" y="2475"/>
              <a:ext cx="495" cy="668"/>
            </a:xfrm>
            <a:prstGeom prst="line">
              <a:avLst/>
            </a:prstGeom>
            <a:noFill/>
            <a:ln w="38100" cap="rnd">
              <a:solidFill>
                <a:srgbClr val="FC1B0A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140" name="Group 22">
              <a:extLst>
                <a:ext uri="{FF2B5EF4-FFF2-40B4-BE49-F238E27FC236}">
                  <a16:creationId xmlns:a16="http://schemas.microsoft.com/office/drawing/2014/main" id="{0365B898-9291-470B-9734-6164E3F693D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56" y="2418"/>
              <a:ext cx="283" cy="782"/>
              <a:chOff x="6854" y="2112"/>
              <a:chExt cx="395" cy="1008"/>
            </a:xfrm>
          </p:grpSpPr>
          <p:sp>
            <p:nvSpPr>
              <p:cNvPr id="48152" name="Oval 23">
                <a:extLst>
                  <a:ext uri="{FF2B5EF4-FFF2-40B4-BE49-F238E27FC236}">
                    <a16:creationId xmlns:a16="http://schemas.microsoft.com/office/drawing/2014/main" id="{FE1FAF54-8883-4831-95C0-24AB425375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208786">
                <a:off x="6865" y="2112"/>
                <a:ext cx="351" cy="1008"/>
              </a:xfrm>
              <a:prstGeom prst="ellipse">
                <a:avLst/>
              </a:prstGeom>
              <a:noFill/>
              <a:ln w="38100" cap="rnd">
                <a:solidFill>
                  <a:srgbClr val="FC1B0A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53" name="Freeform 24">
                <a:extLst>
                  <a:ext uri="{FF2B5EF4-FFF2-40B4-BE49-F238E27FC236}">
                    <a16:creationId xmlns:a16="http://schemas.microsoft.com/office/drawing/2014/main" id="{794B2418-246D-4B78-B697-4DC52D15E8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854" y="2475"/>
                <a:ext cx="88" cy="130"/>
              </a:xfrm>
              <a:custGeom>
                <a:avLst/>
                <a:gdLst>
                  <a:gd name="T0" fmla="*/ 44 w 96"/>
                  <a:gd name="T1" fmla="*/ 0 h 144"/>
                  <a:gd name="T2" fmla="*/ 0 w 96"/>
                  <a:gd name="T3" fmla="*/ 58 h 14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6" h="144">
                    <a:moveTo>
                      <a:pt x="96" y="0"/>
                    </a:moveTo>
                    <a:lnTo>
                      <a:pt x="0" y="144"/>
                    </a:lnTo>
                  </a:path>
                </a:pathLst>
              </a:custGeom>
              <a:noFill/>
              <a:ln w="38100" cap="rnd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54" name="Freeform 25">
                <a:extLst>
                  <a:ext uri="{FF2B5EF4-FFF2-40B4-BE49-F238E27FC236}">
                    <a16:creationId xmlns:a16="http://schemas.microsoft.com/office/drawing/2014/main" id="{3604C545-EAB8-4A22-A29E-826252BC60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62" y="2621"/>
                <a:ext cx="87" cy="125"/>
              </a:xfrm>
              <a:custGeom>
                <a:avLst/>
                <a:gdLst>
                  <a:gd name="T0" fmla="*/ 0 w 96"/>
                  <a:gd name="T1" fmla="*/ 56 h 138"/>
                  <a:gd name="T2" fmla="*/ 40 w 96"/>
                  <a:gd name="T3" fmla="*/ 0 h 13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6" h="138">
                    <a:moveTo>
                      <a:pt x="0" y="138"/>
                    </a:moveTo>
                    <a:lnTo>
                      <a:pt x="96" y="0"/>
                    </a:lnTo>
                  </a:path>
                </a:pathLst>
              </a:custGeom>
              <a:noFill/>
              <a:ln w="38100" cap="rnd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141" name="Group 26">
              <a:extLst>
                <a:ext uri="{FF2B5EF4-FFF2-40B4-BE49-F238E27FC236}">
                  <a16:creationId xmlns:a16="http://schemas.microsoft.com/office/drawing/2014/main" id="{355BBEB5-78DE-4909-8D4F-9F53842491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20" y="2473"/>
              <a:ext cx="504" cy="672"/>
              <a:chOff x="5058" y="3168"/>
              <a:chExt cx="702" cy="867"/>
            </a:xfrm>
          </p:grpSpPr>
          <p:sp>
            <p:nvSpPr>
              <p:cNvPr id="48149" name="Oval 27">
                <a:extLst>
                  <a:ext uri="{FF2B5EF4-FFF2-40B4-BE49-F238E27FC236}">
                    <a16:creationId xmlns:a16="http://schemas.microsoft.com/office/drawing/2014/main" id="{17B9DF12-8F56-4BD1-9605-85395AABA9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58" y="3168"/>
                <a:ext cx="702" cy="867"/>
              </a:xfrm>
              <a:prstGeom prst="ellipse">
                <a:avLst/>
              </a:prstGeom>
              <a:noFill/>
              <a:ln w="38100" cap="rnd">
                <a:solidFill>
                  <a:srgbClr val="FC1B0A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50" name="Freeform 28">
                <a:extLst>
                  <a:ext uri="{FF2B5EF4-FFF2-40B4-BE49-F238E27FC236}">
                    <a16:creationId xmlns:a16="http://schemas.microsoft.com/office/drawing/2014/main" id="{B8635148-4135-42C5-95BD-7AA9F3202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67" y="3309"/>
                <a:ext cx="60" cy="124"/>
              </a:xfrm>
              <a:custGeom>
                <a:avLst/>
                <a:gdLst>
                  <a:gd name="T0" fmla="*/ 28 w 66"/>
                  <a:gd name="T1" fmla="*/ 53 h 138"/>
                  <a:gd name="T2" fmla="*/ 0 w 66"/>
                  <a:gd name="T3" fmla="*/ 0 h 13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6" h="138">
                    <a:moveTo>
                      <a:pt x="66" y="13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51" name="Freeform 29">
                <a:extLst>
                  <a:ext uri="{FF2B5EF4-FFF2-40B4-BE49-F238E27FC236}">
                    <a16:creationId xmlns:a16="http://schemas.microsoft.com/office/drawing/2014/main" id="{D0606421-1DDE-48AA-9409-927103C4DA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96" y="3791"/>
                <a:ext cx="71" cy="119"/>
              </a:xfrm>
              <a:custGeom>
                <a:avLst/>
                <a:gdLst>
                  <a:gd name="T0" fmla="*/ 0 w 78"/>
                  <a:gd name="T1" fmla="*/ 0 h 132"/>
                  <a:gd name="T2" fmla="*/ 34 w 78"/>
                  <a:gd name="T3" fmla="*/ 51 h 13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8" h="132">
                    <a:moveTo>
                      <a:pt x="0" y="0"/>
                    </a:moveTo>
                    <a:lnTo>
                      <a:pt x="78" y="132"/>
                    </a:lnTo>
                  </a:path>
                </a:pathLst>
              </a:custGeom>
              <a:noFill/>
              <a:ln w="38100" cap="rnd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142" name="Group 30">
              <a:extLst>
                <a:ext uri="{FF2B5EF4-FFF2-40B4-BE49-F238E27FC236}">
                  <a16:creationId xmlns:a16="http://schemas.microsoft.com/office/drawing/2014/main" id="{EB1E67D9-765C-43E9-8336-A4751054B9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51" y="2418"/>
              <a:ext cx="253" cy="782"/>
              <a:chOff x="4933" y="2123"/>
              <a:chExt cx="352" cy="1008"/>
            </a:xfrm>
          </p:grpSpPr>
          <p:sp>
            <p:nvSpPr>
              <p:cNvPr id="48146" name="Oval 31">
                <a:extLst>
                  <a:ext uri="{FF2B5EF4-FFF2-40B4-BE49-F238E27FC236}">
                    <a16:creationId xmlns:a16="http://schemas.microsoft.com/office/drawing/2014/main" id="{D017AC96-AAEC-4496-BCCA-A9CE5DB213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9391214" flipH="1">
                <a:off x="4933" y="2123"/>
                <a:ext cx="352" cy="1008"/>
              </a:xfrm>
              <a:prstGeom prst="ellipse">
                <a:avLst/>
              </a:prstGeom>
              <a:noFill/>
              <a:ln w="38100" cap="rnd">
                <a:solidFill>
                  <a:srgbClr val="FC1B0A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147" name="Freeform 32">
                <a:extLst>
                  <a:ext uri="{FF2B5EF4-FFF2-40B4-BE49-F238E27FC236}">
                    <a16:creationId xmlns:a16="http://schemas.microsoft.com/office/drawing/2014/main" id="{9B4BF0AC-79F1-4F0E-99EA-5F308CFF15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16" y="2789"/>
                <a:ext cx="104" cy="98"/>
              </a:xfrm>
              <a:custGeom>
                <a:avLst/>
                <a:gdLst>
                  <a:gd name="T0" fmla="*/ 0 w 114"/>
                  <a:gd name="T1" fmla="*/ 0 h 108"/>
                  <a:gd name="T2" fmla="*/ 50 w 114"/>
                  <a:gd name="T3" fmla="*/ 45 h 10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4" h="108">
                    <a:moveTo>
                      <a:pt x="0" y="0"/>
                    </a:moveTo>
                    <a:lnTo>
                      <a:pt x="114" y="108"/>
                    </a:lnTo>
                  </a:path>
                </a:pathLst>
              </a:custGeom>
              <a:noFill/>
              <a:ln w="38100" cap="rnd" cmpd="sng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48" name="Freeform 33">
                <a:extLst>
                  <a:ext uri="{FF2B5EF4-FFF2-40B4-BE49-F238E27FC236}">
                    <a16:creationId xmlns:a16="http://schemas.microsoft.com/office/drawing/2014/main" id="{C2AD867C-F8C3-4B59-B34F-C31D283B6A0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20" y="2383"/>
                <a:ext cx="104" cy="119"/>
              </a:xfrm>
              <a:custGeom>
                <a:avLst/>
                <a:gdLst>
                  <a:gd name="T0" fmla="*/ 50 w 114"/>
                  <a:gd name="T1" fmla="*/ 51 h 132"/>
                  <a:gd name="T2" fmla="*/ 0 w 114"/>
                  <a:gd name="T3" fmla="*/ 0 h 13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4" h="132">
                    <a:moveTo>
                      <a:pt x="114" y="132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rnd" cmpd="sng">
                <a:solidFill>
                  <a:srgbClr val="FC1B0A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8143" name="Group 39">
              <a:extLst>
                <a:ext uri="{FF2B5EF4-FFF2-40B4-BE49-F238E27FC236}">
                  <a16:creationId xmlns:a16="http://schemas.microsoft.com/office/drawing/2014/main" id="{A0780BC5-9774-4399-BB58-7C52EF104A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8" y="3519"/>
              <a:ext cx="2360" cy="365"/>
              <a:chOff x="1428" y="3519"/>
              <a:chExt cx="2360" cy="365"/>
            </a:xfrm>
          </p:grpSpPr>
          <p:sp>
            <p:nvSpPr>
              <p:cNvPr id="48144" name="Line 34">
                <a:extLst>
                  <a:ext uri="{FF2B5EF4-FFF2-40B4-BE49-F238E27FC236}">
                    <a16:creationId xmlns:a16="http://schemas.microsoft.com/office/drawing/2014/main" id="{D3EEEC89-C5F7-4AFA-8302-8C36C8CB5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8" y="3657"/>
                <a:ext cx="1951" cy="0"/>
              </a:xfrm>
              <a:prstGeom prst="line">
                <a:avLst/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145" name="Rectangle 35">
                <a:extLst>
                  <a:ext uri="{FF2B5EF4-FFF2-40B4-BE49-F238E27FC236}">
                    <a16:creationId xmlns:a16="http://schemas.microsoft.com/office/drawing/2014/main" id="{9A34214F-BE66-488E-8D06-232C81AAF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4" y="3519"/>
                <a:ext cx="45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3200" i="1">
                    <a:solidFill>
                      <a:srgbClr val="008000"/>
                    </a:solidFill>
                  </a:rPr>
                  <a:t>ｔ</a:t>
                </a:r>
                <a:r>
                  <a:rPr lang="zh-CN" altLang="en-US" sz="3200" i="1">
                    <a:solidFill>
                      <a:srgbClr val="008000"/>
                    </a:solidFill>
                    <a:latin typeface="华文中宋" panose="02010600040101010101" pitchFamily="2" charset="-122"/>
                  </a:rPr>
                  <a:t> </a:t>
                </a:r>
              </a:p>
            </p:txBody>
          </p:sp>
        </p:grpSp>
      </p:grpSp>
      <p:graphicFrame>
        <p:nvGraphicFramePr>
          <p:cNvPr id="136228" name="Object 36">
            <a:extLst>
              <a:ext uri="{FF2B5EF4-FFF2-40B4-BE49-F238E27FC236}">
                <a16:creationId xmlns:a16="http://schemas.microsoft.com/office/drawing/2014/main" id="{353B2A3D-D684-45DF-927E-392CBAE1A4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0" y="1628775"/>
          <a:ext cx="45767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4" name="公式" r:id="rId3" imgW="4937812" imgH="388527" progId="Equation.3">
                  <p:embed/>
                </p:oleObj>
              </mc:Choice>
              <mc:Fallback>
                <p:oleObj name="公式" r:id="rId3" imgW="4937812" imgH="388527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1628775"/>
                        <a:ext cx="457676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3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13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136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6" grpId="0"/>
      <p:bldP spid="136197" grpId="0"/>
      <p:bldP spid="13619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Text Box 4">
            <a:extLst>
              <a:ext uri="{FF2B5EF4-FFF2-40B4-BE49-F238E27FC236}">
                <a16:creationId xmlns:a16="http://schemas.microsoft.com/office/drawing/2014/main" id="{D8C43085-8E9E-4506-8FEA-A2C3E1C82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300663"/>
            <a:ext cx="8280400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3" tIns="45716" rIns="91433" bIns="45716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 sz="2300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测量谐运动的频率和相互垂直的两个简谐振动的相位差。</a:t>
            </a:r>
          </a:p>
        </p:txBody>
      </p:sp>
      <p:sp>
        <p:nvSpPr>
          <p:cNvPr id="137259" name="Text Box 43">
            <a:extLst>
              <a:ext uri="{FF2B5EF4-FFF2-40B4-BE49-F238E27FC236}">
                <a16:creationId xmlns:a16="http://schemas.microsoft.com/office/drawing/2014/main" id="{D97DF30A-2181-496A-8610-C40849354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3" y="623888"/>
            <a:ext cx="80264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3" tIns="45716" rIns="91433" bIns="45716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300">
                <a:solidFill>
                  <a:srgbClr val="000080"/>
                </a:solidFill>
                <a:latin typeface="华文中宋" panose="02010600040101010101" pitchFamily="2" charset="-122"/>
              </a:rPr>
              <a:t>     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合振动轨道一般不是封闭曲线，但当频率有简单</a:t>
            </a:r>
            <a:r>
              <a:rPr lang="zh-CN" altLang="en-US" sz="2300">
                <a:latin typeface="华文中宋" panose="02010600040101010101" pitchFamily="2" charset="-122"/>
              </a:rPr>
              <a:t>整数比</a:t>
            </a:r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关系时，是稳定的封闭曲线，称为</a:t>
            </a:r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“</a:t>
            </a:r>
            <a:r>
              <a:rPr lang="zh-CN" altLang="en-US" sz="2300">
                <a:latin typeface="华文中宋" panose="02010600040101010101" pitchFamily="2" charset="-122"/>
              </a:rPr>
              <a:t>李萨如图形 </a:t>
            </a:r>
            <a:r>
              <a:rPr lang="zh-CN" altLang="en-US" sz="2300">
                <a:solidFill>
                  <a:srgbClr val="000084"/>
                </a:solidFill>
                <a:latin typeface="华文中宋" panose="02010600040101010101" pitchFamily="2" charset="-122"/>
              </a:rPr>
              <a:t>”。</a:t>
            </a:r>
          </a:p>
        </p:txBody>
      </p:sp>
      <p:sp>
        <p:nvSpPr>
          <p:cNvPr id="137260" name="Text Box 44">
            <a:hlinkClick r:id="rId3" action="ppaction://hlinkfile"/>
            <a:extLst>
              <a:ext uri="{FF2B5EF4-FFF2-40B4-BE49-F238E27FC236}">
                <a16:creationId xmlns:a16="http://schemas.microsoft.com/office/drawing/2014/main" id="{36A9B1E7-D237-4C5C-B511-74CCA0168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60350"/>
            <a:ext cx="496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3" tIns="45716" rIns="91433" bIns="45716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2.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两振动的频率相差很大</a:t>
            </a:r>
          </a:p>
        </p:txBody>
      </p:sp>
      <p:grpSp>
        <p:nvGrpSpPr>
          <p:cNvPr id="137277" name="Group 61">
            <a:extLst>
              <a:ext uri="{FF2B5EF4-FFF2-40B4-BE49-F238E27FC236}">
                <a16:creationId xmlns:a16="http://schemas.microsoft.com/office/drawing/2014/main" id="{D4647DAA-E935-4A4D-98D0-C54555196C76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484313"/>
            <a:ext cx="2736850" cy="3689350"/>
            <a:chOff x="385" y="935"/>
            <a:chExt cx="1724" cy="2324"/>
          </a:xfrm>
        </p:grpSpPr>
        <p:sp>
          <p:nvSpPr>
            <p:cNvPr id="49179" name="Freeform 18">
              <a:extLst>
                <a:ext uri="{FF2B5EF4-FFF2-40B4-BE49-F238E27FC236}">
                  <a16:creationId xmlns:a16="http://schemas.microsoft.com/office/drawing/2014/main" id="{7CC42EF1-801B-4B1F-995E-7B051E51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" y="1468"/>
              <a:ext cx="1144" cy="1334"/>
            </a:xfrm>
            <a:custGeom>
              <a:avLst/>
              <a:gdLst>
                <a:gd name="T0" fmla="*/ 192 w 1312"/>
                <a:gd name="T1" fmla="*/ 1 h 1690"/>
                <a:gd name="T2" fmla="*/ 352 w 1312"/>
                <a:gd name="T3" fmla="*/ 37 h 1690"/>
                <a:gd name="T4" fmla="*/ 31 w 1312"/>
                <a:gd name="T5" fmla="*/ 166 h 1690"/>
                <a:gd name="T6" fmla="*/ 197 w 1312"/>
                <a:gd name="T7" fmla="*/ 200 h 1690"/>
                <a:gd name="T8" fmla="*/ 354 w 1312"/>
                <a:gd name="T9" fmla="*/ 164 h 1690"/>
                <a:gd name="T10" fmla="*/ 27 w 1312"/>
                <a:gd name="T11" fmla="*/ 36 h 1690"/>
                <a:gd name="T12" fmla="*/ 192 w 1312"/>
                <a:gd name="T13" fmla="*/ 1 h 1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2" h="1690">
                  <a:moveTo>
                    <a:pt x="657" y="1"/>
                  </a:moveTo>
                  <a:cubicBezTo>
                    <a:pt x="843" y="2"/>
                    <a:pt x="1301" y="81"/>
                    <a:pt x="1209" y="313"/>
                  </a:cubicBezTo>
                  <a:cubicBezTo>
                    <a:pt x="1117" y="545"/>
                    <a:pt x="194" y="1164"/>
                    <a:pt x="105" y="1393"/>
                  </a:cubicBezTo>
                  <a:cubicBezTo>
                    <a:pt x="16" y="1622"/>
                    <a:pt x="490" y="1690"/>
                    <a:pt x="675" y="1687"/>
                  </a:cubicBezTo>
                  <a:cubicBezTo>
                    <a:pt x="860" y="1684"/>
                    <a:pt x="1312" y="1605"/>
                    <a:pt x="1215" y="1375"/>
                  </a:cubicBezTo>
                  <a:cubicBezTo>
                    <a:pt x="1118" y="1145"/>
                    <a:pt x="186" y="536"/>
                    <a:pt x="93" y="307"/>
                  </a:cubicBezTo>
                  <a:cubicBezTo>
                    <a:pt x="0" y="78"/>
                    <a:pt x="471" y="0"/>
                    <a:pt x="657" y="1"/>
                  </a:cubicBezTo>
                  <a:close/>
                </a:path>
              </a:pathLst>
            </a:custGeom>
            <a:noFill/>
            <a:ln w="317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0" name="Rectangle 19">
              <a:extLst>
                <a:ext uri="{FF2B5EF4-FFF2-40B4-BE49-F238E27FC236}">
                  <a16:creationId xmlns:a16="http://schemas.microsoft.com/office/drawing/2014/main" id="{D211EEE4-9AC6-4FEA-8AD4-F67B56CB4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1450"/>
              <a:ext cx="1007" cy="1376"/>
            </a:xfrm>
            <a:prstGeom prst="rect">
              <a:avLst/>
            </a:prstGeom>
            <a:noFill/>
            <a:ln w="19050">
              <a:solidFill>
                <a:srgbClr val="0066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81" name="Rectangle 20">
              <a:extLst>
                <a:ext uri="{FF2B5EF4-FFF2-40B4-BE49-F238E27FC236}">
                  <a16:creationId xmlns:a16="http://schemas.microsoft.com/office/drawing/2014/main" id="{41C78959-1F0F-44DA-9707-D5F177659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" y="1842"/>
              <a:ext cx="401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rgbClr val="000092"/>
                  </a:solidFill>
                </a:rPr>
                <a:t>A</a:t>
              </a:r>
              <a:r>
                <a:rPr lang="en-US" altLang="zh-CN" sz="2800" baseline="-25000">
                  <a:solidFill>
                    <a:srgbClr val="000092"/>
                  </a:solidFill>
                </a:rPr>
                <a:t>2</a:t>
              </a:r>
              <a:endParaRPr lang="en-US" altLang="zh-CN" sz="2800" b="0">
                <a:solidFill>
                  <a:srgbClr val="000092"/>
                </a:solidFill>
              </a:endParaRPr>
            </a:p>
          </p:txBody>
        </p:sp>
        <p:sp>
          <p:nvSpPr>
            <p:cNvPr id="49182" name="Rectangle 21">
              <a:extLst>
                <a:ext uri="{FF2B5EF4-FFF2-40B4-BE49-F238E27FC236}">
                  <a16:creationId xmlns:a16="http://schemas.microsoft.com/office/drawing/2014/main" id="{58531538-EA3B-45FA-80D8-DA5D1175A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" y="2105"/>
              <a:ext cx="19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2"/>
                  </a:solidFill>
                </a:rPr>
                <a:t>x</a:t>
              </a:r>
              <a:endParaRPr lang="en-US" altLang="zh-CN" sz="2800" b="0">
                <a:solidFill>
                  <a:schemeClr val="tx2"/>
                </a:solidFill>
              </a:endParaRPr>
            </a:p>
          </p:txBody>
        </p:sp>
        <p:sp>
          <p:nvSpPr>
            <p:cNvPr id="49183" name="Rectangle 22">
              <a:extLst>
                <a:ext uri="{FF2B5EF4-FFF2-40B4-BE49-F238E27FC236}">
                  <a16:creationId xmlns:a16="http://schemas.microsoft.com/office/drawing/2014/main" id="{D4C9B822-B030-4DB2-A4A6-DFD38B5C6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1162"/>
              <a:ext cx="44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rgbClr val="000092"/>
                  </a:solidFill>
                </a:rPr>
                <a:t>A</a:t>
              </a:r>
              <a:r>
                <a:rPr lang="en-US" altLang="zh-CN" sz="2800" baseline="-25000">
                  <a:solidFill>
                    <a:srgbClr val="000092"/>
                  </a:solidFill>
                </a:rPr>
                <a:t>1</a:t>
              </a:r>
              <a:endParaRPr lang="en-US" altLang="zh-CN" sz="2800" b="0">
                <a:solidFill>
                  <a:srgbClr val="000092"/>
                </a:solidFill>
              </a:endParaRPr>
            </a:p>
          </p:txBody>
        </p:sp>
        <p:sp>
          <p:nvSpPr>
            <p:cNvPr id="49184" name="Line 23">
              <a:extLst>
                <a:ext uri="{FF2B5EF4-FFF2-40B4-BE49-F238E27FC236}">
                  <a16:creationId xmlns:a16="http://schemas.microsoft.com/office/drawing/2014/main" id="{EC7B2C4F-AB47-46D4-8F03-9DA8E5F922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4" y="1070"/>
              <a:ext cx="1" cy="190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691" tIns="12691" rIns="12691" bIns="12691"/>
            <a:lstStyle/>
            <a:p>
              <a:endParaRPr lang="zh-CN" altLang="en-US"/>
            </a:p>
          </p:txBody>
        </p:sp>
        <p:sp>
          <p:nvSpPr>
            <p:cNvPr id="49185" name="Rectangle 24">
              <a:extLst>
                <a:ext uri="{FF2B5EF4-FFF2-40B4-BE49-F238E27FC236}">
                  <a16:creationId xmlns:a16="http://schemas.microsoft.com/office/drawing/2014/main" id="{69EF81D0-9C26-477E-A13B-1A5462B17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935"/>
              <a:ext cx="21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2"/>
                  </a:solidFill>
                </a:rPr>
                <a:t>y</a:t>
              </a:r>
              <a:endParaRPr lang="en-US" altLang="zh-CN" sz="2800" b="0">
                <a:solidFill>
                  <a:schemeClr val="tx2"/>
                </a:solidFill>
              </a:endParaRPr>
            </a:p>
          </p:txBody>
        </p:sp>
        <p:graphicFrame>
          <p:nvGraphicFramePr>
            <p:cNvPr id="49186" name="Object 41">
              <a:extLst>
                <a:ext uri="{FF2B5EF4-FFF2-40B4-BE49-F238E27FC236}">
                  <a16:creationId xmlns:a16="http://schemas.microsoft.com/office/drawing/2014/main" id="{2CEA27DB-F175-49BF-AA7F-8E14022D07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2" y="2976"/>
            <a:ext cx="1043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88" name="公式" r:id="rId4" imgW="1996339" imgH="403922" progId="Equation.3">
                    <p:embed/>
                  </p:oleObj>
                </mc:Choice>
                <mc:Fallback>
                  <p:oleObj name="公式" r:id="rId4" imgW="1996339" imgH="403922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" y="2976"/>
                          <a:ext cx="1043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7" name="Line 47">
              <a:extLst>
                <a:ext uri="{FF2B5EF4-FFF2-40B4-BE49-F238E27FC236}">
                  <a16:creationId xmlns:a16="http://schemas.microsoft.com/office/drawing/2014/main" id="{02B05FE5-8CFB-4234-9C0B-6486513E9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" y="2159"/>
              <a:ext cx="15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7278" name="Group 62">
            <a:extLst>
              <a:ext uri="{FF2B5EF4-FFF2-40B4-BE49-F238E27FC236}">
                <a16:creationId xmlns:a16="http://schemas.microsoft.com/office/drawing/2014/main" id="{9944AB7E-52A1-432F-9A9B-228F31E6F29E}"/>
              </a:ext>
            </a:extLst>
          </p:cNvPr>
          <p:cNvGrpSpPr>
            <a:grpSpLocks/>
          </p:cNvGrpSpPr>
          <p:nvPr/>
        </p:nvGrpSpPr>
        <p:grpSpPr bwMode="auto">
          <a:xfrm>
            <a:off x="3273425" y="1484313"/>
            <a:ext cx="2898775" cy="3673475"/>
            <a:chOff x="2062" y="935"/>
            <a:chExt cx="1826" cy="2314"/>
          </a:xfrm>
        </p:grpSpPr>
        <p:sp>
          <p:nvSpPr>
            <p:cNvPr id="49170" name="Rectangle 7">
              <a:extLst>
                <a:ext uri="{FF2B5EF4-FFF2-40B4-BE49-F238E27FC236}">
                  <a16:creationId xmlns:a16="http://schemas.microsoft.com/office/drawing/2014/main" id="{945FDAA0-E7EA-4D5D-96F9-6F8B04F7B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450"/>
              <a:ext cx="1007" cy="1376"/>
            </a:xfrm>
            <a:prstGeom prst="rect">
              <a:avLst/>
            </a:prstGeom>
            <a:noFill/>
            <a:ln w="19050">
              <a:solidFill>
                <a:srgbClr val="0066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1" name="Rectangle 8">
              <a:extLst>
                <a:ext uri="{FF2B5EF4-FFF2-40B4-BE49-F238E27FC236}">
                  <a16:creationId xmlns:a16="http://schemas.microsoft.com/office/drawing/2014/main" id="{B8F9A1E1-A254-442B-AEF1-2BFE670E0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1842"/>
              <a:ext cx="361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rgbClr val="000092"/>
                  </a:solidFill>
                </a:rPr>
                <a:t>A</a:t>
              </a:r>
              <a:r>
                <a:rPr lang="en-US" altLang="zh-CN" sz="2800" baseline="-25000">
                  <a:solidFill>
                    <a:srgbClr val="000092"/>
                  </a:solidFill>
                </a:rPr>
                <a:t>2</a:t>
              </a:r>
              <a:endParaRPr lang="en-US" altLang="zh-CN" sz="2800" b="0">
                <a:solidFill>
                  <a:srgbClr val="000092"/>
                </a:solidFill>
              </a:endParaRPr>
            </a:p>
          </p:txBody>
        </p:sp>
        <p:sp>
          <p:nvSpPr>
            <p:cNvPr id="49172" name="Rectangle 10">
              <a:extLst>
                <a:ext uri="{FF2B5EF4-FFF2-40B4-BE49-F238E27FC236}">
                  <a16:creationId xmlns:a16="http://schemas.microsoft.com/office/drawing/2014/main" id="{F3E05EB2-69EF-43CA-8E43-6A9A387D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1169"/>
              <a:ext cx="333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rgbClr val="000092"/>
                  </a:solidFill>
                </a:rPr>
                <a:t>A</a:t>
              </a:r>
              <a:r>
                <a:rPr lang="en-US" altLang="zh-CN" sz="2800" baseline="-25000">
                  <a:solidFill>
                    <a:srgbClr val="000092"/>
                  </a:solidFill>
                </a:rPr>
                <a:t>1</a:t>
              </a:r>
              <a:endParaRPr lang="en-US" altLang="zh-CN" sz="2800" b="0">
                <a:solidFill>
                  <a:srgbClr val="000092"/>
                </a:solidFill>
              </a:endParaRPr>
            </a:p>
          </p:txBody>
        </p:sp>
        <p:sp>
          <p:nvSpPr>
            <p:cNvPr id="49173" name="Line 11">
              <a:extLst>
                <a:ext uri="{FF2B5EF4-FFF2-40B4-BE49-F238E27FC236}">
                  <a16:creationId xmlns:a16="http://schemas.microsoft.com/office/drawing/2014/main" id="{94DAE5EF-34E4-4466-AFD3-0760CABF0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1071"/>
              <a:ext cx="13" cy="186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691" tIns="12691" rIns="12691" bIns="12691"/>
            <a:lstStyle/>
            <a:p>
              <a:endParaRPr lang="zh-CN" altLang="en-US"/>
            </a:p>
          </p:txBody>
        </p:sp>
        <p:sp>
          <p:nvSpPr>
            <p:cNvPr id="49174" name="Rectangle 12">
              <a:extLst>
                <a:ext uri="{FF2B5EF4-FFF2-40B4-BE49-F238E27FC236}">
                  <a16:creationId xmlns:a16="http://schemas.microsoft.com/office/drawing/2014/main" id="{05DE2694-978A-475E-8158-6E215924E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935"/>
              <a:ext cx="211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2"/>
                  </a:solidFill>
                </a:rPr>
                <a:t>y</a:t>
              </a:r>
              <a:endParaRPr lang="en-US" altLang="zh-CN" sz="2800" b="0">
                <a:solidFill>
                  <a:schemeClr val="tx2"/>
                </a:solidFill>
              </a:endParaRPr>
            </a:p>
          </p:txBody>
        </p:sp>
        <p:sp>
          <p:nvSpPr>
            <p:cNvPr id="49175" name="Freeform 17">
              <a:extLst>
                <a:ext uri="{FF2B5EF4-FFF2-40B4-BE49-F238E27FC236}">
                  <a16:creationId xmlns:a16="http://schemas.microsoft.com/office/drawing/2014/main" id="{8B7DADB9-08C1-4F38-9FAA-E39EB4FBD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3" y="1448"/>
              <a:ext cx="1159" cy="1371"/>
            </a:xfrm>
            <a:custGeom>
              <a:avLst/>
              <a:gdLst>
                <a:gd name="T0" fmla="*/ 31 w 1436"/>
                <a:gd name="T1" fmla="*/ 9 h 1711"/>
                <a:gd name="T2" fmla="*/ 25 w 1436"/>
                <a:gd name="T3" fmla="*/ 61 h 1711"/>
                <a:gd name="T4" fmla="*/ 181 w 1436"/>
                <a:gd name="T5" fmla="*/ 170 h 1711"/>
                <a:gd name="T6" fmla="*/ 174 w 1436"/>
                <a:gd name="T7" fmla="*/ 228 h 1711"/>
                <a:gd name="T8" fmla="*/ 62 w 1436"/>
                <a:gd name="T9" fmla="*/ 198 h 1711"/>
                <a:gd name="T10" fmla="*/ 11 w 1436"/>
                <a:gd name="T11" fmla="*/ 118 h 1711"/>
                <a:gd name="T12" fmla="*/ 67 w 1436"/>
                <a:gd name="T13" fmla="*/ 31 h 1711"/>
                <a:gd name="T14" fmla="*/ 171 w 1436"/>
                <a:gd name="T15" fmla="*/ 5 h 1711"/>
                <a:gd name="T16" fmla="*/ 184 w 1436"/>
                <a:gd name="T17" fmla="*/ 61 h 1711"/>
                <a:gd name="T18" fmla="*/ 27 w 1436"/>
                <a:gd name="T19" fmla="*/ 172 h 1711"/>
                <a:gd name="T20" fmla="*/ 37 w 1436"/>
                <a:gd name="T21" fmla="*/ 227 h 1711"/>
                <a:gd name="T22" fmla="*/ 151 w 1436"/>
                <a:gd name="T23" fmla="*/ 197 h 1711"/>
                <a:gd name="T24" fmla="*/ 195 w 1436"/>
                <a:gd name="T25" fmla="*/ 115 h 1711"/>
                <a:gd name="T26" fmla="*/ 162 w 1436"/>
                <a:gd name="T27" fmla="*/ 46 h 1711"/>
                <a:gd name="T28" fmla="*/ 103 w 1436"/>
                <a:gd name="T29" fmla="*/ 11 h 1711"/>
                <a:gd name="T30" fmla="*/ 31 w 1436"/>
                <a:gd name="T31" fmla="*/ 9 h 17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36" h="1711">
                  <a:moveTo>
                    <a:pt x="214" y="62"/>
                  </a:moveTo>
                  <a:cubicBezTo>
                    <a:pt x="126" y="124"/>
                    <a:pt x="0" y="255"/>
                    <a:pt x="172" y="452"/>
                  </a:cubicBezTo>
                  <a:cubicBezTo>
                    <a:pt x="344" y="649"/>
                    <a:pt x="1075" y="1040"/>
                    <a:pt x="1246" y="1244"/>
                  </a:cubicBezTo>
                  <a:cubicBezTo>
                    <a:pt x="1417" y="1448"/>
                    <a:pt x="1334" y="1641"/>
                    <a:pt x="1198" y="1676"/>
                  </a:cubicBezTo>
                  <a:cubicBezTo>
                    <a:pt x="1062" y="1711"/>
                    <a:pt x="617" y="1589"/>
                    <a:pt x="430" y="1454"/>
                  </a:cubicBezTo>
                  <a:cubicBezTo>
                    <a:pt x="243" y="1319"/>
                    <a:pt x="71" y="1070"/>
                    <a:pt x="76" y="866"/>
                  </a:cubicBezTo>
                  <a:cubicBezTo>
                    <a:pt x="81" y="662"/>
                    <a:pt x="276" y="368"/>
                    <a:pt x="460" y="230"/>
                  </a:cubicBezTo>
                  <a:cubicBezTo>
                    <a:pt x="644" y="92"/>
                    <a:pt x="1045" y="1"/>
                    <a:pt x="1180" y="38"/>
                  </a:cubicBezTo>
                  <a:cubicBezTo>
                    <a:pt x="1315" y="75"/>
                    <a:pt x="1436" y="248"/>
                    <a:pt x="1270" y="452"/>
                  </a:cubicBezTo>
                  <a:cubicBezTo>
                    <a:pt x="1104" y="656"/>
                    <a:pt x="353" y="1060"/>
                    <a:pt x="184" y="1262"/>
                  </a:cubicBezTo>
                  <a:cubicBezTo>
                    <a:pt x="15" y="1464"/>
                    <a:pt x="113" y="1633"/>
                    <a:pt x="256" y="1664"/>
                  </a:cubicBezTo>
                  <a:cubicBezTo>
                    <a:pt x="399" y="1695"/>
                    <a:pt x="862" y="1585"/>
                    <a:pt x="1042" y="1448"/>
                  </a:cubicBezTo>
                  <a:cubicBezTo>
                    <a:pt x="1222" y="1311"/>
                    <a:pt x="1324" y="1027"/>
                    <a:pt x="1336" y="842"/>
                  </a:cubicBezTo>
                  <a:cubicBezTo>
                    <a:pt x="1348" y="657"/>
                    <a:pt x="1220" y="465"/>
                    <a:pt x="1114" y="338"/>
                  </a:cubicBezTo>
                  <a:cubicBezTo>
                    <a:pt x="1008" y="211"/>
                    <a:pt x="850" y="126"/>
                    <a:pt x="700" y="80"/>
                  </a:cubicBezTo>
                  <a:cubicBezTo>
                    <a:pt x="550" y="34"/>
                    <a:pt x="302" y="0"/>
                    <a:pt x="214" y="62"/>
                  </a:cubicBezTo>
                  <a:close/>
                </a:path>
              </a:pathLst>
            </a:custGeom>
            <a:noFill/>
            <a:ln w="317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9176" name="Object 45">
              <a:extLst>
                <a:ext uri="{FF2B5EF4-FFF2-40B4-BE49-F238E27FC236}">
                  <a16:creationId xmlns:a16="http://schemas.microsoft.com/office/drawing/2014/main" id="{B62D649B-52D8-49B9-AD06-B9F6153146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45" y="2968"/>
            <a:ext cx="1089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89" name="公式" r:id="rId6" imgW="2019289" imgH="403922" progId="Equation.3">
                    <p:embed/>
                  </p:oleObj>
                </mc:Choice>
                <mc:Fallback>
                  <p:oleObj name="公式" r:id="rId6" imgW="2019289" imgH="403922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2968"/>
                          <a:ext cx="1089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77" name="Line 48">
              <a:extLst>
                <a:ext uri="{FF2B5EF4-FFF2-40B4-BE49-F238E27FC236}">
                  <a16:creationId xmlns:a16="http://schemas.microsoft.com/office/drawing/2014/main" id="{ED354EFF-8747-48C2-9F83-E3EC3D452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" y="2159"/>
              <a:ext cx="16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8" name="Rectangle 9">
              <a:extLst>
                <a:ext uri="{FF2B5EF4-FFF2-40B4-BE49-F238E27FC236}">
                  <a16:creationId xmlns:a16="http://schemas.microsoft.com/office/drawing/2014/main" id="{3A3CF333-3450-4D59-A348-0924393DC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105"/>
              <a:ext cx="19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2"/>
                  </a:solidFill>
                </a:rPr>
                <a:t>x</a:t>
              </a:r>
              <a:endParaRPr lang="en-US" altLang="zh-CN" sz="2800" b="0">
                <a:solidFill>
                  <a:schemeClr val="tx2"/>
                </a:solidFill>
              </a:endParaRPr>
            </a:p>
          </p:txBody>
        </p:sp>
      </p:grpSp>
      <p:grpSp>
        <p:nvGrpSpPr>
          <p:cNvPr id="137279" name="Group 63">
            <a:extLst>
              <a:ext uri="{FF2B5EF4-FFF2-40B4-BE49-F238E27FC236}">
                <a16:creationId xmlns:a16="http://schemas.microsoft.com/office/drawing/2014/main" id="{45D82A54-271B-45DB-B148-A46E68C20122}"/>
              </a:ext>
            </a:extLst>
          </p:cNvPr>
          <p:cNvGrpSpPr>
            <a:grpSpLocks/>
          </p:cNvGrpSpPr>
          <p:nvPr/>
        </p:nvGrpSpPr>
        <p:grpSpPr bwMode="auto">
          <a:xfrm>
            <a:off x="6283325" y="1484313"/>
            <a:ext cx="2609850" cy="3683000"/>
            <a:chOff x="3958" y="935"/>
            <a:chExt cx="1644" cy="2320"/>
          </a:xfrm>
        </p:grpSpPr>
        <p:sp>
          <p:nvSpPr>
            <p:cNvPr id="49161" name="Freeform 29">
              <a:extLst>
                <a:ext uri="{FF2B5EF4-FFF2-40B4-BE49-F238E27FC236}">
                  <a16:creationId xmlns:a16="http://schemas.microsoft.com/office/drawing/2014/main" id="{96DF4C98-3D4F-4316-8BD0-51D4EE473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" y="1448"/>
              <a:ext cx="1168" cy="1429"/>
            </a:xfrm>
            <a:custGeom>
              <a:avLst/>
              <a:gdLst>
                <a:gd name="T0" fmla="*/ 191 w 1337"/>
                <a:gd name="T1" fmla="*/ 5 h 1807"/>
                <a:gd name="T2" fmla="*/ 98 w 1337"/>
                <a:gd name="T3" fmla="*/ 17 h 1807"/>
                <a:gd name="T4" fmla="*/ 32 w 1337"/>
                <a:gd name="T5" fmla="*/ 62 h 1807"/>
                <a:gd name="T6" fmla="*/ 100 w 1337"/>
                <a:gd name="T7" fmla="*/ 142 h 1807"/>
                <a:gd name="T8" fmla="*/ 311 w 1337"/>
                <a:gd name="T9" fmla="*/ 205 h 1807"/>
                <a:gd name="T10" fmla="*/ 353 w 1337"/>
                <a:gd name="T11" fmla="*/ 181 h 1807"/>
                <a:gd name="T12" fmla="*/ 45 w 1337"/>
                <a:gd name="T13" fmla="*/ 38 h 1807"/>
                <a:gd name="T14" fmla="*/ 87 w 1337"/>
                <a:gd name="T15" fmla="*/ 8 h 1807"/>
                <a:gd name="T16" fmla="*/ 311 w 1337"/>
                <a:gd name="T17" fmla="*/ 85 h 1807"/>
                <a:gd name="T18" fmla="*/ 361 w 1337"/>
                <a:gd name="T19" fmla="*/ 169 h 1807"/>
                <a:gd name="T20" fmla="*/ 204 w 1337"/>
                <a:gd name="T21" fmla="*/ 210 h 1807"/>
                <a:gd name="T22" fmla="*/ 41 w 1337"/>
                <a:gd name="T23" fmla="*/ 174 h 1807"/>
                <a:gd name="T24" fmla="*/ 81 w 1337"/>
                <a:gd name="T25" fmla="*/ 84 h 1807"/>
                <a:gd name="T26" fmla="*/ 230 w 1337"/>
                <a:gd name="T27" fmla="*/ 25 h 1807"/>
                <a:gd name="T28" fmla="*/ 335 w 1337"/>
                <a:gd name="T29" fmla="*/ 5 h 1807"/>
                <a:gd name="T30" fmla="*/ 343 w 1337"/>
                <a:gd name="T31" fmla="*/ 38 h 1807"/>
                <a:gd name="T32" fmla="*/ 38 w 1337"/>
                <a:gd name="T33" fmla="*/ 191 h 1807"/>
                <a:gd name="T34" fmla="*/ 119 w 1337"/>
                <a:gd name="T35" fmla="*/ 202 h 1807"/>
                <a:gd name="T36" fmla="*/ 311 w 1337"/>
                <a:gd name="T37" fmla="*/ 133 h 1807"/>
                <a:gd name="T38" fmla="*/ 363 w 1337"/>
                <a:gd name="T39" fmla="*/ 55 h 1807"/>
                <a:gd name="T40" fmla="*/ 284 w 1337"/>
                <a:gd name="T41" fmla="*/ 15 h 1807"/>
                <a:gd name="T42" fmla="*/ 191 w 1337"/>
                <a:gd name="T43" fmla="*/ 5 h 180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37" h="1807">
                  <a:moveTo>
                    <a:pt x="648" y="40"/>
                  </a:moveTo>
                  <a:cubicBezTo>
                    <a:pt x="541" y="42"/>
                    <a:pt x="420" y="56"/>
                    <a:pt x="330" y="136"/>
                  </a:cubicBezTo>
                  <a:cubicBezTo>
                    <a:pt x="240" y="216"/>
                    <a:pt x="107" y="347"/>
                    <a:pt x="108" y="520"/>
                  </a:cubicBezTo>
                  <a:cubicBezTo>
                    <a:pt x="109" y="693"/>
                    <a:pt x="179" y="978"/>
                    <a:pt x="336" y="1174"/>
                  </a:cubicBezTo>
                  <a:cubicBezTo>
                    <a:pt x="493" y="1370"/>
                    <a:pt x="908" y="1642"/>
                    <a:pt x="1050" y="1696"/>
                  </a:cubicBezTo>
                  <a:cubicBezTo>
                    <a:pt x="1192" y="1750"/>
                    <a:pt x="1337" y="1728"/>
                    <a:pt x="1188" y="1498"/>
                  </a:cubicBezTo>
                  <a:cubicBezTo>
                    <a:pt x="1039" y="1268"/>
                    <a:pt x="305" y="555"/>
                    <a:pt x="156" y="316"/>
                  </a:cubicBezTo>
                  <a:cubicBezTo>
                    <a:pt x="7" y="77"/>
                    <a:pt x="145" y="0"/>
                    <a:pt x="294" y="64"/>
                  </a:cubicBezTo>
                  <a:cubicBezTo>
                    <a:pt x="443" y="128"/>
                    <a:pt x="896" y="478"/>
                    <a:pt x="1050" y="700"/>
                  </a:cubicBezTo>
                  <a:cubicBezTo>
                    <a:pt x="1204" y="922"/>
                    <a:pt x="1278" y="1224"/>
                    <a:pt x="1218" y="1396"/>
                  </a:cubicBezTo>
                  <a:cubicBezTo>
                    <a:pt x="1158" y="1568"/>
                    <a:pt x="870" y="1725"/>
                    <a:pt x="690" y="1732"/>
                  </a:cubicBezTo>
                  <a:cubicBezTo>
                    <a:pt x="510" y="1739"/>
                    <a:pt x="207" y="1611"/>
                    <a:pt x="138" y="1438"/>
                  </a:cubicBezTo>
                  <a:cubicBezTo>
                    <a:pt x="69" y="1265"/>
                    <a:pt x="170" y="898"/>
                    <a:pt x="276" y="694"/>
                  </a:cubicBezTo>
                  <a:cubicBezTo>
                    <a:pt x="382" y="490"/>
                    <a:pt x="632" y="323"/>
                    <a:pt x="774" y="214"/>
                  </a:cubicBezTo>
                  <a:cubicBezTo>
                    <a:pt x="916" y="105"/>
                    <a:pt x="1064" y="23"/>
                    <a:pt x="1128" y="40"/>
                  </a:cubicBezTo>
                  <a:cubicBezTo>
                    <a:pt x="1192" y="57"/>
                    <a:pt x="1325" y="59"/>
                    <a:pt x="1158" y="316"/>
                  </a:cubicBezTo>
                  <a:cubicBezTo>
                    <a:pt x="991" y="573"/>
                    <a:pt x="252" y="1357"/>
                    <a:pt x="126" y="1582"/>
                  </a:cubicBezTo>
                  <a:cubicBezTo>
                    <a:pt x="0" y="1807"/>
                    <a:pt x="248" y="1747"/>
                    <a:pt x="402" y="1666"/>
                  </a:cubicBezTo>
                  <a:cubicBezTo>
                    <a:pt x="556" y="1585"/>
                    <a:pt x="913" y="1298"/>
                    <a:pt x="1050" y="1096"/>
                  </a:cubicBezTo>
                  <a:cubicBezTo>
                    <a:pt x="1187" y="894"/>
                    <a:pt x="1239" y="616"/>
                    <a:pt x="1224" y="454"/>
                  </a:cubicBezTo>
                  <a:cubicBezTo>
                    <a:pt x="1209" y="292"/>
                    <a:pt x="1056" y="193"/>
                    <a:pt x="960" y="124"/>
                  </a:cubicBezTo>
                  <a:cubicBezTo>
                    <a:pt x="864" y="55"/>
                    <a:pt x="713" y="57"/>
                    <a:pt x="648" y="40"/>
                  </a:cubicBezTo>
                  <a:close/>
                </a:path>
              </a:pathLst>
            </a:custGeom>
            <a:noFill/>
            <a:ln w="317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2" name="Rectangle 30">
              <a:extLst>
                <a:ext uri="{FF2B5EF4-FFF2-40B4-BE49-F238E27FC236}">
                  <a16:creationId xmlns:a16="http://schemas.microsoft.com/office/drawing/2014/main" id="{8687C2EB-59BF-40B3-9C55-3D186F892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" y="1458"/>
              <a:ext cx="1008" cy="1376"/>
            </a:xfrm>
            <a:prstGeom prst="rect">
              <a:avLst/>
            </a:prstGeom>
            <a:noFill/>
            <a:ln w="19050">
              <a:solidFill>
                <a:srgbClr val="0066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3" name="Rectangle 31">
              <a:extLst>
                <a:ext uri="{FF2B5EF4-FFF2-40B4-BE49-F238E27FC236}">
                  <a16:creationId xmlns:a16="http://schemas.microsoft.com/office/drawing/2014/main" id="{40ACAB64-6F81-45EA-8726-5F2C34F5B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" y="1842"/>
              <a:ext cx="357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rgbClr val="000092"/>
                  </a:solidFill>
                </a:rPr>
                <a:t>A</a:t>
              </a:r>
              <a:r>
                <a:rPr lang="en-US" altLang="zh-CN" sz="2800" baseline="-25000">
                  <a:solidFill>
                    <a:srgbClr val="000092"/>
                  </a:solidFill>
                </a:rPr>
                <a:t>2</a:t>
              </a:r>
              <a:endParaRPr lang="en-US" altLang="zh-CN" sz="2800" b="0">
                <a:solidFill>
                  <a:srgbClr val="000092"/>
                </a:solidFill>
              </a:endParaRPr>
            </a:p>
          </p:txBody>
        </p:sp>
        <p:sp>
          <p:nvSpPr>
            <p:cNvPr id="49164" name="Rectangle 32">
              <a:extLst>
                <a:ext uri="{FF2B5EF4-FFF2-40B4-BE49-F238E27FC236}">
                  <a16:creationId xmlns:a16="http://schemas.microsoft.com/office/drawing/2014/main" id="{5168C0AC-A1E4-4026-AD82-557142A2B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" y="2110"/>
              <a:ext cx="19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2"/>
                  </a:solidFill>
                </a:rPr>
                <a:t>x</a:t>
              </a:r>
              <a:endParaRPr lang="en-US" altLang="zh-CN" sz="2800" b="0">
                <a:solidFill>
                  <a:schemeClr val="tx2"/>
                </a:solidFill>
              </a:endParaRPr>
            </a:p>
          </p:txBody>
        </p:sp>
        <p:sp>
          <p:nvSpPr>
            <p:cNvPr id="49165" name="Rectangle 33">
              <a:extLst>
                <a:ext uri="{FF2B5EF4-FFF2-40B4-BE49-F238E27FC236}">
                  <a16:creationId xmlns:a16="http://schemas.microsoft.com/office/drawing/2014/main" id="{D08F71F4-E5E9-4034-B9A2-250AB9E74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1162"/>
              <a:ext cx="375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rgbClr val="000092"/>
                  </a:solidFill>
                </a:rPr>
                <a:t>A</a:t>
              </a:r>
              <a:r>
                <a:rPr lang="en-US" altLang="zh-CN" sz="2800" baseline="-25000">
                  <a:solidFill>
                    <a:srgbClr val="000092"/>
                  </a:solidFill>
                </a:rPr>
                <a:t>1</a:t>
              </a:r>
              <a:endParaRPr lang="en-US" altLang="zh-CN" sz="2800" b="0">
                <a:solidFill>
                  <a:srgbClr val="000092"/>
                </a:solidFill>
              </a:endParaRPr>
            </a:p>
          </p:txBody>
        </p:sp>
        <p:sp>
          <p:nvSpPr>
            <p:cNvPr id="49166" name="Line 34">
              <a:extLst>
                <a:ext uri="{FF2B5EF4-FFF2-40B4-BE49-F238E27FC236}">
                  <a16:creationId xmlns:a16="http://schemas.microsoft.com/office/drawing/2014/main" id="{50E1D764-19AB-4FC4-AE30-39C05161D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3" y="1071"/>
              <a:ext cx="16" cy="186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12691" tIns="12691" rIns="12691" bIns="12691"/>
            <a:lstStyle/>
            <a:p>
              <a:endParaRPr lang="zh-CN" altLang="en-US"/>
            </a:p>
          </p:txBody>
        </p:sp>
        <p:sp>
          <p:nvSpPr>
            <p:cNvPr id="49167" name="Rectangle 35">
              <a:extLst>
                <a:ext uri="{FF2B5EF4-FFF2-40B4-BE49-F238E27FC236}">
                  <a16:creationId xmlns:a16="http://schemas.microsoft.com/office/drawing/2014/main" id="{FBE98FAD-5088-45B4-83E2-F10D8D033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" y="935"/>
              <a:ext cx="21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1" tIns="12691" rIns="12691" bIns="12691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800" i="1">
                  <a:solidFill>
                    <a:schemeClr val="tx2"/>
                  </a:solidFill>
                </a:rPr>
                <a:t>y</a:t>
              </a:r>
              <a:endParaRPr lang="en-US" altLang="zh-CN" sz="2800" b="0">
                <a:solidFill>
                  <a:schemeClr val="tx2"/>
                </a:solidFill>
              </a:endParaRPr>
            </a:p>
          </p:txBody>
        </p:sp>
        <p:graphicFrame>
          <p:nvGraphicFramePr>
            <p:cNvPr id="49168" name="Object 46">
              <a:extLst>
                <a:ext uri="{FF2B5EF4-FFF2-40B4-BE49-F238E27FC236}">
                  <a16:creationId xmlns:a16="http://schemas.microsoft.com/office/drawing/2014/main" id="{D8120536-E0D5-4662-A467-DA3F33EA35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60" y="2976"/>
            <a:ext cx="104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90" name="公式" r:id="rId8" imgW="2019289" imgH="403922" progId="Equation.3">
                    <p:embed/>
                  </p:oleObj>
                </mc:Choice>
                <mc:Fallback>
                  <p:oleObj name="公式" r:id="rId8" imgW="2019289" imgH="403922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0" y="2976"/>
                          <a:ext cx="1043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9" name="Line 50">
              <a:extLst>
                <a:ext uri="{FF2B5EF4-FFF2-40B4-BE49-F238E27FC236}">
                  <a16:creationId xmlns:a16="http://schemas.microsoft.com/office/drawing/2014/main" id="{FF1C3AA9-9ABF-48A1-BC37-DAD1B5646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8" y="2159"/>
              <a:ext cx="15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7280" name="Text Box 64">
            <a:extLst>
              <a:ext uri="{FF2B5EF4-FFF2-40B4-BE49-F238E27FC236}">
                <a16:creationId xmlns:a16="http://schemas.microsoft.com/office/drawing/2014/main" id="{E2FD90DF-7561-46F3-817F-5AC2E242E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5908675"/>
            <a:ext cx="132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/>
              <a:t>图 </a:t>
            </a:r>
            <a:r>
              <a:rPr lang="en-US" altLang="zh-CN"/>
              <a:t>7—13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7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7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137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2000"/>
                                        <p:tgtEl>
                                          <p:spTgt spid="137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2000"/>
                                        <p:tgtEl>
                                          <p:spTgt spid="137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7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/>
      <p:bldP spid="137259" grpId="0"/>
      <p:bldP spid="137260" grpId="0"/>
      <p:bldP spid="13728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2" name="Text Box 6">
            <a:extLst>
              <a:ext uri="{FF2B5EF4-FFF2-40B4-BE49-F238E27FC236}">
                <a16:creationId xmlns:a16="http://schemas.microsoft.com/office/drawing/2014/main" id="{2198E92E-5CE7-47CB-8D4E-0E0598C0D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350" y="2349500"/>
            <a:ext cx="3992563" cy="145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300">
                <a:solidFill>
                  <a:srgbClr val="000066"/>
                </a:solidFill>
                <a:latin typeface="Lucida Sans Unicode" panose="020B0602030504020204" pitchFamily="34" charset="0"/>
              </a:rPr>
              <a:t>系统受到摩擦力的作用，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300">
                <a:solidFill>
                  <a:srgbClr val="000066"/>
                </a:solidFill>
                <a:latin typeface="Lucida Sans Unicode" panose="020B0602030504020204" pitchFamily="34" charset="0"/>
              </a:rPr>
              <a:t>克服阻力作功，系统的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300">
                <a:solidFill>
                  <a:srgbClr val="000066"/>
                </a:solidFill>
                <a:latin typeface="Lucida Sans Unicode" panose="020B0602030504020204" pitchFamily="34" charset="0"/>
              </a:rPr>
              <a:t>振动能量转化为热能。</a:t>
            </a:r>
          </a:p>
        </p:txBody>
      </p:sp>
      <p:sp>
        <p:nvSpPr>
          <p:cNvPr id="173063" name="Text Box 7">
            <a:extLst>
              <a:ext uri="{FF2B5EF4-FFF2-40B4-BE49-F238E27FC236}">
                <a16:creationId xmlns:a16="http://schemas.microsoft.com/office/drawing/2014/main" id="{C586F36E-48F7-4243-B0B6-F61B1E80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0" y="3789363"/>
            <a:ext cx="3854450" cy="145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300">
                <a:solidFill>
                  <a:srgbClr val="000066"/>
                </a:solidFill>
                <a:latin typeface="Lucida Sans Unicode" panose="020B0602030504020204" pitchFamily="34" charset="0"/>
              </a:rPr>
              <a:t>振动以波的形式向外传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300">
                <a:solidFill>
                  <a:srgbClr val="000066"/>
                </a:solidFill>
                <a:latin typeface="Lucida Sans Unicode" panose="020B0602030504020204" pitchFamily="34" charset="0"/>
              </a:rPr>
              <a:t>播，使振动能量向周围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300">
                <a:solidFill>
                  <a:srgbClr val="000066"/>
                </a:solidFill>
                <a:latin typeface="Lucida Sans Unicode" panose="020B0602030504020204" pitchFamily="34" charset="0"/>
              </a:rPr>
              <a:t>幅射出去。</a:t>
            </a:r>
          </a:p>
        </p:txBody>
      </p:sp>
      <p:sp>
        <p:nvSpPr>
          <p:cNvPr id="173064" name="Rectangle 8">
            <a:extLst>
              <a:ext uri="{FF2B5EF4-FFF2-40B4-BE49-F238E27FC236}">
                <a16:creationId xmlns:a16="http://schemas.microsoft.com/office/drawing/2014/main" id="{D4182C79-C48C-4A40-9913-71C9000D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96975"/>
            <a:ext cx="3384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一、阻尼振动                    </a:t>
            </a:r>
          </a:p>
        </p:txBody>
      </p:sp>
      <p:sp>
        <p:nvSpPr>
          <p:cNvPr id="173065" name="Rectangle 9">
            <a:extLst>
              <a:ext uri="{FF2B5EF4-FFF2-40B4-BE49-F238E27FC236}">
                <a16:creationId xmlns:a16="http://schemas.microsoft.com/office/drawing/2014/main" id="{FD81B1E2-3076-4848-AE62-FFE70BB0C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773238"/>
            <a:ext cx="741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阻尼振动 </a:t>
            </a:r>
            <a:r>
              <a:rPr lang="en-US" altLang="zh-CN" sz="2800">
                <a:solidFill>
                  <a:srgbClr val="000066"/>
                </a:solidFill>
                <a:latin typeface="华文中宋" panose="02010600040101010101" pitchFamily="2" charset="-122"/>
              </a:rPr>
              <a:t>—</a:t>
            </a:r>
            <a:r>
              <a:rPr lang="en-US" altLang="zh-CN" sz="2800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rgbClr val="800000"/>
                </a:solidFill>
                <a:latin typeface="华文中宋" panose="02010600040101010101" pitchFamily="2" charset="-122"/>
              </a:rPr>
              <a:t>振幅</a:t>
            </a:r>
            <a:r>
              <a:rPr lang="en-US" altLang="zh-CN">
                <a:solidFill>
                  <a:srgbClr val="800000"/>
                </a:solidFill>
              </a:rPr>
              <a:t>(</a:t>
            </a:r>
            <a:r>
              <a:rPr lang="zh-CN" altLang="en-US">
                <a:solidFill>
                  <a:srgbClr val="800000"/>
                </a:solidFill>
                <a:latin typeface="华文中宋" panose="02010600040101010101" pitchFamily="2" charset="-122"/>
              </a:rPr>
              <a:t>或能量</a:t>
            </a:r>
            <a:r>
              <a:rPr lang="en-US" altLang="zh-CN">
                <a:solidFill>
                  <a:srgbClr val="800000"/>
                </a:solidFill>
              </a:rPr>
              <a:t>)</a:t>
            </a:r>
            <a:r>
              <a:rPr lang="zh-CN" altLang="en-US">
                <a:solidFill>
                  <a:srgbClr val="800000"/>
                </a:solidFill>
                <a:latin typeface="华文中宋" panose="02010600040101010101" pitchFamily="2" charset="-122"/>
              </a:rPr>
              <a:t>随时间减小的振动</a:t>
            </a:r>
            <a:r>
              <a:rPr lang="zh-CN" altLang="en-US">
                <a:solidFill>
                  <a:srgbClr val="000080"/>
                </a:solidFill>
                <a:latin typeface="华文中宋" panose="02010600040101010101" pitchFamily="2" charset="-122"/>
              </a:rPr>
              <a:t>。</a:t>
            </a:r>
          </a:p>
        </p:txBody>
      </p:sp>
      <p:sp>
        <p:nvSpPr>
          <p:cNvPr id="173066" name="Rectangle 10">
            <a:extLst>
              <a:ext uri="{FF2B5EF4-FFF2-40B4-BE49-F238E27FC236}">
                <a16:creationId xmlns:a16="http://schemas.microsoft.com/office/drawing/2014/main" id="{08B51EFE-6FAB-46AD-BB33-0BF95DD1D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333375"/>
            <a:ext cx="792003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34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§7</a:t>
            </a:r>
            <a:r>
              <a:rPr lang="zh-CN" altLang="en-US" sz="34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－</a:t>
            </a:r>
            <a:r>
              <a:rPr lang="en-US" altLang="zh-CN" sz="34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3</a:t>
            </a:r>
            <a:r>
              <a:rPr lang="en-US" altLang="zh-CN" sz="34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8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34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阻尼振动 受迫振动 共振 </a:t>
            </a:r>
          </a:p>
        </p:txBody>
      </p:sp>
      <p:sp>
        <p:nvSpPr>
          <p:cNvPr id="173067" name="Rectangle 11">
            <a:extLst>
              <a:ext uri="{FF2B5EF4-FFF2-40B4-BE49-F238E27FC236}">
                <a16:creationId xmlns:a16="http://schemas.microsoft.com/office/drawing/2014/main" id="{8F7A4378-5D0D-40C2-8CF6-A8EE7607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2436813"/>
            <a:ext cx="2519363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/>
              <a:t>摩擦阻尼：</a:t>
            </a:r>
          </a:p>
        </p:txBody>
      </p:sp>
      <p:sp>
        <p:nvSpPr>
          <p:cNvPr id="173068" name="Rectangle 12">
            <a:extLst>
              <a:ext uri="{FF2B5EF4-FFF2-40B4-BE49-F238E27FC236}">
                <a16:creationId xmlns:a16="http://schemas.microsoft.com/office/drawing/2014/main" id="{5AADF010-3180-4744-8C0D-C4A964578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871913"/>
            <a:ext cx="266382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/>
              <a:t>辐射阻尼：</a:t>
            </a:r>
          </a:p>
        </p:txBody>
      </p:sp>
      <p:grpSp>
        <p:nvGrpSpPr>
          <p:cNvPr id="173071" name="Group 15">
            <a:extLst>
              <a:ext uri="{FF2B5EF4-FFF2-40B4-BE49-F238E27FC236}">
                <a16:creationId xmlns:a16="http://schemas.microsoft.com/office/drawing/2014/main" id="{73F11D3E-74B5-47C2-81BE-80A69801DE3D}"/>
              </a:ext>
            </a:extLst>
          </p:cNvPr>
          <p:cNvGrpSpPr>
            <a:grpSpLocks/>
          </p:cNvGrpSpPr>
          <p:nvPr/>
        </p:nvGrpSpPr>
        <p:grpSpPr bwMode="auto">
          <a:xfrm>
            <a:off x="925513" y="2740025"/>
            <a:ext cx="2012950" cy="1511300"/>
            <a:chOff x="583" y="2115"/>
            <a:chExt cx="1268" cy="952"/>
          </a:xfrm>
        </p:grpSpPr>
        <p:sp>
          <p:nvSpPr>
            <p:cNvPr id="50186" name="AutoShape 5">
              <a:extLst>
                <a:ext uri="{FF2B5EF4-FFF2-40B4-BE49-F238E27FC236}">
                  <a16:creationId xmlns:a16="http://schemas.microsoft.com/office/drawing/2014/main" id="{1E880290-145C-4A71-89C4-BD534747F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2115"/>
              <a:ext cx="136" cy="952"/>
            </a:xfrm>
            <a:prstGeom prst="leftBrace">
              <a:avLst>
                <a:gd name="adj1" fmla="val 58333"/>
                <a:gd name="adj2" fmla="val 50000"/>
              </a:avLst>
            </a:prstGeom>
            <a:noFill/>
            <a:ln w="3492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87" name="Text Box 14">
              <a:extLst>
                <a:ext uri="{FF2B5EF4-FFF2-40B4-BE49-F238E27FC236}">
                  <a16:creationId xmlns:a16="http://schemas.microsoft.com/office/drawing/2014/main" id="{9EE618ED-0383-45DF-B86F-F28101B66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" y="2440"/>
              <a:ext cx="12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66"/>
                  </a:solidFill>
                </a:rPr>
                <a:t>阻尼振动        </a:t>
              </a: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73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7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2" grpId="0"/>
      <p:bldP spid="173063" grpId="0"/>
      <p:bldP spid="173064" grpId="0"/>
      <p:bldP spid="173065" grpId="0"/>
      <p:bldP spid="173066" grpId="0" autoUpdateAnimBg="0"/>
      <p:bldP spid="173067" grpId="0"/>
      <p:bldP spid="17306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4" name="Object 6">
            <a:extLst>
              <a:ext uri="{FF2B5EF4-FFF2-40B4-BE49-F238E27FC236}">
                <a16:creationId xmlns:a16="http://schemas.microsoft.com/office/drawing/2014/main" id="{E3AFE8DC-1FE5-457D-B732-4B22B6810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3357563"/>
          <a:ext cx="3816350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9" name="公式" r:id="rId3" imgW="3535645" imgH="914493" progId="Equation.3">
                  <p:embed/>
                </p:oleObj>
              </mc:Choice>
              <mc:Fallback>
                <p:oleObj name="公式" r:id="rId3" imgW="3535645" imgH="91449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357563"/>
                        <a:ext cx="3816350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5" name="Object 7">
            <a:extLst>
              <a:ext uri="{FF2B5EF4-FFF2-40B4-BE49-F238E27FC236}">
                <a16:creationId xmlns:a16="http://schemas.microsoft.com/office/drawing/2014/main" id="{C2552B6D-BCB4-4EA0-A76F-80A9BA12D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1268413"/>
          <a:ext cx="28797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0" name="公式" r:id="rId5" imgW="2910967" imgH="769496" progId="Equation.3">
                  <p:embed/>
                </p:oleObj>
              </mc:Choice>
              <mc:Fallback>
                <p:oleObj name="公式" r:id="rId5" imgW="2910967" imgH="76949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268413"/>
                        <a:ext cx="287972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6" name="Object 8">
            <a:extLst>
              <a:ext uri="{FF2B5EF4-FFF2-40B4-BE49-F238E27FC236}">
                <a16:creationId xmlns:a16="http://schemas.microsoft.com/office/drawing/2014/main" id="{DBF7CA52-3DFD-479F-96AE-B0177B3159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2168525"/>
          <a:ext cx="36004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1" name="公式" r:id="rId7" imgW="2941193" imgH="914493" progId="Equation.3">
                  <p:embed/>
                </p:oleObj>
              </mc:Choice>
              <mc:Fallback>
                <p:oleObj name="公式" r:id="rId7" imgW="2941193" imgH="91449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168525"/>
                        <a:ext cx="3600450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8" name="Rectangle 10">
            <a:extLst>
              <a:ext uri="{FF2B5EF4-FFF2-40B4-BE49-F238E27FC236}">
                <a16:creationId xmlns:a16="http://schemas.microsoft.com/office/drawing/2014/main" id="{0BD2E45D-4FE4-436D-B65D-D0FDBC368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884238"/>
            <a:ext cx="414655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有粘滞阻力时弹簧振子：        </a:t>
            </a:r>
          </a:p>
        </p:txBody>
      </p:sp>
      <p:sp>
        <p:nvSpPr>
          <p:cNvPr id="140299" name="Rectangle 11">
            <a:extLst>
              <a:ext uri="{FF2B5EF4-FFF2-40B4-BE49-F238E27FC236}">
                <a16:creationId xmlns:a16="http://schemas.microsoft.com/office/drawing/2014/main" id="{FEF28F35-AA0B-4BB4-8DC8-4BADECA84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656013"/>
            <a:ext cx="269716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运动微分方程：     </a:t>
            </a:r>
          </a:p>
        </p:txBody>
      </p:sp>
      <p:sp>
        <p:nvSpPr>
          <p:cNvPr id="140300" name="Rectangle 12">
            <a:extLst>
              <a:ext uri="{FF2B5EF4-FFF2-40B4-BE49-F238E27FC236}">
                <a16:creationId xmlns:a16="http://schemas.microsoft.com/office/drawing/2014/main" id="{6E618AE5-6DCD-46CD-8110-C9B41BD39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1484313"/>
            <a:ext cx="165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阻力：   </a:t>
            </a:r>
          </a:p>
        </p:txBody>
      </p:sp>
      <p:sp>
        <p:nvSpPr>
          <p:cNvPr id="140301" name="Rectangle 13">
            <a:extLst>
              <a:ext uri="{FF2B5EF4-FFF2-40B4-BE49-F238E27FC236}">
                <a16:creationId xmlns:a16="http://schemas.microsoft.com/office/drawing/2014/main" id="{DA4CB46C-E9D4-4C77-AE96-553B7E186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03488"/>
            <a:ext cx="240506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动力学方程：     </a:t>
            </a:r>
          </a:p>
        </p:txBody>
      </p:sp>
      <p:sp>
        <p:nvSpPr>
          <p:cNvPr id="140302" name="Rectangle 14">
            <a:extLst>
              <a:ext uri="{FF2B5EF4-FFF2-40B4-BE49-F238E27FC236}">
                <a16:creationId xmlns:a16="http://schemas.microsoft.com/office/drawing/2014/main" id="{912B742F-D006-4297-AC09-95BA12642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33375"/>
            <a:ext cx="4727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1.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阻尼振动运动微分方程       </a:t>
            </a:r>
          </a:p>
        </p:txBody>
      </p:sp>
      <p:sp>
        <p:nvSpPr>
          <p:cNvPr id="140326" name="Text Box 38">
            <a:extLst>
              <a:ext uri="{FF2B5EF4-FFF2-40B4-BE49-F238E27FC236}">
                <a16:creationId xmlns:a16="http://schemas.microsoft.com/office/drawing/2014/main" id="{565B816D-0FC4-406B-AA9D-B2B2C081F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242093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8000"/>
                </a:solidFill>
                <a:ea typeface="新宋体" panose="02010609030101010101" pitchFamily="49" charset="-122"/>
              </a:rPr>
              <a:t>(7-36)   </a:t>
            </a:r>
          </a:p>
        </p:txBody>
      </p:sp>
      <p:sp>
        <p:nvSpPr>
          <p:cNvPr id="140327" name="Text Box 39">
            <a:extLst>
              <a:ext uri="{FF2B5EF4-FFF2-40B4-BE49-F238E27FC236}">
                <a16:creationId xmlns:a16="http://schemas.microsoft.com/office/drawing/2014/main" id="{B755515E-78BD-4851-A4C9-92FF993C0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36195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8000"/>
                </a:solidFill>
                <a:ea typeface="新宋体" panose="02010609030101010101" pitchFamily="49" charset="-122"/>
              </a:rPr>
              <a:t>(7-37)   </a:t>
            </a:r>
          </a:p>
        </p:txBody>
      </p:sp>
      <p:graphicFrame>
        <p:nvGraphicFramePr>
          <p:cNvPr id="140328" name="Object 40">
            <a:extLst>
              <a:ext uri="{FF2B5EF4-FFF2-40B4-BE49-F238E27FC236}">
                <a16:creationId xmlns:a16="http://schemas.microsoft.com/office/drawing/2014/main" id="{7E7B8857-1ED5-4543-B44A-2A0726AA4F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1863" y="4724400"/>
          <a:ext cx="21272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2" name="公式" r:id="rId9" imgW="2019289" imgH="403922" progId="Equation.3">
                  <p:embed/>
                </p:oleObj>
              </mc:Choice>
              <mc:Fallback>
                <p:oleObj name="公式" r:id="rId9" imgW="2019289" imgH="403922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4724400"/>
                        <a:ext cx="21272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29" name="Rectangle 41">
            <a:extLst>
              <a:ext uri="{FF2B5EF4-FFF2-40B4-BE49-F238E27FC236}">
                <a16:creationId xmlns:a16="http://schemas.microsoft.com/office/drawing/2014/main" id="{FA8AE17F-AB5C-42F2-84E8-3CB3A2B43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013" y="4724400"/>
            <a:ext cx="5761037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称</a:t>
            </a:r>
            <a:r>
              <a:rPr lang="zh-CN" altLang="en-US" sz="2300">
                <a:latin typeface="华文中宋" panose="02010600040101010101" pitchFamily="2" charset="-122"/>
              </a:rPr>
              <a:t>固有角频率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，由系统本身性质决定； </a:t>
            </a:r>
          </a:p>
        </p:txBody>
      </p:sp>
      <p:graphicFrame>
        <p:nvGraphicFramePr>
          <p:cNvPr id="140330" name="Object 42">
            <a:extLst>
              <a:ext uri="{FF2B5EF4-FFF2-40B4-BE49-F238E27FC236}">
                <a16:creationId xmlns:a16="http://schemas.microsoft.com/office/drawing/2014/main" id="{D878CF36-7AD4-4513-BD66-93D853E029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5359400"/>
          <a:ext cx="18732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3" name="公式" r:id="rId11" imgW="1729620" imgH="358016" progId="Equation.3">
                  <p:embed/>
                </p:oleObj>
              </mc:Choice>
              <mc:Fallback>
                <p:oleObj name="公式" r:id="rId11" imgW="1729620" imgH="358016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359400"/>
                        <a:ext cx="18732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340" name="Group 52">
            <a:extLst>
              <a:ext uri="{FF2B5EF4-FFF2-40B4-BE49-F238E27FC236}">
                <a16:creationId xmlns:a16="http://schemas.microsoft.com/office/drawing/2014/main" id="{A48E2C31-99F7-4844-9757-1D7DBA04ACF3}"/>
              </a:ext>
            </a:extLst>
          </p:cNvPr>
          <p:cNvGrpSpPr>
            <a:grpSpLocks/>
          </p:cNvGrpSpPr>
          <p:nvPr/>
        </p:nvGrpSpPr>
        <p:grpSpPr bwMode="auto">
          <a:xfrm>
            <a:off x="3260725" y="5300663"/>
            <a:ext cx="5584825" cy="442912"/>
            <a:chOff x="1927" y="3578"/>
            <a:chExt cx="3518" cy="279"/>
          </a:xfrm>
        </p:grpSpPr>
        <p:sp>
          <p:nvSpPr>
            <p:cNvPr id="51237" name="Rectangle 46">
              <a:extLst>
                <a:ext uri="{FF2B5EF4-FFF2-40B4-BE49-F238E27FC236}">
                  <a16:creationId xmlns:a16="http://schemas.microsoft.com/office/drawing/2014/main" id="{9F085850-CED0-4BA7-94BA-762379081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578"/>
              <a:ext cx="3518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称</a:t>
              </a:r>
              <a:r>
                <a:rPr lang="zh-CN" altLang="en-US" sz="2300">
                  <a:latin typeface="华文中宋" panose="02010600040101010101" pitchFamily="2" charset="-122"/>
                </a:rPr>
                <a:t>阻尼因子</a:t>
              </a:r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，由阻力系数      决定。        </a:t>
              </a:r>
            </a:p>
          </p:txBody>
        </p:sp>
        <p:graphicFrame>
          <p:nvGraphicFramePr>
            <p:cNvPr id="51238" name="Object 47">
              <a:extLst>
                <a:ext uri="{FF2B5EF4-FFF2-40B4-BE49-F238E27FC236}">
                  <a16:creationId xmlns:a16="http://schemas.microsoft.com/office/drawing/2014/main" id="{E2177976-C650-4E6B-877B-EC03A1561E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66" y="3625"/>
            <a:ext cx="21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4" name="公式" r:id="rId13" imgW="167644" imgH="228693" progId="Equation.3">
                    <p:embed/>
                  </p:oleObj>
                </mc:Choice>
                <mc:Fallback>
                  <p:oleObj name="公式" r:id="rId13" imgW="167644" imgH="228693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6" y="3625"/>
                          <a:ext cx="21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0343" name="Group 55">
            <a:extLst>
              <a:ext uri="{FF2B5EF4-FFF2-40B4-BE49-F238E27FC236}">
                <a16:creationId xmlns:a16="http://schemas.microsoft.com/office/drawing/2014/main" id="{FD507B51-8868-495E-8AB2-95FB983EA6B0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622300"/>
            <a:ext cx="3600450" cy="1454150"/>
            <a:chOff x="3288" y="392"/>
            <a:chExt cx="2268" cy="916"/>
          </a:xfrm>
        </p:grpSpPr>
        <p:sp>
          <p:nvSpPr>
            <p:cNvPr id="51218" name="Line 18">
              <a:extLst>
                <a:ext uri="{FF2B5EF4-FFF2-40B4-BE49-F238E27FC236}">
                  <a16:creationId xmlns:a16="http://schemas.microsoft.com/office/drawing/2014/main" id="{162DF540-6A83-40DE-9F58-B0055804DA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8" y="981"/>
              <a:ext cx="1298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19" name="Text Box 19">
              <a:extLst>
                <a:ext uri="{FF2B5EF4-FFF2-40B4-BE49-F238E27FC236}">
                  <a16:creationId xmlns:a16="http://schemas.microsoft.com/office/drawing/2014/main" id="{C64B3C1A-77D1-4E55-8BFD-6282172C8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5" y="1020"/>
              <a:ext cx="2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1220" name="Text Box 20">
              <a:extLst>
                <a:ext uri="{FF2B5EF4-FFF2-40B4-BE49-F238E27FC236}">
                  <a16:creationId xmlns:a16="http://schemas.microsoft.com/office/drawing/2014/main" id="{6CBB5BC5-7328-4638-99C4-B4BC7DD7CF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1" y="990"/>
              <a:ext cx="31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600" i="1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1221" name="Line 21">
              <a:extLst>
                <a:ext uri="{FF2B5EF4-FFF2-40B4-BE49-F238E27FC236}">
                  <a16:creationId xmlns:a16="http://schemas.microsoft.com/office/drawing/2014/main" id="{A8AF77F8-DC3D-48D6-B782-E3CE515D7A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1" y="844"/>
              <a:ext cx="244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sm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2" name="Freeform 23">
              <a:extLst>
                <a:ext uri="{FF2B5EF4-FFF2-40B4-BE49-F238E27FC236}">
                  <a16:creationId xmlns:a16="http://schemas.microsoft.com/office/drawing/2014/main" id="{0B92C96F-F612-4079-876F-E5B03DE73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" y="736"/>
              <a:ext cx="717" cy="245"/>
            </a:xfrm>
            <a:custGeom>
              <a:avLst/>
              <a:gdLst>
                <a:gd name="T0" fmla="*/ 0 w 1057"/>
                <a:gd name="T1" fmla="*/ 45 h 285"/>
                <a:gd name="T2" fmla="*/ 2 w 1057"/>
                <a:gd name="T3" fmla="*/ 3 h 285"/>
                <a:gd name="T4" fmla="*/ 5 w 1057"/>
                <a:gd name="T5" fmla="*/ 69 h 285"/>
                <a:gd name="T6" fmla="*/ 9 w 1057"/>
                <a:gd name="T7" fmla="*/ 3 h 285"/>
                <a:gd name="T8" fmla="*/ 12 w 1057"/>
                <a:gd name="T9" fmla="*/ 67 h 285"/>
                <a:gd name="T10" fmla="*/ 15 w 1057"/>
                <a:gd name="T11" fmla="*/ 3 h 285"/>
                <a:gd name="T12" fmla="*/ 18 w 1057"/>
                <a:gd name="T13" fmla="*/ 67 h 285"/>
                <a:gd name="T14" fmla="*/ 21 w 1057"/>
                <a:gd name="T15" fmla="*/ 3 h 285"/>
                <a:gd name="T16" fmla="*/ 24 w 1057"/>
                <a:gd name="T17" fmla="*/ 69 h 285"/>
                <a:gd name="T18" fmla="*/ 27 w 1057"/>
                <a:gd name="T19" fmla="*/ 3 h 285"/>
                <a:gd name="T20" fmla="*/ 29 w 1057"/>
                <a:gd name="T21" fmla="*/ 69 h 285"/>
                <a:gd name="T22" fmla="*/ 32 w 1057"/>
                <a:gd name="T23" fmla="*/ 32 h 2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57" h="285">
                  <a:moveTo>
                    <a:pt x="0" y="177"/>
                  </a:moveTo>
                  <a:cubicBezTo>
                    <a:pt x="14" y="151"/>
                    <a:pt x="53" y="0"/>
                    <a:pt x="82" y="15"/>
                  </a:cubicBezTo>
                  <a:cubicBezTo>
                    <a:pt x="111" y="30"/>
                    <a:pt x="140" y="267"/>
                    <a:pt x="174" y="267"/>
                  </a:cubicBezTo>
                  <a:cubicBezTo>
                    <a:pt x="208" y="267"/>
                    <a:pt x="250" y="16"/>
                    <a:pt x="285" y="15"/>
                  </a:cubicBezTo>
                  <a:cubicBezTo>
                    <a:pt x="320" y="14"/>
                    <a:pt x="350" y="261"/>
                    <a:pt x="384" y="261"/>
                  </a:cubicBezTo>
                  <a:cubicBezTo>
                    <a:pt x="418" y="261"/>
                    <a:pt x="453" y="15"/>
                    <a:pt x="488" y="15"/>
                  </a:cubicBezTo>
                  <a:cubicBezTo>
                    <a:pt x="523" y="15"/>
                    <a:pt x="560" y="261"/>
                    <a:pt x="594" y="261"/>
                  </a:cubicBezTo>
                  <a:cubicBezTo>
                    <a:pt x="628" y="261"/>
                    <a:pt x="658" y="14"/>
                    <a:pt x="691" y="15"/>
                  </a:cubicBezTo>
                  <a:cubicBezTo>
                    <a:pt x="724" y="16"/>
                    <a:pt x="758" y="267"/>
                    <a:pt x="792" y="267"/>
                  </a:cubicBezTo>
                  <a:cubicBezTo>
                    <a:pt x="826" y="267"/>
                    <a:pt x="864" y="15"/>
                    <a:pt x="895" y="15"/>
                  </a:cubicBezTo>
                  <a:cubicBezTo>
                    <a:pt x="926" y="15"/>
                    <a:pt x="949" y="249"/>
                    <a:pt x="976" y="267"/>
                  </a:cubicBezTo>
                  <a:cubicBezTo>
                    <a:pt x="1003" y="285"/>
                    <a:pt x="1043" y="147"/>
                    <a:pt x="1057" y="123"/>
                  </a:cubicBezTo>
                </a:path>
              </a:pathLst>
            </a:custGeom>
            <a:noFill/>
            <a:ln w="38100">
              <a:solidFill>
                <a:srgbClr val="A75DF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3" name="Line 24">
              <a:extLst>
                <a:ext uri="{FF2B5EF4-FFF2-40B4-BE49-F238E27FC236}">
                  <a16:creationId xmlns:a16="http://schemas.microsoft.com/office/drawing/2014/main" id="{408E86D0-165C-4344-90E6-6487A1C1C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1059"/>
              <a:ext cx="2069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4" name="Line 25">
              <a:extLst>
                <a:ext uri="{FF2B5EF4-FFF2-40B4-BE49-F238E27FC236}">
                  <a16:creationId xmlns:a16="http://schemas.microsoft.com/office/drawing/2014/main" id="{D8A18A94-B2D8-413E-AF1D-8F9C69FE2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92"/>
              <a:ext cx="0" cy="65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25" name="Text Box 26">
              <a:extLst>
                <a:ext uri="{FF2B5EF4-FFF2-40B4-BE49-F238E27FC236}">
                  <a16:creationId xmlns:a16="http://schemas.microsoft.com/office/drawing/2014/main" id="{AF91BB23-8FF2-4CED-8565-1BDDA2580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6" y="392"/>
              <a:ext cx="3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rgbClr val="9727D5"/>
                  </a:solidFill>
                </a:rPr>
                <a:t>k</a:t>
              </a:r>
            </a:p>
          </p:txBody>
        </p:sp>
        <p:sp>
          <p:nvSpPr>
            <p:cNvPr id="51226" name="Line 28">
              <a:extLst>
                <a:ext uri="{FF2B5EF4-FFF2-40B4-BE49-F238E27FC236}">
                  <a16:creationId xmlns:a16="http://schemas.microsoft.com/office/drawing/2014/main" id="{9DB4EDBB-4F8F-4214-89C2-793B46BF6E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2" y="414"/>
              <a:ext cx="0" cy="24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7" name="Line 29">
              <a:extLst>
                <a:ext uri="{FF2B5EF4-FFF2-40B4-BE49-F238E27FC236}">
                  <a16:creationId xmlns:a16="http://schemas.microsoft.com/office/drawing/2014/main" id="{A56FF0F5-8CDF-457A-B33D-A47A130CB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1" y="414"/>
              <a:ext cx="0" cy="24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8" name="Line 30">
              <a:extLst>
                <a:ext uri="{FF2B5EF4-FFF2-40B4-BE49-F238E27FC236}">
                  <a16:creationId xmlns:a16="http://schemas.microsoft.com/office/drawing/2014/main" id="{10762B15-39E3-4CEE-BBCB-218134405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515"/>
              <a:ext cx="24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9" name="Line 31">
              <a:extLst>
                <a:ext uri="{FF2B5EF4-FFF2-40B4-BE49-F238E27FC236}">
                  <a16:creationId xmlns:a16="http://schemas.microsoft.com/office/drawing/2014/main" id="{74424A20-877C-48C0-93C8-A320CDD185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8" y="515"/>
              <a:ext cx="24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0" name="Text Box 32">
              <a:extLst>
                <a:ext uri="{FF2B5EF4-FFF2-40B4-BE49-F238E27FC236}">
                  <a16:creationId xmlns:a16="http://schemas.microsoft.com/office/drawing/2014/main" id="{B2948745-FD49-4AF3-A816-56C125914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3" y="518"/>
              <a:ext cx="3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/>
                <a:t>f</a:t>
              </a:r>
              <a:r>
                <a:rPr lang="en-US" altLang="zh-CN" sz="500" i="1"/>
                <a:t> </a:t>
              </a:r>
              <a:r>
                <a:rPr lang="en-US" altLang="zh-CN" sz="3000" baseline="-25000"/>
                <a:t>r</a:t>
              </a:r>
            </a:p>
          </p:txBody>
        </p:sp>
        <p:sp>
          <p:nvSpPr>
            <p:cNvPr id="140321" name="Oval 33">
              <a:extLst>
                <a:ext uri="{FF2B5EF4-FFF2-40B4-BE49-F238E27FC236}">
                  <a16:creationId xmlns:a16="http://schemas.microsoft.com/office/drawing/2014/main" id="{AC568C37-553F-4F4A-B265-2467A253D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674"/>
              <a:ext cx="365" cy="37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232" name="Text Box 34">
              <a:extLst>
                <a:ext uri="{FF2B5EF4-FFF2-40B4-BE49-F238E27FC236}">
                  <a16:creationId xmlns:a16="http://schemas.microsoft.com/office/drawing/2014/main" id="{E4E7D2CB-1E9F-4BE9-8077-F4DBE78389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3" y="673"/>
              <a:ext cx="31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600" i="1">
                  <a:solidFill>
                    <a:srgbClr val="000080"/>
                  </a:solidFill>
                </a:rPr>
                <a:t>m</a:t>
              </a:r>
            </a:p>
          </p:txBody>
        </p:sp>
        <p:sp>
          <p:nvSpPr>
            <p:cNvPr id="51233" name="Oval 35">
              <a:extLst>
                <a:ext uri="{FF2B5EF4-FFF2-40B4-BE49-F238E27FC236}">
                  <a16:creationId xmlns:a16="http://schemas.microsoft.com/office/drawing/2014/main" id="{4512C929-9EF4-481A-9512-971B80526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674"/>
              <a:ext cx="364" cy="37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4" name="Text Box 36">
              <a:extLst>
                <a:ext uri="{FF2B5EF4-FFF2-40B4-BE49-F238E27FC236}">
                  <a16:creationId xmlns:a16="http://schemas.microsoft.com/office/drawing/2014/main" id="{CC0B3ECC-A32E-4690-A240-A48B25B0D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3" y="731"/>
              <a:ext cx="36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600" i="1">
                  <a:solidFill>
                    <a:srgbClr val="000080"/>
                  </a:solidFill>
                </a:rPr>
                <a:t>m</a:t>
              </a:r>
            </a:p>
          </p:txBody>
        </p:sp>
        <p:graphicFrame>
          <p:nvGraphicFramePr>
            <p:cNvPr id="51235" name="Object 49">
              <a:extLst>
                <a:ext uri="{FF2B5EF4-FFF2-40B4-BE49-F238E27FC236}">
                  <a16:creationId xmlns:a16="http://schemas.microsoft.com/office/drawing/2014/main" id="{3796C9D1-A02B-40F5-A70A-36AEE674CF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77" y="572"/>
            <a:ext cx="4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5" name="公式" r:id="rId15" imgW="708640" imgH="243809" progId="Equation.3">
                    <p:embed/>
                  </p:oleObj>
                </mc:Choice>
                <mc:Fallback>
                  <p:oleObj name="公式" r:id="rId15" imgW="708640" imgH="243809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572"/>
                          <a:ext cx="49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36" name="Line 50">
              <a:extLst>
                <a:ext uri="{FF2B5EF4-FFF2-40B4-BE49-F238E27FC236}">
                  <a16:creationId xmlns:a16="http://schemas.microsoft.com/office/drawing/2014/main" id="{28F95E1F-3E13-406B-9C84-5E4542430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" y="845"/>
              <a:ext cx="18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0341" name="Text Box 53">
            <a:extLst>
              <a:ext uri="{FF2B5EF4-FFF2-40B4-BE49-F238E27FC236}">
                <a16:creationId xmlns:a16="http://schemas.microsoft.com/office/drawing/2014/main" id="{4DACDA83-2336-491C-A759-1867A8B44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292600"/>
            <a:ext cx="17176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其中：      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4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4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4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0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0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40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40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0"/>
                                        <p:tgtEl>
                                          <p:spTgt spid="140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140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0"/>
                                        <p:tgtEl>
                                          <p:spTgt spid="140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8" grpId="0"/>
      <p:bldP spid="140299" grpId="0"/>
      <p:bldP spid="140300" grpId="0"/>
      <p:bldP spid="140301" grpId="0"/>
      <p:bldP spid="140302" grpId="0"/>
      <p:bldP spid="140326" grpId="0"/>
      <p:bldP spid="140327" grpId="0"/>
      <p:bldP spid="140329" grpId="0"/>
      <p:bldP spid="1403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9">
            <a:extLst>
              <a:ext uri="{FF2B5EF4-FFF2-40B4-BE49-F238E27FC236}">
                <a16:creationId xmlns:a16="http://schemas.microsoft.com/office/drawing/2014/main" id="{CD3CDB64-3A42-4641-B82C-B53B8982E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" y="1866900"/>
            <a:ext cx="77374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3.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运动方程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----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微分方程的解  </a:t>
            </a:r>
          </a:p>
        </p:txBody>
      </p:sp>
      <p:graphicFrame>
        <p:nvGraphicFramePr>
          <p:cNvPr id="6147" name="Object 33">
            <a:extLst>
              <a:ext uri="{FF2B5EF4-FFF2-40B4-BE49-F238E27FC236}">
                <a16:creationId xmlns:a16="http://schemas.microsoft.com/office/drawing/2014/main" id="{7E365F59-E430-40F1-B5BC-C38B602E53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8550" y="765175"/>
          <a:ext cx="234791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Equation" r:id="rId3" imgW="868728" imgH="342900" progId="Equation.3">
                  <p:embed/>
                </p:oleObj>
              </mc:Choice>
              <mc:Fallback>
                <p:oleObj name="Equation" r:id="rId3" imgW="868728" imgH="3429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550" y="765175"/>
                        <a:ext cx="2347913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35">
            <a:extLst>
              <a:ext uri="{FF2B5EF4-FFF2-40B4-BE49-F238E27FC236}">
                <a16:creationId xmlns:a16="http://schemas.microsoft.com/office/drawing/2014/main" id="{9AD9E801-469B-4CF9-B547-2C725AD32F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2963" y="1901825"/>
          <a:ext cx="313848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公式" r:id="rId5" imgW="2834561" imgH="319947" progId="Equation.3">
                  <p:embed/>
                </p:oleObj>
              </mc:Choice>
              <mc:Fallback>
                <p:oleObj name="公式" r:id="rId5" imgW="2834561" imgH="319947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3" y="1901825"/>
                        <a:ext cx="3138487" cy="4270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51">
            <a:extLst>
              <a:ext uri="{FF2B5EF4-FFF2-40B4-BE49-F238E27FC236}">
                <a16:creationId xmlns:a16="http://schemas.microsoft.com/office/drawing/2014/main" id="{7A8C4529-AAC7-4F38-BA5B-0F40C5F6D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2420938"/>
            <a:ext cx="7827963" cy="12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谐振动的运动方程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3000">
                <a:solidFill>
                  <a:srgbClr val="000066"/>
                </a:solidFill>
                <a:latin typeface="华文中宋" panose="02010600040101010101" pitchFamily="2" charset="-122"/>
              </a:rPr>
              <a:t>—</a:t>
            </a:r>
            <a:r>
              <a:rPr lang="en-US" altLang="zh-CN">
                <a:solidFill>
                  <a:srgbClr val="000092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latin typeface="华文中宋" panose="02010600040101010101" pitchFamily="2" charset="-122"/>
              </a:rPr>
              <a:t>振动方程</a:t>
            </a:r>
            <a:r>
              <a:rPr lang="zh-CN" altLang="en-US">
                <a:solidFill>
                  <a:srgbClr val="000092"/>
                </a:solidFill>
                <a:latin typeface="华文中宋" panose="02010600040101010101" pitchFamily="2" charset="-122"/>
              </a:rPr>
              <a:t>。</a:t>
            </a:r>
            <a:endParaRPr lang="en-US" altLang="zh-CN">
              <a:solidFill>
                <a:srgbClr val="000092"/>
              </a:solidFill>
              <a:latin typeface="华文中宋" panose="02010600040101010101" pitchFamily="2" charset="-122"/>
            </a:endParaRPr>
          </a:p>
          <a:p>
            <a:r>
              <a:rPr lang="zh-CN" altLang="en-US">
                <a:solidFill>
                  <a:srgbClr val="000092"/>
                </a:solidFill>
                <a:latin typeface="华文中宋" panose="02010600040101010101" pitchFamily="2" charset="-122"/>
              </a:rPr>
              <a:t>凡是具有以上受力特征、运动微分方程和运动方程的运动均为简谐振动</a:t>
            </a:r>
          </a:p>
        </p:txBody>
      </p:sp>
      <p:sp>
        <p:nvSpPr>
          <p:cNvPr id="6150" name="Text Box 57">
            <a:extLst>
              <a:ext uri="{FF2B5EF4-FFF2-40B4-BE49-F238E27FC236}">
                <a16:creationId xmlns:a16="http://schemas.microsoft.com/office/drawing/2014/main" id="{991E334A-C29D-4B42-9135-70C1FD7AA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333375"/>
            <a:ext cx="3765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得谐振动的微分方程：       </a:t>
            </a:r>
          </a:p>
        </p:txBody>
      </p:sp>
      <p:sp>
        <p:nvSpPr>
          <p:cNvPr id="6151" name="Text Box 62">
            <a:extLst>
              <a:ext uri="{FF2B5EF4-FFF2-40B4-BE49-F238E27FC236}">
                <a16:creationId xmlns:a16="http://schemas.microsoft.com/office/drawing/2014/main" id="{6037B0DD-82CA-44FC-9328-55EBF20A2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792538"/>
            <a:ext cx="44767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kumimoji="0" lang="en-US" altLang="zh-CN" sz="3000" i="1"/>
              <a:t>x </a:t>
            </a:r>
            <a:r>
              <a:rPr kumimoji="0" lang="en-US" altLang="zh-CN" sz="3000"/>
              <a:t>~ </a:t>
            </a:r>
            <a:r>
              <a:rPr lang="en-US" altLang="zh-CN" sz="3000" i="1"/>
              <a:t>t</a:t>
            </a:r>
            <a:r>
              <a:rPr lang="en-US" altLang="zh-CN">
                <a:solidFill>
                  <a:srgbClr val="000099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关系曲线称</a:t>
            </a:r>
            <a:r>
              <a:rPr lang="zh-CN" altLang="en-US" sz="2300"/>
              <a:t>振动曲线</a:t>
            </a:r>
            <a:r>
              <a:rPr lang="zh-CN" altLang="en-US" sz="2300">
                <a:solidFill>
                  <a:srgbClr val="000099"/>
                </a:solidFill>
              </a:rPr>
              <a:t>。</a:t>
            </a:r>
            <a:r>
              <a:rPr lang="zh-CN" altLang="en-US">
                <a:solidFill>
                  <a:srgbClr val="000099"/>
                </a:solidFill>
              </a:rPr>
              <a:t>        </a:t>
            </a:r>
          </a:p>
        </p:txBody>
      </p:sp>
      <p:grpSp>
        <p:nvGrpSpPr>
          <p:cNvPr id="6152" name="Group 79">
            <a:extLst>
              <a:ext uri="{FF2B5EF4-FFF2-40B4-BE49-F238E27FC236}">
                <a16:creationId xmlns:a16="http://schemas.microsoft.com/office/drawing/2014/main" id="{1831C9BD-2D6A-4860-BFAC-721BC7B3C332}"/>
              </a:ext>
            </a:extLst>
          </p:cNvPr>
          <p:cNvGrpSpPr>
            <a:grpSpLocks/>
          </p:cNvGrpSpPr>
          <p:nvPr/>
        </p:nvGrpSpPr>
        <p:grpSpPr bwMode="auto">
          <a:xfrm>
            <a:off x="5192713" y="3892550"/>
            <a:ext cx="3654425" cy="2054225"/>
            <a:chOff x="3253" y="2408"/>
            <a:chExt cx="2302" cy="1430"/>
          </a:xfrm>
        </p:grpSpPr>
        <p:sp>
          <p:nvSpPr>
            <p:cNvPr id="6156" name="Line 64">
              <a:extLst>
                <a:ext uri="{FF2B5EF4-FFF2-40B4-BE49-F238E27FC236}">
                  <a16:creationId xmlns:a16="http://schemas.microsoft.com/office/drawing/2014/main" id="{ED09421D-A2B9-49D6-A558-51A29373F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3" y="3308"/>
              <a:ext cx="1968" cy="0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Line 65">
              <a:extLst>
                <a:ext uri="{FF2B5EF4-FFF2-40B4-BE49-F238E27FC236}">
                  <a16:creationId xmlns:a16="http://schemas.microsoft.com/office/drawing/2014/main" id="{39D10C2A-679F-4446-AAC7-DB4D262E2A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6" y="2589"/>
              <a:ext cx="0" cy="1249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Text Box 66">
              <a:extLst>
                <a:ext uri="{FF2B5EF4-FFF2-40B4-BE49-F238E27FC236}">
                  <a16:creationId xmlns:a16="http://schemas.microsoft.com/office/drawing/2014/main" id="{76DFFAEF-4AF2-4554-BB62-8F2BA2CDC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7" y="3261"/>
              <a:ext cx="178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2"/>
                  </a:solidFill>
                </a:rPr>
                <a:t>t</a:t>
              </a:r>
            </a:p>
          </p:txBody>
        </p:sp>
        <p:sp>
          <p:nvSpPr>
            <p:cNvPr id="6159" name="Text Box 67">
              <a:extLst>
                <a:ext uri="{FF2B5EF4-FFF2-40B4-BE49-F238E27FC236}">
                  <a16:creationId xmlns:a16="http://schemas.microsoft.com/office/drawing/2014/main" id="{C3AD9399-5DEC-4FF8-A529-F789A1F23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4" y="3243"/>
              <a:ext cx="26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500" i="1">
                  <a:solidFill>
                    <a:schemeClr val="tx2"/>
                  </a:solidFill>
                </a:rPr>
                <a:t>O</a:t>
              </a:r>
            </a:p>
          </p:txBody>
        </p:sp>
        <p:sp>
          <p:nvSpPr>
            <p:cNvPr id="6160" name="Text Box 68">
              <a:extLst>
                <a:ext uri="{FF2B5EF4-FFF2-40B4-BE49-F238E27FC236}">
                  <a16:creationId xmlns:a16="http://schemas.microsoft.com/office/drawing/2014/main" id="{A6A1738E-E979-4760-8111-D5A658DCE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0" y="2408"/>
              <a:ext cx="228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2"/>
                  </a:solidFill>
                </a:rPr>
                <a:t>x</a:t>
              </a:r>
            </a:p>
          </p:txBody>
        </p:sp>
        <p:sp>
          <p:nvSpPr>
            <p:cNvPr id="6161" name="Text Box 69">
              <a:extLst>
                <a:ext uri="{FF2B5EF4-FFF2-40B4-BE49-F238E27FC236}">
                  <a16:creationId xmlns:a16="http://schemas.microsoft.com/office/drawing/2014/main" id="{49655782-F176-4815-9F3B-D1A0BBB2E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3" y="3269"/>
              <a:ext cx="243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rgbClr val="990000"/>
                  </a:solidFill>
                </a:rPr>
                <a:t>T</a:t>
              </a:r>
            </a:p>
          </p:txBody>
        </p:sp>
        <p:sp>
          <p:nvSpPr>
            <p:cNvPr id="6162" name="Line 71">
              <a:extLst>
                <a:ext uri="{FF2B5EF4-FFF2-40B4-BE49-F238E27FC236}">
                  <a16:creationId xmlns:a16="http://schemas.microsoft.com/office/drawing/2014/main" id="{CA68A4FF-1103-4D10-BCCE-CC63D4B97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8" y="2945"/>
              <a:ext cx="0" cy="37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3" name="Text Box 72">
              <a:extLst>
                <a:ext uri="{FF2B5EF4-FFF2-40B4-BE49-F238E27FC236}">
                  <a16:creationId xmlns:a16="http://schemas.microsoft.com/office/drawing/2014/main" id="{676F09CD-4E34-4963-A3CA-F37EBE663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3" y="2761"/>
              <a:ext cx="265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/>
                <a:t>A</a:t>
              </a:r>
            </a:p>
          </p:txBody>
        </p:sp>
        <p:sp>
          <p:nvSpPr>
            <p:cNvPr id="6164" name="Freeform 73">
              <a:extLst>
                <a:ext uri="{FF2B5EF4-FFF2-40B4-BE49-F238E27FC236}">
                  <a16:creationId xmlns:a16="http://schemas.microsoft.com/office/drawing/2014/main" id="{41243D90-1E15-4CCF-9178-6DFE301B3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" y="2924"/>
              <a:ext cx="1809" cy="767"/>
            </a:xfrm>
            <a:custGeom>
              <a:avLst/>
              <a:gdLst>
                <a:gd name="T0" fmla="*/ 0 w 2121"/>
                <a:gd name="T1" fmla="*/ 51 h 991"/>
                <a:gd name="T2" fmla="*/ 121 w 2121"/>
                <a:gd name="T3" fmla="*/ 2 h 991"/>
                <a:gd name="T4" fmla="*/ 235 w 2121"/>
                <a:gd name="T5" fmla="*/ 49 h 991"/>
                <a:gd name="T6" fmla="*/ 349 w 2121"/>
                <a:gd name="T7" fmla="*/ 98 h 991"/>
                <a:gd name="T8" fmla="*/ 462 w 2121"/>
                <a:gd name="T9" fmla="*/ 50 h 991"/>
                <a:gd name="T10" fmla="*/ 507 w 2121"/>
                <a:gd name="T11" fmla="*/ 24 h 9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21" h="991">
                  <a:moveTo>
                    <a:pt x="0" y="509"/>
                  </a:moveTo>
                  <a:cubicBezTo>
                    <a:pt x="84" y="425"/>
                    <a:pt x="342" y="6"/>
                    <a:pt x="506" y="3"/>
                  </a:cubicBezTo>
                  <a:cubicBezTo>
                    <a:pt x="670" y="0"/>
                    <a:pt x="826" y="324"/>
                    <a:pt x="985" y="488"/>
                  </a:cubicBezTo>
                  <a:cubicBezTo>
                    <a:pt x="1144" y="652"/>
                    <a:pt x="1302" y="988"/>
                    <a:pt x="1460" y="989"/>
                  </a:cubicBezTo>
                  <a:cubicBezTo>
                    <a:pt x="1617" y="991"/>
                    <a:pt x="1825" y="622"/>
                    <a:pt x="1935" y="498"/>
                  </a:cubicBezTo>
                  <a:cubicBezTo>
                    <a:pt x="2045" y="374"/>
                    <a:pt x="2090" y="285"/>
                    <a:pt x="2121" y="242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Rectangle 74">
              <a:extLst>
                <a:ext uri="{FF2B5EF4-FFF2-40B4-BE49-F238E27FC236}">
                  <a16:creationId xmlns:a16="http://schemas.microsoft.com/office/drawing/2014/main" id="{4D7EFF67-2BD4-416C-A9E0-B2CAC072B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" y="3133"/>
              <a:ext cx="227" cy="1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66" name="Line 75">
              <a:extLst>
                <a:ext uri="{FF2B5EF4-FFF2-40B4-BE49-F238E27FC236}">
                  <a16:creationId xmlns:a16="http://schemas.microsoft.com/office/drawing/2014/main" id="{6DE50C92-A0D5-4D5B-807C-3019FE17CD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1" y="2915"/>
              <a:ext cx="27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53" name="Text Box 76">
            <a:extLst>
              <a:ext uri="{FF2B5EF4-FFF2-40B4-BE49-F238E27FC236}">
                <a16:creationId xmlns:a16="http://schemas.microsoft.com/office/drawing/2014/main" id="{4CE96060-4C33-46AA-9FCB-314DE606D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440238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00008A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000">
                <a:latin typeface="华文中宋" panose="02010600040101010101" pitchFamily="2" charset="-122"/>
              </a:rPr>
              <a:t>★</a:t>
            </a:r>
            <a:r>
              <a:rPr lang="en-US" altLang="zh-CN"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简谐振动特点：</a:t>
            </a:r>
          </a:p>
        </p:txBody>
      </p:sp>
      <p:sp>
        <p:nvSpPr>
          <p:cNvPr id="6154" name="Text Box 77">
            <a:extLst>
              <a:ext uri="{FF2B5EF4-FFF2-40B4-BE49-F238E27FC236}">
                <a16:creationId xmlns:a16="http://schemas.microsoft.com/office/drawing/2014/main" id="{7CCD3BDF-0521-46CF-8196-646B196F4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919663"/>
            <a:ext cx="29718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300">
                <a:solidFill>
                  <a:srgbClr val="000066"/>
                </a:solidFill>
              </a:rPr>
              <a:t>(1)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等幅振动；   </a:t>
            </a:r>
          </a:p>
        </p:txBody>
      </p:sp>
      <p:sp>
        <p:nvSpPr>
          <p:cNvPr id="6155" name="Text Box 78">
            <a:extLst>
              <a:ext uri="{FF2B5EF4-FFF2-40B4-BE49-F238E27FC236}">
                <a16:creationId xmlns:a16="http://schemas.microsoft.com/office/drawing/2014/main" id="{0BFCD144-255E-4401-9B51-DD97BE315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484813"/>
            <a:ext cx="3754437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300">
                <a:solidFill>
                  <a:srgbClr val="000066"/>
                </a:solidFill>
              </a:rPr>
              <a:t>(2)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周期振动。</a:t>
            </a:r>
          </a:p>
        </p:txBody>
      </p:sp>
    </p:spTree>
  </p:cSld>
  <p:clrMapOvr>
    <a:masterClrMapping/>
  </p:clrMapOvr>
  <p:transition spd="slow"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23" name="Rectangle 11">
            <a:extLst>
              <a:ext uri="{FF2B5EF4-FFF2-40B4-BE49-F238E27FC236}">
                <a16:creationId xmlns:a16="http://schemas.microsoft.com/office/drawing/2014/main" id="{6FAF1B60-3A6E-44DA-844E-C510A27D9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3" y="944563"/>
            <a:ext cx="3703637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方程</a:t>
            </a:r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300">
                <a:solidFill>
                  <a:srgbClr val="006600"/>
                </a:solidFill>
              </a:rPr>
              <a:t>(7-37)</a:t>
            </a:r>
            <a:r>
              <a:rPr lang="en-US" altLang="zh-CN" sz="2300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的解为</a:t>
            </a:r>
            <a:r>
              <a:rPr lang="zh-CN" altLang="en-US" sz="2300">
                <a:solidFill>
                  <a:srgbClr val="000080"/>
                </a:solidFill>
                <a:latin typeface="华文中宋" panose="02010600040101010101" pitchFamily="2" charset="-122"/>
              </a:rPr>
              <a:t>：</a:t>
            </a:r>
          </a:p>
        </p:txBody>
      </p:sp>
      <p:graphicFrame>
        <p:nvGraphicFramePr>
          <p:cNvPr id="141324" name="Object 12">
            <a:extLst>
              <a:ext uri="{FF2B5EF4-FFF2-40B4-BE49-F238E27FC236}">
                <a16:creationId xmlns:a16="http://schemas.microsoft.com/office/drawing/2014/main" id="{64A4DC35-9899-4DF5-91F6-C922CBD2D1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0" y="836613"/>
          <a:ext cx="39592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6" name="公式" r:id="rId3" imgW="3779415" imgH="457107" progId="Equation.3">
                  <p:embed/>
                </p:oleObj>
              </mc:Choice>
              <mc:Fallback>
                <p:oleObj name="公式" r:id="rId3" imgW="3779415" imgH="457107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836613"/>
                        <a:ext cx="3959225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27" name="Object 15">
            <a:extLst>
              <a:ext uri="{FF2B5EF4-FFF2-40B4-BE49-F238E27FC236}">
                <a16:creationId xmlns:a16="http://schemas.microsoft.com/office/drawing/2014/main" id="{9F93263C-3077-4548-883C-7618A123BF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5763" y="1482725"/>
          <a:ext cx="24114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7" name="公式" r:id="rId5" imgW="2217440" imgH="503013" progId="Equation.3">
                  <p:embed/>
                </p:oleObj>
              </mc:Choice>
              <mc:Fallback>
                <p:oleObj name="公式" r:id="rId5" imgW="2217440" imgH="50301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763" y="1482725"/>
                        <a:ext cx="241141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8" name="Rectangle 16">
            <a:extLst>
              <a:ext uri="{FF2B5EF4-FFF2-40B4-BE49-F238E27FC236}">
                <a16:creationId xmlns:a16="http://schemas.microsoft.com/office/drawing/2014/main" id="{DC1B97EF-043A-46B3-BA26-0B0CB4E77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566863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800">
                <a:latin typeface="华文中宋" panose="02010600040101010101" pitchFamily="2" charset="-122"/>
              </a:rPr>
              <a:t>—</a:t>
            </a:r>
            <a:r>
              <a:rPr lang="en-US" altLang="zh-CN" sz="1500"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latin typeface="华文中宋" panose="02010600040101010101" pitchFamily="2" charset="-122"/>
              </a:rPr>
              <a:t>阻尼振动角频率</a:t>
            </a:r>
          </a:p>
        </p:txBody>
      </p:sp>
      <p:grpSp>
        <p:nvGrpSpPr>
          <p:cNvPr id="141358" name="Group 46">
            <a:extLst>
              <a:ext uri="{FF2B5EF4-FFF2-40B4-BE49-F238E27FC236}">
                <a16:creationId xmlns:a16="http://schemas.microsoft.com/office/drawing/2014/main" id="{7C62E9C9-34A7-493C-99CB-1284028DBE75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60350"/>
            <a:ext cx="4344988" cy="604838"/>
            <a:chOff x="204" y="189"/>
            <a:chExt cx="2737" cy="381"/>
          </a:xfrm>
        </p:grpSpPr>
        <p:sp>
          <p:nvSpPr>
            <p:cNvPr id="52254" name="Rectangle 14">
              <a:extLst>
                <a:ext uri="{FF2B5EF4-FFF2-40B4-BE49-F238E27FC236}">
                  <a16:creationId xmlns:a16="http://schemas.microsoft.com/office/drawing/2014/main" id="{6C16EA33-B07E-4475-AD04-3753845B5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256"/>
              <a:ext cx="273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000066"/>
                  </a:solidFill>
                  <a:latin typeface="华文中宋" panose="02010600040101010101" pitchFamily="2" charset="-122"/>
                </a:rPr>
                <a:t>2. </a:t>
              </a:r>
              <a:r>
                <a:rPr lang="zh-CN" altLang="en-US">
                  <a:solidFill>
                    <a:srgbClr val="000066"/>
                  </a:solidFill>
                  <a:latin typeface="华文中宋" panose="02010600040101010101" pitchFamily="2" charset="-122"/>
                </a:rPr>
                <a:t>弱阻尼 </a:t>
              </a:r>
              <a:r>
                <a:rPr lang="en-US" altLang="zh-CN">
                  <a:solidFill>
                    <a:srgbClr val="000066"/>
                  </a:solidFill>
                </a:rPr>
                <a:t>(</a:t>
              </a:r>
              <a:r>
                <a:rPr lang="en-US" altLang="zh-CN">
                  <a:solidFill>
                    <a:srgbClr val="000066"/>
                  </a:solidFill>
                  <a:latin typeface="华文中宋" panose="02010600040101010101" pitchFamily="2" charset="-122"/>
                </a:rPr>
                <a:t>             </a:t>
              </a:r>
              <a:r>
                <a:rPr lang="en-US" altLang="zh-CN">
                  <a:solidFill>
                    <a:srgbClr val="000066"/>
                  </a:solidFill>
                </a:rPr>
                <a:t>)</a:t>
              </a:r>
              <a:r>
                <a:rPr lang="en-US" altLang="zh-CN">
                  <a:solidFill>
                    <a:srgbClr val="000066"/>
                  </a:solidFill>
                  <a:latin typeface="华文中宋" panose="02010600040101010101" pitchFamily="2" charset="-122"/>
                </a:rPr>
                <a:t>             </a:t>
              </a:r>
            </a:p>
          </p:txBody>
        </p:sp>
        <p:graphicFrame>
          <p:nvGraphicFramePr>
            <p:cNvPr id="52255" name="Object 21">
              <a:extLst>
                <a:ext uri="{FF2B5EF4-FFF2-40B4-BE49-F238E27FC236}">
                  <a16:creationId xmlns:a16="http://schemas.microsoft.com/office/drawing/2014/main" id="{A53EC03D-E950-4EEE-AF64-11C3B4A872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66" y="189"/>
            <a:ext cx="846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58" name="公式" r:id="rId7" imgW="1196460" imgH="503013" progId="Equation.3">
                    <p:embed/>
                  </p:oleObj>
                </mc:Choice>
                <mc:Fallback>
                  <p:oleObj name="公式" r:id="rId7" imgW="1196460" imgH="503013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6" y="189"/>
                          <a:ext cx="846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1334" name="Text Box 22">
            <a:extLst>
              <a:ext uri="{FF2B5EF4-FFF2-40B4-BE49-F238E27FC236}">
                <a16:creationId xmlns:a16="http://schemas.microsoft.com/office/drawing/2014/main" id="{213920C9-2589-44AF-9EA9-0CB9D6AE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9413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(7-38)   </a:t>
            </a:r>
          </a:p>
        </p:txBody>
      </p:sp>
      <p:sp>
        <p:nvSpPr>
          <p:cNvPr id="141335" name="Text Box 23">
            <a:extLst>
              <a:ext uri="{FF2B5EF4-FFF2-40B4-BE49-F238E27FC236}">
                <a16:creationId xmlns:a16="http://schemas.microsoft.com/office/drawing/2014/main" id="{3A65C194-DDFF-43E4-A501-102223A06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8" y="1643063"/>
            <a:ext cx="15716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其中：       </a:t>
            </a:r>
          </a:p>
        </p:txBody>
      </p:sp>
      <p:sp>
        <p:nvSpPr>
          <p:cNvPr id="141336" name="Text Box 24">
            <a:extLst>
              <a:ext uri="{FF2B5EF4-FFF2-40B4-BE49-F238E27FC236}">
                <a16:creationId xmlns:a16="http://schemas.microsoft.com/office/drawing/2014/main" id="{CDB435EF-356E-499F-83F5-8F70F80B8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15811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(7-39)   </a:t>
            </a:r>
          </a:p>
        </p:txBody>
      </p:sp>
      <p:graphicFrame>
        <p:nvGraphicFramePr>
          <p:cNvPr id="141337" name="Object 25">
            <a:extLst>
              <a:ext uri="{FF2B5EF4-FFF2-40B4-BE49-F238E27FC236}">
                <a16:creationId xmlns:a16="http://schemas.microsoft.com/office/drawing/2014/main" id="{1E34017C-A9A3-475F-9CDD-23FEC4BE8D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9563" y="2205038"/>
          <a:ext cx="34242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9" name="公式" r:id="rId9" imgW="3177407" imgH="967678" progId="Equation.3">
                  <p:embed/>
                </p:oleObj>
              </mc:Choice>
              <mc:Fallback>
                <p:oleObj name="公式" r:id="rId9" imgW="3177407" imgH="967678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2205038"/>
                        <a:ext cx="34242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38" name="Rectangle 26">
            <a:extLst>
              <a:ext uri="{FF2B5EF4-FFF2-40B4-BE49-F238E27FC236}">
                <a16:creationId xmlns:a16="http://schemas.microsoft.com/office/drawing/2014/main" id="{A481EBFA-2BDA-4382-B329-38C57510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405063"/>
            <a:ext cx="324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800">
                <a:latin typeface="华文中宋" panose="02010600040101010101" pitchFamily="2" charset="-122"/>
              </a:rPr>
              <a:t>—</a:t>
            </a:r>
            <a:r>
              <a:rPr lang="en-US" altLang="zh-CN" sz="1500"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latin typeface="华文中宋" panose="02010600040101010101" pitchFamily="2" charset="-122"/>
              </a:rPr>
              <a:t>阻尼振动周期</a:t>
            </a:r>
          </a:p>
        </p:txBody>
      </p:sp>
      <p:sp>
        <p:nvSpPr>
          <p:cNvPr id="141340" name="Text Box 28">
            <a:extLst>
              <a:ext uri="{FF2B5EF4-FFF2-40B4-BE49-F238E27FC236}">
                <a16:creationId xmlns:a16="http://schemas.microsoft.com/office/drawing/2014/main" id="{A4A85DF9-0FDF-4264-93C8-B3E571E92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242093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(7-40)   </a:t>
            </a:r>
          </a:p>
        </p:txBody>
      </p:sp>
      <p:sp>
        <p:nvSpPr>
          <p:cNvPr id="141341" name="Rectangle 29">
            <a:extLst>
              <a:ext uri="{FF2B5EF4-FFF2-40B4-BE49-F238E27FC236}">
                <a16:creationId xmlns:a16="http://schemas.microsoft.com/office/drawing/2014/main" id="{D75B63A0-3A32-4666-BEA9-397A84B62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3440113"/>
            <a:ext cx="24987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弱阻尼曲线：      </a:t>
            </a:r>
          </a:p>
        </p:txBody>
      </p:sp>
      <p:grpSp>
        <p:nvGrpSpPr>
          <p:cNvPr id="141359" name="Group 47">
            <a:extLst>
              <a:ext uri="{FF2B5EF4-FFF2-40B4-BE49-F238E27FC236}">
                <a16:creationId xmlns:a16="http://schemas.microsoft.com/office/drawing/2014/main" id="{817BB1D3-8728-4345-9B83-B0B4357D648C}"/>
              </a:ext>
            </a:extLst>
          </p:cNvPr>
          <p:cNvGrpSpPr>
            <a:grpSpLocks/>
          </p:cNvGrpSpPr>
          <p:nvPr/>
        </p:nvGrpSpPr>
        <p:grpSpPr bwMode="auto">
          <a:xfrm>
            <a:off x="4860925" y="3141663"/>
            <a:ext cx="4032250" cy="2736850"/>
            <a:chOff x="2971" y="2205"/>
            <a:chExt cx="2540" cy="1724"/>
          </a:xfrm>
        </p:grpSpPr>
        <p:sp>
          <p:nvSpPr>
            <p:cNvPr id="52240" name="Line 30">
              <a:extLst>
                <a:ext uri="{FF2B5EF4-FFF2-40B4-BE49-F238E27FC236}">
                  <a16:creationId xmlns:a16="http://schemas.microsoft.com/office/drawing/2014/main" id="{6DFB2152-4E4C-4E82-99F9-64AF93817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" y="3166"/>
              <a:ext cx="2351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1" name="Line 31">
              <a:extLst>
                <a:ext uri="{FF2B5EF4-FFF2-40B4-BE49-F238E27FC236}">
                  <a16:creationId xmlns:a16="http://schemas.microsoft.com/office/drawing/2014/main" id="{2C8823F7-BEE2-423F-ADA0-DFDBDCBA9E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9" y="2340"/>
              <a:ext cx="0" cy="152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2" name="Freeform 32">
              <a:extLst>
                <a:ext uri="{FF2B5EF4-FFF2-40B4-BE49-F238E27FC236}">
                  <a16:creationId xmlns:a16="http://schemas.microsoft.com/office/drawing/2014/main" id="{DED142C6-E7EA-4F79-B6E0-0AC043FB9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9" y="3216"/>
              <a:ext cx="1884" cy="566"/>
            </a:xfrm>
            <a:custGeom>
              <a:avLst/>
              <a:gdLst>
                <a:gd name="T0" fmla="*/ 0 w 1808"/>
                <a:gd name="T1" fmla="*/ 170 h 658"/>
                <a:gd name="T2" fmla="*/ 1081 w 1808"/>
                <a:gd name="T3" fmla="*/ 69 h 658"/>
                <a:gd name="T4" fmla="*/ 1890 w 1808"/>
                <a:gd name="T5" fmla="*/ 19 h 658"/>
                <a:gd name="T6" fmla="*/ 2619 w 1808"/>
                <a:gd name="T7" fmla="*/ 0 h 6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08" h="658">
                  <a:moveTo>
                    <a:pt x="0" y="658"/>
                  </a:moveTo>
                  <a:cubicBezTo>
                    <a:pt x="124" y="593"/>
                    <a:pt x="529" y="363"/>
                    <a:pt x="746" y="266"/>
                  </a:cubicBezTo>
                  <a:cubicBezTo>
                    <a:pt x="963" y="169"/>
                    <a:pt x="1128" y="117"/>
                    <a:pt x="1305" y="73"/>
                  </a:cubicBezTo>
                  <a:cubicBezTo>
                    <a:pt x="1482" y="29"/>
                    <a:pt x="1703" y="15"/>
                    <a:pt x="1808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3" name="Freeform 33">
              <a:extLst>
                <a:ext uri="{FF2B5EF4-FFF2-40B4-BE49-F238E27FC236}">
                  <a16:creationId xmlns:a16="http://schemas.microsoft.com/office/drawing/2014/main" id="{8F94B621-47BD-4982-9A11-189D0F2AB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" y="2517"/>
              <a:ext cx="1989" cy="1151"/>
            </a:xfrm>
            <a:custGeom>
              <a:avLst/>
              <a:gdLst>
                <a:gd name="T0" fmla="*/ 0 w 1908"/>
                <a:gd name="T1" fmla="*/ 194 h 1338"/>
                <a:gd name="T2" fmla="*/ 198 w 1908"/>
                <a:gd name="T3" fmla="*/ 24 h 1338"/>
                <a:gd name="T4" fmla="*/ 460 w 1908"/>
                <a:gd name="T5" fmla="*/ 335 h 1338"/>
                <a:gd name="T6" fmla="*/ 825 w 1908"/>
                <a:gd name="T7" fmla="*/ 84 h 1338"/>
                <a:gd name="T8" fmla="*/ 1089 w 1908"/>
                <a:gd name="T9" fmla="*/ 274 h 1338"/>
                <a:gd name="T10" fmla="*/ 1439 w 1908"/>
                <a:gd name="T11" fmla="*/ 135 h 1338"/>
                <a:gd name="T12" fmla="*/ 1650 w 1908"/>
                <a:gd name="T13" fmla="*/ 241 h 1338"/>
                <a:gd name="T14" fmla="*/ 1867 w 1908"/>
                <a:gd name="T15" fmla="*/ 160 h 1338"/>
                <a:gd name="T16" fmla="*/ 2069 w 1908"/>
                <a:gd name="T17" fmla="*/ 219 h 1338"/>
                <a:gd name="T18" fmla="*/ 2262 w 1908"/>
                <a:gd name="T19" fmla="*/ 176 h 1338"/>
                <a:gd name="T20" fmla="*/ 2407 w 1908"/>
                <a:gd name="T21" fmla="*/ 210 h 1338"/>
                <a:gd name="T22" fmla="*/ 2559 w 1908"/>
                <a:gd name="T23" fmla="*/ 182 h 1338"/>
                <a:gd name="T24" fmla="*/ 2687 w 1908"/>
                <a:gd name="T25" fmla="*/ 203 h 1338"/>
                <a:gd name="T26" fmla="*/ 2774 w 1908"/>
                <a:gd name="T27" fmla="*/ 194 h 13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08" h="1338">
                  <a:moveTo>
                    <a:pt x="0" y="755"/>
                  </a:moveTo>
                  <a:cubicBezTo>
                    <a:pt x="23" y="644"/>
                    <a:pt x="83" y="0"/>
                    <a:pt x="136" y="91"/>
                  </a:cubicBezTo>
                  <a:cubicBezTo>
                    <a:pt x="189" y="182"/>
                    <a:pt x="244" y="1260"/>
                    <a:pt x="316" y="1299"/>
                  </a:cubicBezTo>
                  <a:cubicBezTo>
                    <a:pt x="388" y="1338"/>
                    <a:pt x="496" y="366"/>
                    <a:pt x="568" y="327"/>
                  </a:cubicBezTo>
                  <a:cubicBezTo>
                    <a:pt x="640" y="288"/>
                    <a:pt x="678" y="1030"/>
                    <a:pt x="748" y="1063"/>
                  </a:cubicBezTo>
                  <a:cubicBezTo>
                    <a:pt x="818" y="1096"/>
                    <a:pt x="923" y="549"/>
                    <a:pt x="988" y="527"/>
                  </a:cubicBezTo>
                  <a:cubicBezTo>
                    <a:pt x="1053" y="505"/>
                    <a:pt x="1087" y="916"/>
                    <a:pt x="1136" y="931"/>
                  </a:cubicBezTo>
                  <a:cubicBezTo>
                    <a:pt x="1185" y="946"/>
                    <a:pt x="1236" y="633"/>
                    <a:pt x="1284" y="619"/>
                  </a:cubicBezTo>
                  <a:cubicBezTo>
                    <a:pt x="1332" y="605"/>
                    <a:pt x="1379" y="836"/>
                    <a:pt x="1424" y="847"/>
                  </a:cubicBezTo>
                  <a:cubicBezTo>
                    <a:pt x="1469" y="858"/>
                    <a:pt x="1517" y="688"/>
                    <a:pt x="1556" y="683"/>
                  </a:cubicBezTo>
                  <a:cubicBezTo>
                    <a:pt x="1595" y="678"/>
                    <a:pt x="1622" y="812"/>
                    <a:pt x="1656" y="815"/>
                  </a:cubicBezTo>
                  <a:cubicBezTo>
                    <a:pt x="1690" y="818"/>
                    <a:pt x="1728" y="708"/>
                    <a:pt x="1760" y="703"/>
                  </a:cubicBezTo>
                  <a:cubicBezTo>
                    <a:pt x="1792" y="698"/>
                    <a:pt x="1823" y="778"/>
                    <a:pt x="1848" y="787"/>
                  </a:cubicBezTo>
                  <a:cubicBezTo>
                    <a:pt x="1873" y="796"/>
                    <a:pt x="1896" y="762"/>
                    <a:pt x="1908" y="755"/>
                  </a:cubicBez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4" name="Freeform 34">
              <a:extLst>
                <a:ext uri="{FF2B5EF4-FFF2-40B4-BE49-F238E27FC236}">
                  <a16:creationId xmlns:a16="http://schemas.microsoft.com/office/drawing/2014/main" id="{4DF152E5-6933-46FF-AB04-0D1FE8BD13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46" y="2541"/>
              <a:ext cx="1884" cy="567"/>
            </a:xfrm>
            <a:custGeom>
              <a:avLst/>
              <a:gdLst>
                <a:gd name="T0" fmla="*/ 0 w 1808"/>
                <a:gd name="T1" fmla="*/ 173 h 658"/>
                <a:gd name="T2" fmla="*/ 1081 w 1808"/>
                <a:gd name="T3" fmla="*/ 70 h 658"/>
                <a:gd name="T4" fmla="*/ 1890 w 1808"/>
                <a:gd name="T5" fmla="*/ 19 h 658"/>
                <a:gd name="T6" fmla="*/ 2619 w 1808"/>
                <a:gd name="T7" fmla="*/ 0 h 6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08" h="658">
                  <a:moveTo>
                    <a:pt x="0" y="658"/>
                  </a:moveTo>
                  <a:cubicBezTo>
                    <a:pt x="124" y="593"/>
                    <a:pt x="529" y="363"/>
                    <a:pt x="746" y="266"/>
                  </a:cubicBezTo>
                  <a:cubicBezTo>
                    <a:pt x="963" y="169"/>
                    <a:pt x="1128" y="117"/>
                    <a:pt x="1305" y="73"/>
                  </a:cubicBezTo>
                  <a:cubicBezTo>
                    <a:pt x="1482" y="29"/>
                    <a:pt x="1703" y="15"/>
                    <a:pt x="1808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45" name="Rectangle 35">
              <a:extLst>
                <a:ext uri="{FF2B5EF4-FFF2-40B4-BE49-F238E27FC236}">
                  <a16:creationId xmlns:a16="http://schemas.microsoft.com/office/drawing/2014/main" id="{696FF90C-2569-4335-A33A-8874F4A4D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2205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2246" name="Rectangle 36">
              <a:extLst>
                <a:ext uri="{FF2B5EF4-FFF2-40B4-BE49-F238E27FC236}">
                  <a16:creationId xmlns:a16="http://schemas.microsoft.com/office/drawing/2014/main" id="{4CDAE881-18DA-4883-A11A-387C2F36C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" y="3151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2247" name="Rectangle 37">
              <a:extLst>
                <a:ext uri="{FF2B5EF4-FFF2-40B4-BE49-F238E27FC236}">
                  <a16:creationId xmlns:a16="http://schemas.microsoft.com/office/drawing/2014/main" id="{B10277DB-4E7E-4C5F-92AB-257608EDB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3130"/>
              <a:ext cx="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O</a:t>
              </a:r>
            </a:p>
          </p:txBody>
        </p:sp>
        <p:graphicFrame>
          <p:nvGraphicFramePr>
            <p:cNvPr id="52248" name="Object 38">
              <a:extLst>
                <a:ext uri="{FF2B5EF4-FFF2-40B4-BE49-F238E27FC236}">
                  <a16:creationId xmlns:a16="http://schemas.microsoft.com/office/drawing/2014/main" id="{68F1C16F-7295-47B2-B0E9-B5D421276E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87" y="2370"/>
            <a:ext cx="1724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0" name="公式" r:id="rId11" imgW="3207913" imgH="457107" progId="Equation.3">
                    <p:embed/>
                  </p:oleObj>
                </mc:Choice>
                <mc:Fallback>
                  <p:oleObj name="公式" r:id="rId11" imgW="3207913" imgH="457107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2370"/>
                          <a:ext cx="1724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49" name="Object 39">
              <a:extLst>
                <a:ext uri="{FF2B5EF4-FFF2-40B4-BE49-F238E27FC236}">
                  <a16:creationId xmlns:a16="http://schemas.microsoft.com/office/drawing/2014/main" id="{9BA92F35-4150-464C-9731-A3FB4156C9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600"/>
            <a:ext cx="681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1" name="公式" r:id="rId13" imgW="1310649" imgH="457107" progId="Equation.3">
                    <p:embed/>
                  </p:oleObj>
                </mc:Choice>
                <mc:Fallback>
                  <p:oleObj name="公式" r:id="rId13" imgW="1310649" imgH="457107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600"/>
                          <a:ext cx="681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50" name="Line 40">
              <a:extLst>
                <a:ext uri="{FF2B5EF4-FFF2-40B4-BE49-F238E27FC236}">
                  <a16:creationId xmlns:a16="http://schemas.microsoft.com/office/drawing/2014/main" id="{F85F9C1C-03E5-4F07-A5AF-EEE6B6567B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6" y="2505"/>
              <a:ext cx="350" cy="33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1" name="Freeform 41">
              <a:extLst>
                <a:ext uri="{FF2B5EF4-FFF2-40B4-BE49-F238E27FC236}">
                  <a16:creationId xmlns:a16="http://schemas.microsoft.com/office/drawing/2014/main" id="{A00D4890-6CF0-470F-9E69-361709276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2733"/>
              <a:ext cx="216" cy="182"/>
            </a:xfrm>
            <a:custGeom>
              <a:avLst/>
              <a:gdLst>
                <a:gd name="T0" fmla="*/ 0 w 208"/>
                <a:gd name="T1" fmla="*/ 54 h 212"/>
                <a:gd name="T2" fmla="*/ 292 w 208"/>
                <a:gd name="T3" fmla="*/ 0 h 21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08" h="212">
                  <a:moveTo>
                    <a:pt x="0" y="212"/>
                  </a:moveTo>
                  <a:lnTo>
                    <a:pt x="208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2" name="Line 42">
              <a:extLst>
                <a:ext uri="{FF2B5EF4-FFF2-40B4-BE49-F238E27FC236}">
                  <a16:creationId xmlns:a16="http://schemas.microsoft.com/office/drawing/2014/main" id="{D359CE87-F656-4A57-9DCF-328801A313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59" y="2704"/>
              <a:ext cx="291" cy="2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3" name="Line 43">
              <a:extLst>
                <a:ext uri="{FF2B5EF4-FFF2-40B4-BE49-F238E27FC236}">
                  <a16:creationId xmlns:a16="http://schemas.microsoft.com/office/drawing/2014/main" id="{F87C27C6-EC92-4B90-AF8E-4087DCD20D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2" y="3572"/>
              <a:ext cx="164" cy="155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1357" name="Rectangle 45">
            <a:extLst>
              <a:ext uri="{FF2B5EF4-FFF2-40B4-BE49-F238E27FC236}">
                <a16:creationId xmlns:a16="http://schemas.microsoft.com/office/drawing/2014/main" id="{FA87E5AB-81F7-426C-B95E-630EBCA8C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3987800"/>
            <a:ext cx="4530725" cy="160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振幅随时间</a:t>
            </a:r>
            <a:r>
              <a:rPr lang="zh-CN" altLang="en-US" sz="1200">
                <a:latin typeface="华文中宋" panose="02010600040101010101" pitchFamily="2" charset="-122"/>
              </a:rPr>
              <a:t> </a:t>
            </a:r>
            <a:r>
              <a:rPr lang="en-US" altLang="zh-CN" sz="3000" i="1"/>
              <a:t>t</a:t>
            </a:r>
            <a:r>
              <a:rPr lang="en-US" altLang="zh-CN" sz="12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作指数衰减；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 近似为简谐振动；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 阻尼振动周期比系统的</a:t>
            </a:r>
          </a:p>
          <a:p>
            <a:pPr>
              <a:buClr>
                <a:srgbClr val="FF3300"/>
              </a:buClr>
              <a:buFont typeface="Wingdings" panose="05000000000000000000" pitchFamily="2" charset="2"/>
              <a:buNone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    固有周期长。            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4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4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4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4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4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4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14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3000"/>
                                        <p:tgtEl>
                                          <p:spTgt spid="14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3" grpId="0"/>
      <p:bldP spid="141328" grpId="0"/>
      <p:bldP spid="141334" grpId="0"/>
      <p:bldP spid="141335" grpId="0"/>
      <p:bldP spid="141336" grpId="0"/>
      <p:bldP spid="141338" grpId="0"/>
      <p:bldP spid="141340" grpId="0"/>
      <p:bldP spid="141341" grpId="0"/>
      <p:bldP spid="14135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>
            <a:extLst>
              <a:ext uri="{FF2B5EF4-FFF2-40B4-BE49-F238E27FC236}">
                <a16:creationId xmlns:a16="http://schemas.microsoft.com/office/drawing/2014/main" id="{94D7F176-ADA6-40B8-829A-EC92CE7A7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15925"/>
            <a:ext cx="438785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3.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临界阻尼和过阻尼                </a:t>
            </a:r>
          </a:p>
        </p:txBody>
      </p:sp>
      <p:sp>
        <p:nvSpPr>
          <p:cNvPr id="143369" name="Rectangle 9">
            <a:extLst>
              <a:ext uri="{FF2B5EF4-FFF2-40B4-BE49-F238E27FC236}">
                <a16:creationId xmlns:a16="http://schemas.microsoft.com/office/drawing/2014/main" id="{C845FF9B-7031-4B3B-9DAF-1DE4F1C61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276475"/>
            <a:ext cx="4392612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93675" indent="-193675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>
              <a:lnSpc>
                <a:spcPct val="110000"/>
              </a:lnSpc>
            </a:pP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     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临界阻尼是物体不作</a:t>
            </a:r>
          </a:p>
          <a:p>
            <a:pPr eaLnBrk="1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往复运动的极限，从周期</a:t>
            </a:r>
          </a:p>
          <a:p>
            <a:pPr eaLnBrk="1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振动变为非周期振动。</a:t>
            </a:r>
          </a:p>
        </p:txBody>
      </p:sp>
      <p:sp>
        <p:nvSpPr>
          <p:cNvPr id="143370" name="Rectangle 10">
            <a:extLst>
              <a:ext uri="{FF2B5EF4-FFF2-40B4-BE49-F238E27FC236}">
                <a16:creationId xmlns:a16="http://schemas.microsoft.com/office/drawing/2014/main" id="{1F010A27-5184-4AF2-81FB-77CEA85B0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4508500"/>
            <a:ext cx="773112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    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振动从开始最大位移缓慢回到平衡位置，不再做</a:t>
            </a:r>
          </a:p>
          <a:p>
            <a:pPr algn="just">
              <a:lnSpc>
                <a:spcPct val="110000"/>
              </a:lnSpc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往复运动，非周期运动。</a:t>
            </a:r>
          </a:p>
        </p:txBody>
      </p:sp>
      <p:grpSp>
        <p:nvGrpSpPr>
          <p:cNvPr id="143398" name="Group 38">
            <a:extLst>
              <a:ext uri="{FF2B5EF4-FFF2-40B4-BE49-F238E27FC236}">
                <a16:creationId xmlns:a16="http://schemas.microsoft.com/office/drawing/2014/main" id="{7F68664A-49FD-479A-BD04-D886152D98F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1112838"/>
            <a:ext cx="3800475" cy="473075"/>
            <a:chOff x="521" y="692"/>
            <a:chExt cx="2491" cy="315"/>
          </a:xfrm>
        </p:grpSpPr>
        <p:sp>
          <p:nvSpPr>
            <p:cNvPr id="53278" name="Rectangle 6">
              <a:extLst>
                <a:ext uri="{FF2B5EF4-FFF2-40B4-BE49-F238E27FC236}">
                  <a16:creationId xmlns:a16="http://schemas.microsoft.com/office/drawing/2014/main" id="{26940114-2F90-481F-886E-5957D93F0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693"/>
              <a:ext cx="1692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：弱阻尼；          </a:t>
              </a:r>
            </a:p>
          </p:txBody>
        </p:sp>
        <p:graphicFrame>
          <p:nvGraphicFramePr>
            <p:cNvPr id="53279" name="Object 27">
              <a:extLst>
                <a:ext uri="{FF2B5EF4-FFF2-40B4-BE49-F238E27FC236}">
                  <a16:creationId xmlns:a16="http://schemas.microsoft.com/office/drawing/2014/main" id="{BBE2E20B-9E75-41E4-94F4-BD5B8DF3EA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1" y="692"/>
            <a:ext cx="86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0" name="公式" r:id="rId3" imgW="1081992" imgH="358016" progId="Equation.3">
                    <p:embed/>
                  </p:oleObj>
                </mc:Choice>
                <mc:Fallback>
                  <p:oleObj name="公式" r:id="rId3" imgW="1081992" imgH="358016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692"/>
                          <a:ext cx="862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399" name="Group 39">
            <a:extLst>
              <a:ext uri="{FF2B5EF4-FFF2-40B4-BE49-F238E27FC236}">
                <a16:creationId xmlns:a16="http://schemas.microsoft.com/office/drawing/2014/main" id="{0B148A7B-2B27-49FE-9BDA-281DDFA2D44B}"/>
              </a:ext>
            </a:extLst>
          </p:cNvPr>
          <p:cNvGrpSpPr>
            <a:grpSpLocks/>
          </p:cNvGrpSpPr>
          <p:nvPr/>
        </p:nvGrpSpPr>
        <p:grpSpPr bwMode="auto">
          <a:xfrm>
            <a:off x="798513" y="1760538"/>
            <a:ext cx="3844925" cy="492125"/>
            <a:chOff x="503" y="1116"/>
            <a:chExt cx="2490" cy="314"/>
          </a:xfrm>
        </p:grpSpPr>
        <p:graphicFrame>
          <p:nvGraphicFramePr>
            <p:cNvPr id="53276" name="Object 5">
              <a:extLst>
                <a:ext uri="{FF2B5EF4-FFF2-40B4-BE49-F238E27FC236}">
                  <a16:creationId xmlns:a16="http://schemas.microsoft.com/office/drawing/2014/main" id="{05F15883-D51E-44DB-BCB1-3B83078E28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3" y="1116"/>
            <a:ext cx="880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1" name="公式" r:id="rId5" imgW="1097385" imgH="358016" progId="Equation.3">
                    <p:embed/>
                  </p:oleObj>
                </mc:Choice>
                <mc:Fallback>
                  <p:oleObj name="公式" r:id="rId5" imgW="1097385" imgH="358016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" y="1116"/>
                          <a:ext cx="880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77" name="Rectangle 29">
              <a:extLst>
                <a:ext uri="{FF2B5EF4-FFF2-40B4-BE49-F238E27FC236}">
                  <a16:creationId xmlns:a16="http://schemas.microsoft.com/office/drawing/2014/main" id="{B78225A4-4EE8-49A2-A1BB-227898F5F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3" y="1124"/>
              <a:ext cx="1680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66"/>
                  </a:solidFill>
                </a:rPr>
                <a:t>：临界阻尼；          </a:t>
              </a:r>
            </a:p>
          </p:txBody>
        </p:sp>
      </p:grpSp>
      <p:grpSp>
        <p:nvGrpSpPr>
          <p:cNvPr id="143400" name="Group 40">
            <a:extLst>
              <a:ext uri="{FF2B5EF4-FFF2-40B4-BE49-F238E27FC236}">
                <a16:creationId xmlns:a16="http://schemas.microsoft.com/office/drawing/2014/main" id="{08F7031B-9E6E-40A7-8D9C-15643EC524B9}"/>
              </a:ext>
            </a:extLst>
          </p:cNvPr>
          <p:cNvGrpSpPr>
            <a:grpSpLocks/>
          </p:cNvGrpSpPr>
          <p:nvPr/>
        </p:nvGrpSpPr>
        <p:grpSpPr bwMode="auto">
          <a:xfrm>
            <a:off x="808038" y="3933825"/>
            <a:ext cx="3692525" cy="501650"/>
            <a:chOff x="509" y="2609"/>
            <a:chExt cx="2354" cy="316"/>
          </a:xfrm>
        </p:grpSpPr>
        <p:graphicFrame>
          <p:nvGraphicFramePr>
            <p:cNvPr id="53274" name="Object 28">
              <a:extLst>
                <a:ext uri="{FF2B5EF4-FFF2-40B4-BE49-F238E27FC236}">
                  <a16:creationId xmlns:a16="http://schemas.microsoft.com/office/drawing/2014/main" id="{D2733128-E99F-4AFA-B3CA-4977386F7D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9" y="2621"/>
            <a:ext cx="82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2" name="公式" r:id="rId7" imgW="1081992" imgH="358016" progId="Equation.3">
                    <p:embed/>
                  </p:oleObj>
                </mc:Choice>
                <mc:Fallback>
                  <p:oleObj name="公式" r:id="rId7" imgW="1081992" imgH="358016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" y="2621"/>
                          <a:ext cx="829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75" name="Rectangle 30">
              <a:extLst>
                <a:ext uri="{FF2B5EF4-FFF2-40B4-BE49-F238E27FC236}">
                  <a16:creationId xmlns:a16="http://schemas.microsoft.com/office/drawing/2014/main" id="{40965D4C-FD72-4497-B0DA-4335A9AE2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" y="2609"/>
              <a:ext cx="1588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zh-CN" altLang="en-US" sz="2300">
                  <a:solidFill>
                    <a:srgbClr val="000080"/>
                  </a:solidFill>
                </a:rPr>
                <a:t>：过阻尼；            </a:t>
              </a:r>
            </a:p>
          </p:txBody>
        </p:sp>
      </p:grpSp>
      <p:grpSp>
        <p:nvGrpSpPr>
          <p:cNvPr id="143406" name="Group 46">
            <a:extLst>
              <a:ext uri="{FF2B5EF4-FFF2-40B4-BE49-F238E27FC236}">
                <a16:creationId xmlns:a16="http://schemas.microsoft.com/office/drawing/2014/main" id="{7A550411-586D-4A7F-9CD7-B703F6932823}"/>
              </a:ext>
            </a:extLst>
          </p:cNvPr>
          <p:cNvGrpSpPr>
            <a:grpSpLocks/>
          </p:cNvGrpSpPr>
          <p:nvPr/>
        </p:nvGrpSpPr>
        <p:grpSpPr bwMode="auto">
          <a:xfrm>
            <a:off x="5076825" y="1766888"/>
            <a:ext cx="3379788" cy="1243012"/>
            <a:chOff x="3198" y="1121"/>
            <a:chExt cx="2129" cy="783"/>
          </a:xfrm>
        </p:grpSpPr>
        <p:sp>
          <p:nvSpPr>
            <p:cNvPr id="53271" name="Freeform 21">
              <a:extLst>
                <a:ext uri="{FF2B5EF4-FFF2-40B4-BE49-F238E27FC236}">
                  <a16:creationId xmlns:a16="http://schemas.microsoft.com/office/drawing/2014/main" id="{110EAF03-6B0E-4395-8AE3-88FF6E993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1121"/>
              <a:ext cx="883" cy="783"/>
            </a:xfrm>
            <a:custGeom>
              <a:avLst/>
              <a:gdLst>
                <a:gd name="T0" fmla="*/ 0 w 848"/>
                <a:gd name="T1" fmla="*/ 0 h 725"/>
                <a:gd name="T2" fmla="*/ 321 w 848"/>
                <a:gd name="T3" fmla="*/ 341 h 725"/>
                <a:gd name="T4" fmla="*/ 798 w 848"/>
                <a:gd name="T5" fmla="*/ 1270 h 725"/>
                <a:gd name="T6" fmla="*/ 1219 w 848"/>
                <a:gd name="T7" fmla="*/ 1416 h 7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48" h="725">
                  <a:moveTo>
                    <a:pt x="0" y="0"/>
                  </a:moveTo>
                  <a:cubicBezTo>
                    <a:pt x="37" y="28"/>
                    <a:pt x="131" y="64"/>
                    <a:pt x="223" y="170"/>
                  </a:cubicBezTo>
                  <a:cubicBezTo>
                    <a:pt x="315" y="276"/>
                    <a:pt x="450" y="545"/>
                    <a:pt x="554" y="635"/>
                  </a:cubicBezTo>
                  <a:cubicBezTo>
                    <a:pt x="658" y="725"/>
                    <a:pt x="787" y="694"/>
                    <a:pt x="848" y="709"/>
                  </a:cubicBezTo>
                </a:path>
              </a:pathLst>
            </a:custGeom>
            <a:noFill/>
            <a:ln w="317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2" name="Line 22">
              <a:extLst>
                <a:ext uri="{FF2B5EF4-FFF2-40B4-BE49-F238E27FC236}">
                  <a16:creationId xmlns:a16="http://schemas.microsoft.com/office/drawing/2014/main" id="{2A40670D-C5DA-486A-A42C-E91D41E86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1" y="1389"/>
              <a:ext cx="363" cy="27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3" name="Rectangle 25">
              <a:extLst>
                <a:ext uri="{FF2B5EF4-FFF2-40B4-BE49-F238E27FC236}">
                  <a16:creationId xmlns:a16="http://schemas.microsoft.com/office/drawing/2014/main" id="{D1D724B1-8015-4AB8-93B7-3D31F4C31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247"/>
              <a:ext cx="1358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7000"/>
                  </a:solidFill>
                </a:rPr>
                <a:t>临界阻尼           </a:t>
              </a:r>
            </a:p>
          </p:txBody>
        </p:sp>
      </p:grpSp>
      <p:grpSp>
        <p:nvGrpSpPr>
          <p:cNvPr id="143405" name="Group 45">
            <a:extLst>
              <a:ext uri="{FF2B5EF4-FFF2-40B4-BE49-F238E27FC236}">
                <a16:creationId xmlns:a16="http://schemas.microsoft.com/office/drawing/2014/main" id="{8475A1AA-C686-4B4A-9422-77FF6018DBC7}"/>
              </a:ext>
            </a:extLst>
          </p:cNvPr>
          <p:cNvGrpSpPr>
            <a:grpSpLocks/>
          </p:cNvGrpSpPr>
          <p:nvPr/>
        </p:nvGrpSpPr>
        <p:grpSpPr bwMode="auto">
          <a:xfrm>
            <a:off x="5076825" y="1552575"/>
            <a:ext cx="2989263" cy="1358900"/>
            <a:chOff x="3198" y="972"/>
            <a:chExt cx="1883" cy="856"/>
          </a:xfrm>
        </p:grpSpPr>
        <p:sp>
          <p:nvSpPr>
            <p:cNvPr id="53268" name="Rectangle 24">
              <a:extLst>
                <a:ext uri="{FF2B5EF4-FFF2-40B4-BE49-F238E27FC236}">
                  <a16:creationId xmlns:a16="http://schemas.microsoft.com/office/drawing/2014/main" id="{7F67B393-4854-4792-AB63-9833C5AA4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972"/>
              <a:ext cx="1036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chemeClr val="accent2"/>
                  </a:solidFill>
                </a:rPr>
                <a:t>过阻尼        </a:t>
              </a:r>
            </a:p>
          </p:txBody>
        </p:sp>
        <p:sp>
          <p:nvSpPr>
            <p:cNvPr id="53269" name="Freeform 14">
              <a:extLst>
                <a:ext uri="{FF2B5EF4-FFF2-40B4-BE49-F238E27FC236}">
                  <a16:creationId xmlns:a16="http://schemas.microsoft.com/office/drawing/2014/main" id="{DC6FF5E4-7D7D-49F4-9692-7C792FC214F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198" y="1117"/>
              <a:ext cx="1883" cy="711"/>
            </a:xfrm>
            <a:custGeom>
              <a:avLst/>
              <a:gdLst>
                <a:gd name="T0" fmla="*/ 0 w 1808"/>
                <a:gd name="T1" fmla="*/ 1320 h 658"/>
                <a:gd name="T2" fmla="*/ 1075 w 1808"/>
                <a:gd name="T3" fmla="*/ 533 h 658"/>
                <a:gd name="T4" fmla="*/ 1881 w 1808"/>
                <a:gd name="T5" fmla="*/ 146 h 658"/>
                <a:gd name="T6" fmla="*/ 2607 w 1808"/>
                <a:gd name="T7" fmla="*/ 0 h 6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08" h="658">
                  <a:moveTo>
                    <a:pt x="0" y="658"/>
                  </a:moveTo>
                  <a:cubicBezTo>
                    <a:pt x="124" y="593"/>
                    <a:pt x="529" y="363"/>
                    <a:pt x="746" y="266"/>
                  </a:cubicBezTo>
                  <a:cubicBezTo>
                    <a:pt x="963" y="169"/>
                    <a:pt x="1128" y="117"/>
                    <a:pt x="1305" y="73"/>
                  </a:cubicBezTo>
                  <a:cubicBezTo>
                    <a:pt x="1482" y="29"/>
                    <a:pt x="1703" y="15"/>
                    <a:pt x="1808" y="0"/>
                  </a:cubicBezTo>
                </a:path>
              </a:pathLst>
            </a:custGeom>
            <a:noFill/>
            <a:ln w="3175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0" name="Line 31">
              <a:extLst>
                <a:ext uri="{FF2B5EF4-FFF2-40B4-BE49-F238E27FC236}">
                  <a16:creationId xmlns:a16="http://schemas.microsoft.com/office/drawing/2014/main" id="{00863051-1D7F-4DBB-93EA-0D7E090BD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1" y="1117"/>
              <a:ext cx="318" cy="22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01" name="Group 41">
            <a:extLst>
              <a:ext uri="{FF2B5EF4-FFF2-40B4-BE49-F238E27FC236}">
                <a16:creationId xmlns:a16="http://schemas.microsoft.com/office/drawing/2014/main" id="{3F8FA570-6235-4B7B-A8C3-60E9A6B3EBE0}"/>
              </a:ext>
            </a:extLst>
          </p:cNvPr>
          <p:cNvGrpSpPr>
            <a:grpSpLocks/>
          </p:cNvGrpSpPr>
          <p:nvPr/>
        </p:nvGrpSpPr>
        <p:grpSpPr bwMode="auto">
          <a:xfrm>
            <a:off x="4714875" y="1052513"/>
            <a:ext cx="4130675" cy="2919412"/>
            <a:chOff x="2970" y="671"/>
            <a:chExt cx="2602" cy="1839"/>
          </a:xfrm>
        </p:grpSpPr>
        <p:sp>
          <p:nvSpPr>
            <p:cNvPr id="53259" name="Line 12">
              <a:extLst>
                <a:ext uri="{FF2B5EF4-FFF2-40B4-BE49-F238E27FC236}">
                  <a16:creationId xmlns:a16="http://schemas.microsoft.com/office/drawing/2014/main" id="{9E3174F7-62E2-4343-8EC5-3149297EC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" y="1881"/>
              <a:ext cx="235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0" name="Line 13">
              <a:extLst>
                <a:ext uri="{FF2B5EF4-FFF2-40B4-BE49-F238E27FC236}">
                  <a16:creationId xmlns:a16="http://schemas.microsoft.com/office/drawing/2014/main" id="{EF938192-66E3-4ED1-8ABA-46ACE4E8A9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0" y="844"/>
              <a:ext cx="0" cy="1637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1" name="Freeform 15">
              <a:extLst>
                <a:ext uri="{FF2B5EF4-FFF2-40B4-BE49-F238E27FC236}">
                  <a16:creationId xmlns:a16="http://schemas.microsoft.com/office/drawing/2014/main" id="{D0E9C422-5662-4598-A2E1-53D97FA75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5" y="1066"/>
              <a:ext cx="1988" cy="1444"/>
            </a:xfrm>
            <a:custGeom>
              <a:avLst/>
              <a:gdLst>
                <a:gd name="T0" fmla="*/ 0 w 1908"/>
                <a:gd name="T1" fmla="*/ 1501 h 1338"/>
                <a:gd name="T2" fmla="*/ 197 w 1908"/>
                <a:gd name="T3" fmla="*/ 180 h 1338"/>
                <a:gd name="T4" fmla="*/ 457 w 1908"/>
                <a:gd name="T5" fmla="*/ 2582 h 1338"/>
                <a:gd name="T6" fmla="*/ 822 w 1908"/>
                <a:gd name="T7" fmla="*/ 650 h 1338"/>
                <a:gd name="T8" fmla="*/ 1082 w 1908"/>
                <a:gd name="T9" fmla="*/ 2111 h 1338"/>
                <a:gd name="T10" fmla="*/ 1430 w 1908"/>
                <a:gd name="T11" fmla="*/ 1048 h 1338"/>
                <a:gd name="T12" fmla="*/ 1646 w 1908"/>
                <a:gd name="T13" fmla="*/ 1851 h 1338"/>
                <a:gd name="T14" fmla="*/ 1858 w 1908"/>
                <a:gd name="T15" fmla="*/ 1231 h 1338"/>
                <a:gd name="T16" fmla="*/ 2061 w 1908"/>
                <a:gd name="T17" fmla="*/ 1680 h 1338"/>
                <a:gd name="T18" fmla="*/ 2252 w 1908"/>
                <a:gd name="T19" fmla="*/ 1354 h 1338"/>
                <a:gd name="T20" fmla="*/ 2394 w 1908"/>
                <a:gd name="T21" fmla="*/ 1620 h 1338"/>
                <a:gd name="T22" fmla="*/ 2546 w 1908"/>
                <a:gd name="T23" fmla="*/ 1398 h 1338"/>
                <a:gd name="T24" fmla="*/ 2674 w 1908"/>
                <a:gd name="T25" fmla="*/ 1562 h 1338"/>
                <a:gd name="T26" fmla="*/ 2760 w 1908"/>
                <a:gd name="T27" fmla="*/ 1501 h 13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08" h="1338">
                  <a:moveTo>
                    <a:pt x="0" y="755"/>
                  </a:moveTo>
                  <a:cubicBezTo>
                    <a:pt x="23" y="644"/>
                    <a:pt x="83" y="0"/>
                    <a:pt x="136" y="91"/>
                  </a:cubicBezTo>
                  <a:cubicBezTo>
                    <a:pt x="189" y="182"/>
                    <a:pt x="244" y="1260"/>
                    <a:pt x="316" y="1299"/>
                  </a:cubicBezTo>
                  <a:cubicBezTo>
                    <a:pt x="388" y="1338"/>
                    <a:pt x="496" y="366"/>
                    <a:pt x="568" y="327"/>
                  </a:cubicBezTo>
                  <a:cubicBezTo>
                    <a:pt x="640" y="288"/>
                    <a:pt x="678" y="1030"/>
                    <a:pt x="748" y="1063"/>
                  </a:cubicBezTo>
                  <a:cubicBezTo>
                    <a:pt x="818" y="1096"/>
                    <a:pt x="923" y="549"/>
                    <a:pt x="988" y="527"/>
                  </a:cubicBezTo>
                  <a:cubicBezTo>
                    <a:pt x="1053" y="505"/>
                    <a:pt x="1087" y="916"/>
                    <a:pt x="1136" y="931"/>
                  </a:cubicBezTo>
                  <a:cubicBezTo>
                    <a:pt x="1185" y="946"/>
                    <a:pt x="1236" y="633"/>
                    <a:pt x="1284" y="619"/>
                  </a:cubicBezTo>
                  <a:cubicBezTo>
                    <a:pt x="1332" y="605"/>
                    <a:pt x="1379" y="836"/>
                    <a:pt x="1424" y="847"/>
                  </a:cubicBezTo>
                  <a:cubicBezTo>
                    <a:pt x="1469" y="858"/>
                    <a:pt x="1517" y="688"/>
                    <a:pt x="1556" y="683"/>
                  </a:cubicBezTo>
                  <a:cubicBezTo>
                    <a:pt x="1595" y="678"/>
                    <a:pt x="1622" y="812"/>
                    <a:pt x="1656" y="815"/>
                  </a:cubicBezTo>
                  <a:cubicBezTo>
                    <a:pt x="1690" y="818"/>
                    <a:pt x="1728" y="708"/>
                    <a:pt x="1760" y="703"/>
                  </a:cubicBezTo>
                  <a:cubicBezTo>
                    <a:pt x="1792" y="698"/>
                    <a:pt x="1823" y="778"/>
                    <a:pt x="1848" y="787"/>
                  </a:cubicBezTo>
                  <a:cubicBezTo>
                    <a:pt x="1873" y="796"/>
                    <a:pt x="1896" y="762"/>
                    <a:pt x="1908" y="755"/>
                  </a:cubicBez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2" name="Rectangle 16">
              <a:extLst>
                <a:ext uri="{FF2B5EF4-FFF2-40B4-BE49-F238E27FC236}">
                  <a16:creationId xmlns:a16="http://schemas.microsoft.com/office/drawing/2014/main" id="{FC3C0569-C303-43A8-8260-A2B844642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671"/>
              <a:ext cx="208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300" i="1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3263" name="Rectangle 17">
              <a:extLst>
                <a:ext uri="{FF2B5EF4-FFF2-40B4-BE49-F238E27FC236}">
                  <a16:creationId xmlns:a16="http://schemas.microsoft.com/office/drawing/2014/main" id="{90E3FA3E-D063-4243-B5F8-13B1787D2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9" y="1850"/>
              <a:ext cx="213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2300" i="1">
                  <a:solidFill>
                    <a:schemeClr val="tx1"/>
                  </a:solidFill>
                </a:rPr>
                <a:t>t </a:t>
              </a:r>
              <a:endParaRPr lang="en-US" altLang="zh-CN" sz="2300" i="1">
                <a:solidFill>
                  <a:schemeClr val="tx1"/>
                </a:solidFill>
              </a:endParaRPr>
            </a:p>
          </p:txBody>
        </p:sp>
        <p:sp>
          <p:nvSpPr>
            <p:cNvPr id="53264" name="Rectangle 18">
              <a:extLst>
                <a:ext uri="{FF2B5EF4-FFF2-40B4-BE49-F238E27FC236}">
                  <a16:creationId xmlns:a16="http://schemas.microsoft.com/office/drawing/2014/main" id="{97A6968C-CFDC-43B6-A010-7183EBFFF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" y="1843"/>
              <a:ext cx="249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300" i="1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3265" name="Line 19">
              <a:extLst>
                <a:ext uri="{FF2B5EF4-FFF2-40B4-BE49-F238E27FC236}">
                  <a16:creationId xmlns:a16="http://schemas.microsoft.com/office/drawing/2014/main" id="{5F755981-D2FC-4D42-98B1-85A6F91369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8" y="935"/>
              <a:ext cx="681" cy="5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6" name="Rectangle 23">
              <a:extLst>
                <a:ext uri="{FF2B5EF4-FFF2-40B4-BE49-F238E27FC236}">
                  <a16:creationId xmlns:a16="http://schemas.microsoft.com/office/drawing/2014/main" id="{EB40ED7F-2EFC-4382-BC69-1563B1EEF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" y="748"/>
              <a:ext cx="1036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/>
                <a:t>弱阻尼        </a:t>
              </a:r>
            </a:p>
          </p:txBody>
        </p:sp>
        <p:sp>
          <p:nvSpPr>
            <p:cNvPr id="53267" name="Rectangle 32">
              <a:extLst>
                <a:ext uri="{FF2B5EF4-FFF2-40B4-BE49-F238E27FC236}">
                  <a16:creationId xmlns:a16="http://schemas.microsoft.com/office/drawing/2014/main" id="{AED5B233-97C3-4963-8D09-EA38E6FF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116"/>
              <a:ext cx="181" cy="772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chemeClr val="bg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4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4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4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0"/>
                                        <p:tgtEl>
                                          <p:spTgt spid="14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4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4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4" grpId="0"/>
      <p:bldP spid="143369" grpId="0"/>
      <p:bldP spid="14337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Rectangle 4">
            <a:extLst>
              <a:ext uri="{FF2B5EF4-FFF2-40B4-BE49-F238E27FC236}">
                <a16:creationId xmlns:a16="http://schemas.microsoft.com/office/drawing/2014/main" id="{C29920D9-2056-4EE2-8B41-EA415BD20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3" y="725488"/>
            <a:ext cx="7827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 sz="2800">
                <a:solidFill>
                  <a:srgbClr val="800000"/>
                </a:solidFill>
                <a:latin typeface="华文中宋" panose="02010600040101010101" pitchFamily="2" charset="-122"/>
              </a:rPr>
              <a:t>—</a:t>
            </a:r>
            <a:r>
              <a:rPr lang="en-US" altLang="zh-CN" sz="1500">
                <a:solidFill>
                  <a:srgbClr val="80000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rgbClr val="800000"/>
                </a:solidFill>
                <a:latin typeface="华文中宋" panose="02010600040101010101" pitchFamily="2" charset="-122"/>
              </a:rPr>
              <a:t>系统在周期性外力持续作用下所发生的振动。</a:t>
            </a:r>
          </a:p>
        </p:txBody>
      </p:sp>
      <p:graphicFrame>
        <p:nvGraphicFramePr>
          <p:cNvPr id="144389" name="Object 5">
            <a:extLst>
              <a:ext uri="{FF2B5EF4-FFF2-40B4-BE49-F238E27FC236}">
                <a16:creationId xmlns:a16="http://schemas.microsoft.com/office/drawing/2014/main" id="{C0C3F0F9-CFD0-4237-889B-263426CFAC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6525" y="3386138"/>
          <a:ext cx="4894263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公式" r:id="rId3" imgW="4480499" imgH="868587" progId="Equation.3">
                  <p:embed/>
                </p:oleObj>
              </mc:Choice>
              <mc:Fallback>
                <p:oleObj name="公式" r:id="rId3" imgW="4480499" imgH="86858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3386138"/>
                        <a:ext cx="4894263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0" name="Text Box 6">
            <a:extLst>
              <a:ext uri="{FF2B5EF4-FFF2-40B4-BE49-F238E27FC236}">
                <a16:creationId xmlns:a16="http://schemas.microsoft.com/office/drawing/2014/main" id="{7431B00F-545A-484B-A58F-16E4AC553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33178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二、受迫振动</a:t>
            </a:r>
          </a:p>
        </p:txBody>
      </p:sp>
      <p:graphicFrame>
        <p:nvGraphicFramePr>
          <p:cNvPr id="144391" name="Object 7">
            <a:extLst>
              <a:ext uri="{FF2B5EF4-FFF2-40B4-BE49-F238E27FC236}">
                <a16:creationId xmlns:a16="http://schemas.microsoft.com/office/drawing/2014/main" id="{BE4D5F9A-0ED2-4383-963A-8953808C35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8588" y="2312988"/>
          <a:ext cx="475773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公式" r:id="rId5" imgW="4739662" imgH="868587" progId="Equation.3">
                  <p:embed/>
                </p:oleObj>
              </mc:Choice>
              <mc:Fallback>
                <p:oleObj name="公式" r:id="rId5" imgW="4739662" imgH="86858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2312988"/>
                        <a:ext cx="4757737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413" name="Group 29">
            <a:extLst>
              <a:ext uri="{FF2B5EF4-FFF2-40B4-BE49-F238E27FC236}">
                <a16:creationId xmlns:a16="http://schemas.microsoft.com/office/drawing/2014/main" id="{A62C6BE9-29AD-40DC-9AE3-5A31606E8021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1327150"/>
            <a:ext cx="2592388" cy="442913"/>
            <a:chOff x="3742" y="882"/>
            <a:chExt cx="1633" cy="279"/>
          </a:xfrm>
        </p:grpSpPr>
        <p:sp>
          <p:nvSpPr>
            <p:cNvPr id="54290" name="Rectangle 9">
              <a:extLst>
                <a:ext uri="{FF2B5EF4-FFF2-40B4-BE49-F238E27FC236}">
                  <a16:creationId xmlns:a16="http://schemas.microsoft.com/office/drawing/2014/main" id="{F4A21F9E-6DA9-46DC-BD23-FE6005CB7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882"/>
              <a:ext cx="1494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驱动力</a:t>
              </a:r>
              <a:r>
                <a:rPr lang="en-US" altLang="zh-CN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:             </a:t>
              </a:r>
            </a:p>
          </p:txBody>
        </p:sp>
        <p:graphicFrame>
          <p:nvGraphicFramePr>
            <p:cNvPr id="54291" name="Object 12">
              <a:extLst>
                <a:ext uri="{FF2B5EF4-FFF2-40B4-BE49-F238E27FC236}">
                  <a16:creationId xmlns:a16="http://schemas.microsoft.com/office/drawing/2014/main" id="{2EF9610C-6B69-4970-9947-67999D0D3A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02" y="913"/>
            <a:ext cx="873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4" name="公式" r:id="rId7" imgW="1501243" imgH="228693" progId="Equation.3">
                    <p:embed/>
                  </p:oleObj>
                </mc:Choice>
                <mc:Fallback>
                  <p:oleObj name="公式" r:id="rId7" imgW="1501243" imgH="228693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2" y="913"/>
                          <a:ext cx="873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4411" name="Group 27">
            <a:extLst>
              <a:ext uri="{FF2B5EF4-FFF2-40B4-BE49-F238E27FC236}">
                <a16:creationId xmlns:a16="http://schemas.microsoft.com/office/drawing/2014/main" id="{542A97BC-92D8-42E3-A42A-4D1CE8F46E88}"/>
              </a:ext>
            </a:extLst>
          </p:cNvPr>
          <p:cNvGrpSpPr>
            <a:grpSpLocks/>
          </p:cNvGrpSpPr>
          <p:nvPr/>
        </p:nvGrpSpPr>
        <p:grpSpPr bwMode="auto">
          <a:xfrm>
            <a:off x="3513138" y="1300163"/>
            <a:ext cx="2130425" cy="492125"/>
            <a:chOff x="2472" y="898"/>
            <a:chExt cx="1342" cy="310"/>
          </a:xfrm>
        </p:grpSpPr>
        <p:sp>
          <p:nvSpPr>
            <p:cNvPr id="54288" name="Rectangle 10">
              <a:extLst>
                <a:ext uri="{FF2B5EF4-FFF2-40B4-BE49-F238E27FC236}">
                  <a16:creationId xmlns:a16="http://schemas.microsoft.com/office/drawing/2014/main" id="{2C901BAF-CD19-47A7-90EF-364FA8D59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898"/>
              <a:ext cx="1140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阻尼力</a:t>
              </a:r>
              <a:r>
                <a:rPr lang="en-US" altLang="zh-CN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:       </a:t>
              </a:r>
            </a:p>
          </p:txBody>
        </p:sp>
        <p:graphicFrame>
          <p:nvGraphicFramePr>
            <p:cNvPr id="54289" name="Object 13">
              <a:extLst>
                <a:ext uri="{FF2B5EF4-FFF2-40B4-BE49-F238E27FC236}">
                  <a16:creationId xmlns:a16="http://schemas.microsoft.com/office/drawing/2014/main" id="{B8816ED8-362B-4700-B8D3-A9ADDF5041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9" y="959"/>
            <a:ext cx="545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5" name="公式" r:id="rId9" imgW="830665" imgH="228693" progId="Equation.3">
                    <p:embed/>
                  </p:oleObj>
                </mc:Choice>
                <mc:Fallback>
                  <p:oleObj name="公式" r:id="rId9" imgW="830665" imgH="228693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959"/>
                          <a:ext cx="545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4414" name="Group 30">
            <a:extLst>
              <a:ext uri="{FF2B5EF4-FFF2-40B4-BE49-F238E27FC236}">
                <a16:creationId xmlns:a16="http://schemas.microsoft.com/office/drawing/2014/main" id="{4303D852-6BB6-457B-9F1C-AB32A030C7D7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296988"/>
            <a:ext cx="2187575" cy="471487"/>
            <a:chOff x="567" y="863"/>
            <a:chExt cx="1378" cy="297"/>
          </a:xfrm>
        </p:grpSpPr>
        <p:sp>
          <p:nvSpPr>
            <p:cNvPr id="54286" name="Rectangle 11">
              <a:extLst>
                <a:ext uri="{FF2B5EF4-FFF2-40B4-BE49-F238E27FC236}">
                  <a16:creationId xmlns:a16="http://schemas.microsoft.com/office/drawing/2014/main" id="{6EB756E1-4D2E-47FE-9C01-7B3457E20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881"/>
              <a:ext cx="1376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弹性力</a:t>
              </a:r>
              <a:r>
                <a:rPr lang="en-US" altLang="zh-CN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:           </a:t>
              </a:r>
            </a:p>
          </p:txBody>
        </p:sp>
        <p:graphicFrame>
          <p:nvGraphicFramePr>
            <p:cNvPr id="54287" name="Object 14">
              <a:extLst>
                <a:ext uri="{FF2B5EF4-FFF2-40B4-BE49-F238E27FC236}">
                  <a16:creationId xmlns:a16="http://schemas.microsoft.com/office/drawing/2014/main" id="{665E2B2D-4413-4732-BBE6-954CFE03A1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53" y="863"/>
            <a:ext cx="59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6" name="公式" r:id="rId11" imgW="967803" imgH="297273" progId="Equation.3">
                    <p:embed/>
                  </p:oleObj>
                </mc:Choice>
                <mc:Fallback>
                  <p:oleObj name="公式" r:id="rId11" imgW="967803" imgH="297273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3" y="863"/>
                          <a:ext cx="59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4399" name="Rectangle 15">
            <a:extLst>
              <a:ext uri="{FF2B5EF4-FFF2-40B4-BE49-F238E27FC236}">
                <a16:creationId xmlns:a16="http://schemas.microsoft.com/office/drawing/2014/main" id="{04FA77D9-1FFC-4F08-B55E-8F0EB65C9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1844675"/>
            <a:ext cx="453231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受迫振动的运动微分方程：         </a:t>
            </a:r>
          </a:p>
        </p:txBody>
      </p:sp>
      <p:sp>
        <p:nvSpPr>
          <p:cNvPr id="144401" name="Text Box 17">
            <a:extLst>
              <a:ext uri="{FF2B5EF4-FFF2-40B4-BE49-F238E27FC236}">
                <a16:creationId xmlns:a16="http://schemas.microsoft.com/office/drawing/2014/main" id="{3DA4FA75-7448-4738-8F52-D8491AD3C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36845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(7-41)   </a:t>
            </a:r>
          </a:p>
        </p:txBody>
      </p:sp>
      <p:sp>
        <p:nvSpPr>
          <p:cNvPr id="144402" name="Rectangle 18">
            <a:extLst>
              <a:ext uri="{FF2B5EF4-FFF2-40B4-BE49-F238E27FC236}">
                <a16:creationId xmlns:a16="http://schemas.microsoft.com/office/drawing/2014/main" id="{4D316205-C097-48E3-B124-56220D828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497388"/>
            <a:ext cx="33528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微分方程的解为            </a:t>
            </a:r>
          </a:p>
        </p:txBody>
      </p:sp>
      <p:graphicFrame>
        <p:nvGraphicFramePr>
          <p:cNvPr id="144403" name="Object 19">
            <a:extLst>
              <a:ext uri="{FF2B5EF4-FFF2-40B4-BE49-F238E27FC236}">
                <a16:creationId xmlns:a16="http://schemas.microsoft.com/office/drawing/2014/main" id="{504F506A-94C6-4C6D-A71D-84431D5D6C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0300" y="4929188"/>
          <a:ext cx="7473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" name="公式" r:id="rId13" imgW="7924905" imgH="480060" progId="Equation.3">
                  <p:embed/>
                </p:oleObj>
              </mc:Choice>
              <mc:Fallback>
                <p:oleObj name="公式" r:id="rId13" imgW="7924905" imgH="48006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4929188"/>
                        <a:ext cx="7473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08" name="Text Box 24">
            <a:extLst>
              <a:ext uri="{FF2B5EF4-FFF2-40B4-BE49-F238E27FC236}">
                <a16:creationId xmlns:a16="http://schemas.microsoft.com/office/drawing/2014/main" id="{32908597-33B5-4271-B573-08F28BA1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7313" y="55895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(7-42)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44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4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4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4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4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4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4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0"/>
                                        <p:tgtEl>
                                          <p:spTgt spid="14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8" grpId="0"/>
      <p:bldP spid="144390" grpId="0"/>
      <p:bldP spid="144399" grpId="0"/>
      <p:bldP spid="144401" grpId="0"/>
      <p:bldP spid="144402" grpId="0"/>
      <p:bldP spid="14440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527" name="Group 119">
            <a:extLst>
              <a:ext uri="{FF2B5EF4-FFF2-40B4-BE49-F238E27FC236}">
                <a16:creationId xmlns:a16="http://schemas.microsoft.com/office/drawing/2014/main" id="{85D817D9-A9F6-481F-B9DD-E6C8DF335192}"/>
              </a:ext>
            </a:extLst>
          </p:cNvPr>
          <p:cNvGrpSpPr>
            <a:grpSpLocks/>
          </p:cNvGrpSpPr>
          <p:nvPr/>
        </p:nvGrpSpPr>
        <p:grpSpPr bwMode="auto">
          <a:xfrm>
            <a:off x="5437188" y="2641600"/>
            <a:ext cx="3455987" cy="2266950"/>
            <a:chOff x="3334" y="2024"/>
            <a:chExt cx="2177" cy="1428"/>
          </a:xfrm>
        </p:grpSpPr>
        <p:sp>
          <p:nvSpPr>
            <p:cNvPr id="55378" name="Line 11">
              <a:extLst>
                <a:ext uri="{FF2B5EF4-FFF2-40B4-BE49-F238E27FC236}">
                  <a16:creationId xmlns:a16="http://schemas.microsoft.com/office/drawing/2014/main" id="{F8209075-DB43-4F08-A648-82AC1F966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7" y="2949"/>
              <a:ext cx="2022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79" name="Line 12">
              <a:extLst>
                <a:ext uri="{FF2B5EF4-FFF2-40B4-BE49-F238E27FC236}">
                  <a16:creationId xmlns:a16="http://schemas.microsoft.com/office/drawing/2014/main" id="{8A9E3C84-BF57-4305-8451-8F6F93F6E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7" y="2233"/>
              <a:ext cx="0" cy="121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80" name="Freeform 13">
              <a:extLst>
                <a:ext uri="{FF2B5EF4-FFF2-40B4-BE49-F238E27FC236}">
                  <a16:creationId xmlns:a16="http://schemas.microsoft.com/office/drawing/2014/main" id="{CB5D005A-7D6F-4F50-AFB6-F7A75C408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" y="2560"/>
              <a:ext cx="1680" cy="377"/>
            </a:xfrm>
            <a:custGeom>
              <a:avLst/>
              <a:gdLst>
                <a:gd name="T0" fmla="*/ 0 w 1876"/>
                <a:gd name="T1" fmla="*/ 23 h 536"/>
                <a:gd name="T2" fmla="*/ 45 w 1876"/>
                <a:gd name="T3" fmla="*/ 8 h 536"/>
                <a:gd name="T4" fmla="*/ 201 w 1876"/>
                <a:gd name="T5" fmla="*/ 1 h 536"/>
                <a:gd name="T6" fmla="*/ 695 w 1876"/>
                <a:gd name="T7" fmla="*/ 1 h 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6" h="536">
                  <a:moveTo>
                    <a:pt x="0" y="536"/>
                  </a:moveTo>
                  <a:cubicBezTo>
                    <a:pt x="20" y="479"/>
                    <a:pt x="29" y="280"/>
                    <a:pt x="120" y="196"/>
                  </a:cubicBezTo>
                  <a:cubicBezTo>
                    <a:pt x="211" y="112"/>
                    <a:pt x="251" y="64"/>
                    <a:pt x="544" y="32"/>
                  </a:cubicBezTo>
                  <a:cubicBezTo>
                    <a:pt x="837" y="0"/>
                    <a:pt x="1599" y="10"/>
                    <a:pt x="1876" y="4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81" name="Freeform 14">
              <a:extLst>
                <a:ext uri="{FF2B5EF4-FFF2-40B4-BE49-F238E27FC236}">
                  <a16:creationId xmlns:a16="http://schemas.microsoft.com/office/drawing/2014/main" id="{4882BC52-C046-4C6D-B2F3-3D2C17AA1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2565"/>
              <a:ext cx="1663" cy="814"/>
            </a:xfrm>
            <a:custGeom>
              <a:avLst/>
              <a:gdLst>
                <a:gd name="T0" fmla="*/ 0 w 1856"/>
                <a:gd name="T1" fmla="*/ 23 h 1154"/>
                <a:gd name="T2" fmla="*/ 57 w 1856"/>
                <a:gd name="T3" fmla="*/ 9 h 1154"/>
                <a:gd name="T4" fmla="*/ 114 w 1856"/>
                <a:gd name="T5" fmla="*/ 43 h 1154"/>
                <a:gd name="T6" fmla="*/ 190 w 1856"/>
                <a:gd name="T7" fmla="*/ 1 h 1154"/>
                <a:gd name="T8" fmla="*/ 245 w 1856"/>
                <a:gd name="T9" fmla="*/ 44 h 1154"/>
                <a:gd name="T10" fmla="*/ 328 w 1856"/>
                <a:gd name="T11" fmla="*/ 1 h 1154"/>
                <a:gd name="T12" fmla="*/ 383 w 1856"/>
                <a:gd name="T13" fmla="*/ 46 h 1154"/>
                <a:gd name="T14" fmla="*/ 463 w 1856"/>
                <a:gd name="T15" fmla="*/ 1 h 1154"/>
                <a:gd name="T16" fmla="*/ 513 w 1856"/>
                <a:gd name="T17" fmla="*/ 46 h 1154"/>
                <a:gd name="T18" fmla="*/ 598 w 1856"/>
                <a:gd name="T19" fmla="*/ 1 h 1154"/>
                <a:gd name="T20" fmla="*/ 654 w 1856"/>
                <a:gd name="T21" fmla="*/ 46 h 1154"/>
                <a:gd name="T22" fmla="*/ 691 w 1856"/>
                <a:gd name="T23" fmla="*/ 23 h 11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56" h="1154">
                  <a:moveTo>
                    <a:pt x="0" y="538"/>
                  </a:moveTo>
                  <a:cubicBezTo>
                    <a:pt x="25" y="481"/>
                    <a:pt x="101" y="122"/>
                    <a:pt x="152" y="197"/>
                  </a:cubicBezTo>
                  <a:cubicBezTo>
                    <a:pt x="203" y="272"/>
                    <a:pt x="248" y="1018"/>
                    <a:pt x="308" y="989"/>
                  </a:cubicBezTo>
                  <a:cubicBezTo>
                    <a:pt x="368" y="960"/>
                    <a:pt x="454" y="16"/>
                    <a:pt x="512" y="25"/>
                  </a:cubicBezTo>
                  <a:cubicBezTo>
                    <a:pt x="570" y="34"/>
                    <a:pt x="595" y="1043"/>
                    <a:pt x="656" y="1041"/>
                  </a:cubicBezTo>
                  <a:cubicBezTo>
                    <a:pt x="717" y="1039"/>
                    <a:pt x="818" y="10"/>
                    <a:pt x="880" y="13"/>
                  </a:cubicBezTo>
                  <a:cubicBezTo>
                    <a:pt x="942" y="16"/>
                    <a:pt x="967" y="1062"/>
                    <a:pt x="1028" y="1061"/>
                  </a:cubicBezTo>
                  <a:cubicBezTo>
                    <a:pt x="1089" y="1060"/>
                    <a:pt x="1186" y="5"/>
                    <a:pt x="1244" y="5"/>
                  </a:cubicBezTo>
                  <a:cubicBezTo>
                    <a:pt x="1302" y="5"/>
                    <a:pt x="1316" y="1062"/>
                    <a:pt x="1376" y="1061"/>
                  </a:cubicBezTo>
                  <a:cubicBezTo>
                    <a:pt x="1436" y="1060"/>
                    <a:pt x="1540" y="0"/>
                    <a:pt x="1604" y="1"/>
                  </a:cubicBezTo>
                  <a:cubicBezTo>
                    <a:pt x="1668" y="2"/>
                    <a:pt x="1718" y="976"/>
                    <a:pt x="1760" y="1065"/>
                  </a:cubicBezTo>
                  <a:cubicBezTo>
                    <a:pt x="1802" y="1154"/>
                    <a:pt x="1836" y="647"/>
                    <a:pt x="1856" y="537"/>
                  </a:cubicBez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82" name="Rectangle 15">
              <a:extLst>
                <a:ext uri="{FF2B5EF4-FFF2-40B4-BE49-F238E27FC236}">
                  <a16:creationId xmlns:a16="http://schemas.microsoft.com/office/drawing/2014/main" id="{58F9386D-3E94-4054-B373-3304036C2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" y="2024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55383" name="Rectangle 16">
              <a:extLst>
                <a:ext uri="{FF2B5EF4-FFF2-40B4-BE49-F238E27FC236}">
                  <a16:creationId xmlns:a16="http://schemas.microsoft.com/office/drawing/2014/main" id="{14CCE501-4A16-454A-B73E-0603BD6C9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" y="2930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55384" name="Rectangle 17">
              <a:extLst>
                <a:ext uri="{FF2B5EF4-FFF2-40B4-BE49-F238E27FC236}">
                  <a16:creationId xmlns:a16="http://schemas.microsoft.com/office/drawing/2014/main" id="{BD9B7F61-EFB6-4E51-9048-5CC39ED0F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886"/>
              <a:ext cx="260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500" i="1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5385" name="Freeform 18">
              <a:extLst>
                <a:ext uri="{FF2B5EF4-FFF2-40B4-BE49-F238E27FC236}">
                  <a16:creationId xmlns:a16="http://schemas.microsoft.com/office/drawing/2014/main" id="{6EB44E6C-ABDC-41B2-ADE4-D54970B07D8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67" y="2945"/>
              <a:ext cx="1680" cy="394"/>
            </a:xfrm>
            <a:custGeom>
              <a:avLst/>
              <a:gdLst>
                <a:gd name="T0" fmla="*/ 0 w 1876"/>
                <a:gd name="T1" fmla="*/ 34 h 536"/>
                <a:gd name="T2" fmla="*/ 45 w 1876"/>
                <a:gd name="T3" fmla="*/ 12 h 536"/>
                <a:gd name="T4" fmla="*/ 201 w 1876"/>
                <a:gd name="T5" fmla="*/ 2 h 536"/>
                <a:gd name="T6" fmla="*/ 695 w 1876"/>
                <a:gd name="T7" fmla="*/ 1 h 5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6" h="536">
                  <a:moveTo>
                    <a:pt x="0" y="536"/>
                  </a:moveTo>
                  <a:cubicBezTo>
                    <a:pt x="20" y="479"/>
                    <a:pt x="29" y="280"/>
                    <a:pt x="120" y="196"/>
                  </a:cubicBezTo>
                  <a:cubicBezTo>
                    <a:pt x="211" y="112"/>
                    <a:pt x="251" y="64"/>
                    <a:pt x="544" y="32"/>
                  </a:cubicBezTo>
                  <a:cubicBezTo>
                    <a:pt x="837" y="0"/>
                    <a:pt x="1599" y="10"/>
                    <a:pt x="1876" y="4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45428" name="Object 20">
            <a:extLst>
              <a:ext uri="{FF2B5EF4-FFF2-40B4-BE49-F238E27FC236}">
                <a16:creationId xmlns:a16="http://schemas.microsoft.com/office/drawing/2014/main" id="{8B2CFD07-DABC-49B6-A44A-BFF2EDE3DA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4713" y="4117975"/>
          <a:ext cx="42735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6" name="公式" r:id="rId3" imgW="4373867" imgH="937167" progId="Equation.3">
                  <p:embed/>
                </p:oleObj>
              </mc:Choice>
              <mc:Fallback>
                <p:oleObj name="公式" r:id="rId3" imgW="4373867" imgH="93716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4117975"/>
                        <a:ext cx="427355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30" name="Object 22">
            <a:extLst>
              <a:ext uri="{FF2B5EF4-FFF2-40B4-BE49-F238E27FC236}">
                <a16:creationId xmlns:a16="http://schemas.microsoft.com/office/drawing/2014/main" id="{46F76533-3A98-4601-AFD9-3ED84AC888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2928938"/>
          <a:ext cx="28082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7" name="公式" r:id="rId5" imgW="2750879" imgH="319947" progId="Equation.3">
                  <p:embed/>
                </p:oleObj>
              </mc:Choice>
              <mc:Fallback>
                <p:oleObj name="公式" r:id="rId5" imgW="2750879" imgH="31994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928938"/>
                        <a:ext cx="28082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31" name="Rectangle 23">
            <a:extLst>
              <a:ext uri="{FF2B5EF4-FFF2-40B4-BE49-F238E27FC236}">
                <a16:creationId xmlns:a16="http://schemas.microsoft.com/office/drawing/2014/main" id="{26B818EB-A422-4EBA-9BF2-3B0370CC7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3490913"/>
            <a:ext cx="29559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其振幅为：              </a:t>
            </a:r>
          </a:p>
        </p:txBody>
      </p:sp>
      <p:graphicFrame>
        <p:nvGraphicFramePr>
          <p:cNvPr id="145432" name="Object 24">
            <a:extLst>
              <a:ext uri="{FF2B5EF4-FFF2-40B4-BE49-F238E27FC236}">
                <a16:creationId xmlns:a16="http://schemas.microsoft.com/office/drawing/2014/main" id="{EAE90265-CB84-4169-BA97-65083D8E91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500063"/>
          <a:ext cx="74898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8" name="公式" r:id="rId7" imgW="7924905" imgH="480060" progId="Equation.3">
                  <p:embed/>
                </p:oleObj>
              </mc:Choice>
              <mc:Fallback>
                <p:oleObj name="公式" r:id="rId7" imgW="7924905" imgH="48006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00063"/>
                        <a:ext cx="74898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5435" name="Group 27">
            <a:extLst>
              <a:ext uri="{FF2B5EF4-FFF2-40B4-BE49-F238E27FC236}">
                <a16:creationId xmlns:a16="http://schemas.microsoft.com/office/drawing/2014/main" id="{99071EC9-D88D-4F07-99C2-681A17F0765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403350" y="1201738"/>
            <a:ext cx="4268788" cy="73025"/>
            <a:chOff x="906" y="554"/>
            <a:chExt cx="3898" cy="286"/>
          </a:xfrm>
        </p:grpSpPr>
        <p:sp>
          <p:nvSpPr>
            <p:cNvPr id="55336" name="AutoShape 28">
              <a:extLst>
                <a:ext uri="{FF2B5EF4-FFF2-40B4-BE49-F238E27FC236}">
                  <a16:creationId xmlns:a16="http://schemas.microsoft.com/office/drawing/2014/main" id="{E8A803BE-4F39-4BFF-BBDE-EE8B96436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" y="563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37" name="AutoShape 29">
              <a:extLst>
                <a:ext uri="{FF2B5EF4-FFF2-40B4-BE49-F238E27FC236}">
                  <a16:creationId xmlns:a16="http://schemas.microsoft.com/office/drawing/2014/main" id="{0D5E19DE-F87A-4F2A-BFCD-6929BF1CF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" y="702"/>
              <a:ext cx="93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38" name="AutoShape 30">
              <a:extLst>
                <a:ext uri="{FF2B5EF4-FFF2-40B4-BE49-F238E27FC236}">
                  <a16:creationId xmlns:a16="http://schemas.microsoft.com/office/drawing/2014/main" id="{1D42442C-E2CF-4FB3-BDEA-D6F477439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" y="566"/>
              <a:ext cx="8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39" name="AutoShape 31">
              <a:extLst>
                <a:ext uri="{FF2B5EF4-FFF2-40B4-BE49-F238E27FC236}">
                  <a16:creationId xmlns:a16="http://schemas.microsoft.com/office/drawing/2014/main" id="{F7EEBC7C-0035-4AD2-B446-300C9F2FB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" y="701"/>
              <a:ext cx="93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0" name="AutoShape 32">
              <a:extLst>
                <a:ext uri="{FF2B5EF4-FFF2-40B4-BE49-F238E27FC236}">
                  <a16:creationId xmlns:a16="http://schemas.microsoft.com/office/drawing/2014/main" id="{20C9E6EB-0511-45EC-9EE8-60C6949A4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" y="560"/>
              <a:ext cx="88" cy="14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1" name="AutoShape 33">
              <a:extLst>
                <a:ext uri="{FF2B5EF4-FFF2-40B4-BE49-F238E27FC236}">
                  <a16:creationId xmlns:a16="http://schemas.microsoft.com/office/drawing/2014/main" id="{9CEC1D41-25A2-41DD-B056-6B771A780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" y="698"/>
              <a:ext cx="93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2" name="AutoShape 34">
              <a:extLst>
                <a:ext uri="{FF2B5EF4-FFF2-40B4-BE49-F238E27FC236}">
                  <a16:creationId xmlns:a16="http://schemas.microsoft.com/office/drawing/2014/main" id="{7D648700-3663-412B-9421-626AD7576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" y="563"/>
              <a:ext cx="88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3" name="AutoShape 35">
              <a:extLst>
                <a:ext uri="{FF2B5EF4-FFF2-40B4-BE49-F238E27FC236}">
                  <a16:creationId xmlns:a16="http://schemas.microsoft.com/office/drawing/2014/main" id="{A8640A3C-C618-4D93-BF50-45F2D4652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" y="697"/>
              <a:ext cx="93" cy="13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4" name="AutoShape 36">
              <a:extLst>
                <a:ext uri="{FF2B5EF4-FFF2-40B4-BE49-F238E27FC236}">
                  <a16:creationId xmlns:a16="http://schemas.microsoft.com/office/drawing/2014/main" id="{B5DCAEA6-F5A1-480B-A2C4-B155F3A2E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559"/>
              <a:ext cx="87" cy="14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5" name="AutoShape 37">
              <a:extLst>
                <a:ext uri="{FF2B5EF4-FFF2-40B4-BE49-F238E27FC236}">
                  <a16:creationId xmlns:a16="http://schemas.microsoft.com/office/drawing/2014/main" id="{A930B5DF-18DB-40AF-803A-DA05C3693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0" y="696"/>
              <a:ext cx="93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6" name="AutoShape 38">
              <a:extLst>
                <a:ext uri="{FF2B5EF4-FFF2-40B4-BE49-F238E27FC236}">
                  <a16:creationId xmlns:a16="http://schemas.microsoft.com/office/drawing/2014/main" id="{F7D709CA-4FC8-4EA5-B1EC-D460A4D39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" y="563"/>
              <a:ext cx="87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7" name="AutoShape 39">
              <a:extLst>
                <a:ext uri="{FF2B5EF4-FFF2-40B4-BE49-F238E27FC236}">
                  <a16:creationId xmlns:a16="http://schemas.microsoft.com/office/drawing/2014/main" id="{193565CB-A294-48B3-A508-CA600536C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" y="698"/>
              <a:ext cx="94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8" name="AutoShape 40">
              <a:extLst>
                <a:ext uri="{FF2B5EF4-FFF2-40B4-BE49-F238E27FC236}">
                  <a16:creationId xmlns:a16="http://schemas.microsoft.com/office/drawing/2014/main" id="{30464005-561D-411F-88BF-48940A71A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" y="561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49" name="AutoShape 41">
              <a:extLst>
                <a:ext uri="{FF2B5EF4-FFF2-40B4-BE49-F238E27FC236}">
                  <a16:creationId xmlns:a16="http://schemas.microsoft.com/office/drawing/2014/main" id="{33027BDC-9E80-40C9-AAE1-498A3B865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691"/>
              <a:ext cx="93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0" name="AutoShape 42">
              <a:extLst>
                <a:ext uri="{FF2B5EF4-FFF2-40B4-BE49-F238E27FC236}">
                  <a16:creationId xmlns:a16="http://schemas.microsoft.com/office/drawing/2014/main" id="{96595DC1-F435-4D45-B824-B5618A900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563"/>
              <a:ext cx="87" cy="14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1" name="AutoShape 43">
              <a:extLst>
                <a:ext uri="{FF2B5EF4-FFF2-40B4-BE49-F238E27FC236}">
                  <a16:creationId xmlns:a16="http://schemas.microsoft.com/office/drawing/2014/main" id="{FF1C3B35-E1AF-40A3-914C-A4C181343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697"/>
              <a:ext cx="93" cy="13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2" name="AutoShape 44">
              <a:extLst>
                <a:ext uri="{FF2B5EF4-FFF2-40B4-BE49-F238E27FC236}">
                  <a16:creationId xmlns:a16="http://schemas.microsoft.com/office/drawing/2014/main" id="{435606D4-6E2F-4D55-9AC2-1CC87B33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" y="554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3" name="AutoShape 45">
              <a:extLst>
                <a:ext uri="{FF2B5EF4-FFF2-40B4-BE49-F238E27FC236}">
                  <a16:creationId xmlns:a16="http://schemas.microsoft.com/office/drawing/2014/main" id="{1A1CDE35-4416-48F3-957D-4562B57BD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" y="692"/>
              <a:ext cx="93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4" name="AutoShape 46">
              <a:extLst>
                <a:ext uri="{FF2B5EF4-FFF2-40B4-BE49-F238E27FC236}">
                  <a16:creationId xmlns:a16="http://schemas.microsoft.com/office/drawing/2014/main" id="{BAACDDD6-9F7C-4B90-8855-E37B09E83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565"/>
              <a:ext cx="8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5" name="AutoShape 47">
              <a:extLst>
                <a:ext uri="{FF2B5EF4-FFF2-40B4-BE49-F238E27FC236}">
                  <a16:creationId xmlns:a16="http://schemas.microsoft.com/office/drawing/2014/main" id="{77B54B1A-0BF7-4F5F-AFCC-E66662BED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3" y="691"/>
              <a:ext cx="93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6" name="AutoShape 48">
              <a:extLst>
                <a:ext uri="{FF2B5EF4-FFF2-40B4-BE49-F238E27FC236}">
                  <a16:creationId xmlns:a16="http://schemas.microsoft.com/office/drawing/2014/main" id="{D77C4E62-1E00-4655-B8A7-C735FEB5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" y="558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7" name="AutoShape 49">
              <a:extLst>
                <a:ext uri="{FF2B5EF4-FFF2-40B4-BE49-F238E27FC236}">
                  <a16:creationId xmlns:a16="http://schemas.microsoft.com/office/drawing/2014/main" id="{5E40C5F1-CF5E-4308-99D2-F46673899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" y="689"/>
              <a:ext cx="93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8" name="AutoShape 50">
              <a:extLst>
                <a:ext uri="{FF2B5EF4-FFF2-40B4-BE49-F238E27FC236}">
                  <a16:creationId xmlns:a16="http://schemas.microsoft.com/office/drawing/2014/main" id="{E7658A20-F7E8-4E91-A73F-86361855B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561"/>
              <a:ext cx="8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59" name="AutoShape 51">
              <a:extLst>
                <a:ext uri="{FF2B5EF4-FFF2-40B4-BE49-F238E27FC236}">
                  <a16:creationId xmlns:a16="http://schemas.microsoft.com/office/drawing/2014/main" id="{4BD4C3FB-95BE-4CDB-A986-1B0DD4065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688"/>
              <a:ext cx="94" cy="13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0" name="AutoShape 52">
              <a:extLst>
                <a:ext uri="{FF2B5EF4-FFF2-40B4-BE49-F238E27FC236}">
                  <a16:creationId xmlns:a16="http://schemas.microsoft.com/office/drawing/2014/main" id="{E5478425-8E57-425A-A12B-8D87340B5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" y="554"/>
              <a:ext cx="87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1" name="AutoShape 53">
              <a:extLst>
                <a:ext uri="{FF2B5EF4-FFF2-40B4-BE49-F238E27FC236}">
                  <a16:creationId xmlns:a16="http://schemas.microsoft.com/office/drawing/2014/main" id="{E877AD68-760F-4DC1-B2EB-B037E366E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" y="692"/>
              <a:ext cx="93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2" name="AutoShape 54">
              <a:extLst>
                <a:ext uri="{FF2B5EF4-FFF2-40B4-BE49-F238E27FC236}">
                  <a16:creationId xmlns:a16="http://schemas.microsoft.com/office/drawing/2014/main" id="{E8096212-9993-4A72-978F-09063E0E4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565"/>
              <a:ext cx="88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3" name="AutoShape 55">
              <a:extLst>
                <a:ext uri="{FF2B5EF4-FFF2-40B4-BE49-F238E27FC236}">
                  <a16:creationId xmlns:a16="http://schemas.microsoft.com/office/drawing/2014/main" id="{6CF2BB17-BE3B-4C28-B882-E701E1F5C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8" y="691"/>
              <a:ext cx="93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4" name="AutoShape 56">
              <a:extLst>
                <a:ext uri="{FF2B5EF4-FFF2-40B4-BE49-F238E27FC236}">
                  <a16:creationId xmlns:a16="http://schemas.microsoft.com/office/drawing/2014/main" id="{BDB068DC-9E66-4537-865B-6DA07E121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0" y="558"/>
              <a:ext cx="88" cy="14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5" name="AutoShape 57">
              <a:extLst>
                <a:ext uri="{FF2B5EF4-FFF2-40B4-BE49-F238E27FC236}">
                  <a16:creationId xmlns:a16="http://schemas.microsoft.com/office/drawing/2014/main" id="{4D511E6F-9B03-46EE-8C34-8DEE49866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" y="689"/>
              <a:ext cx="93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6" name="AutoShape 58">
              <a:extLst>
                <a:ext uri="{FF2B5EF4-FFF2-40B4-BE49-F238E27FC236}">
                  <a16:creationId xmlns:a16="http://schemas.microsoft.com/office/drawing/2014/main" id="{2C8A7744-946F-4719-BDB5-DFAA626DB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" y="561"/>
              <a:ext cx="8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7" name="AutoShape 59">
              <a:extLst>
                <a:ext uri="{FF2B5EF4-FFF2-40B4-BE49-F238E27FC236}">
                  <a16:creationId xmlns:a16="http://schemas.microsoft.com/office/drawing/2014/main" id="{19358A5A-54D0-4AFA-AAD0-8CC4F86D8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9" y="688"/>
              <a:ext cx="93" cy="13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8" name="AutoShape 60">
              <a:extLst>
                <a:ext uri="{FF2B5EF4-FFF2-40B4-BE49-F238E27FC236}">
                  <a16:creationId xmlns:a16="http://schemas.microsoft.com/office/drawing/2014/main" id="{1E240FC7-C310-441C-9405-70B2456F9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565"/>
              <a:ext cx="96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69" name="AutoShape 61">
              <a:extLst>
                <a:ext uri="{FF2B5EF4-FFF2-40B4-BE49-F238E27FC236}">
                  <a16:creationId xmlns:a16="http://schemas.microsoft.com/office/drawing/2014/main" id="{B897CD98-04AE-4071-99A2-FBF75A15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" y="690"/>
              <a:ext cx="103" cy="13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16"/>
                  </a:lnTo>
                  <a:lnTo>
                    <a:pt x="347" y="1232"/>
                  </a:lnTo>
                  <a:lnTo>
                    <a:pt x="462" y="1905"/>
                  </a:lnTo>
                  <a:lnTo>
                    <a:pt x="809" y="2521"/>
                  </a:lnTo>
                  <a:lnTo>
                    <a:pt x="925" y="3137"/>
                  </a:lnTo>
                  <a:lnTo>
                    <a:pt x="1156" y="3697"/>
                  </a:lnTo>
                  <a:lnTo>
                    <a:pt x="1387" y="4314"/>
                  </a:lnTo>
                  <a:lnTo>
                    <a:pt x="1503" y="4986"/>
                  </a:lnTo>
                  <a:lnTo>
                    <a:pt x="1734" y="5602"/>
                  </a:lnTo>
                  <a:lnTo>
                    <a:pt x="2081" y="6162"/>
                  </a:lnTo>
                  <a:lnTo>
                    <a:pt x="2197" y="6779"/>
                  </a:lnTo>
                  <a:lnTo>
                    <a:pt x="2543" y="7283"/>
                  </a:lnTo>
                  <a:lnTo>
                    <a:pt x="2543" y="7899"/>
                  </a:lnTo>
                  <a:lnTo>
                    <a:pt x="2775" y="8515"/>
                  </a:lnTo>
                  <a:lnTo>
                    <a:pt x="3006" y="9020"/>
                  </a:lnTo>
                  <a:lnTo>
                    <a:pt x="3237" y="9636"/>
                  </a:lnTo>
                  <a:lnTo>
                    <a:pt x="3353" y="10140"/>
                  </a:lnTo>
                  <a:lnTo>
                    <a:pt x="3468" y="10644"/>
                  </a:lnTo>
                  <a:lnTo>
                    <a:pt x="3815" y="11204"/>
                  </a:lnTo>
                  <a:lnTo>
                    <a:pt x="3931" y="11765"/>
                  </a:lnTo>
                  <a:lnTo>
                    <a:pt x="4162" y="12213"/>
                  </a:lnTo>
                  <a:lnTo>
                    <a:pt x="4393" y="12773"/>
                  </a:lnTo>
                  <a:lnTo>
                    <a:pt x="4509" y="13165"/>
                  </a:lnTo>
                  <a:lnTo>
                    <a:pt x="4624" y="13669"/>
                  </a:lnTo>
                  <a:lnTo>
                    <a:pt x="4971" y="14118"/>
                  </a:lnTo>
                  <a:lnTo>
                    <a:pt x="5202" y="14510"/>
                  </a:lnTo>
                  <a:lnTo>
                    <a:pt x="5434" y="15014"/>
                  </a:lnTo>
                  <a:lnTo>
                    <a:pt x="5549" y="15462"/>
                  </a:lnTo>
                  <a:lnTo>
                    <a:pt x="5665" y="15854"/>
                  </a:lnTo>
                  <a:lnTo>
                    <a:pt x="6127" y="16190"/>
                  </a:lnTo>
                  <a:lnTo>
                    <a:pt x="6243" y="16639"/>
                  </a:lnTo>
                  <a:lnTo>
                    <a:pt x="6474" y="16919"/>
                  </a:lnTo>
                  <a:lnTo>
                    <a:pt x="6590" y="17255"/>
                  </a:lnTo>
                  <a:lnTo>
                    <a:pt x="6705" y="17591"/>
                  </a:lnTo>
                  <a:lnTo>
                    <a:pt x="6936" y="17927"/>
                  </a:lnTo>
                  <a:lnTo>
                    <a:pt x="7283" y="18095"/>
                  </a:lnTo>
                  <a:lnTo>
                    <a:pt x="7514" y="18487"/>
                  </a:lnTo>
                  <a:lnTo>
                    <a:pt x="7514" y="18711"/>
                  </a:lnTo>
                  <a:lnTo>
                    <a:pt x="7861" y="18992"/>
                  </a:lnTo>
                  <a:lnTo>
                    <a:pt x="7977" y="19160"/>
                  </a:lnTo>
                  <a:lnTo>
                    <a:pt x="8208" y="19328"/>
                  </a:lnTo>
                  <a:lnTo>
                    <a:pt x="8439" y="19440"/>
                  </a:lnTo>
                  <a:lnTo>
                    <a:pt x="8555" y="19664"/>
                  </a:lnTo>
                  <a:lnTo>
                    <a:pt x="8902" y="19720"/>
                  </a:lnTo>
                  <a:lnTo>
                    <a:pt x="9017" y="19888"/>
                  </a:lnTo>
                  <a:lnTo>
                    <a:pt x="9249" y="19888"/>
                  </a:lnTo>
                  <a:lnTo>
                    <a:pt x="9480" y="19944"/>
                  </a:lnTo>
                  <a:lnTo>
                    <a:pt x="9595" y="19944"/>
                  </a:lnTo>
                  <a:lnTo>
                    <a:pt x="9827" y="19944"/>
                  </a:lnTo>
                  <a:lnTo>
                    <a:pt x="10173" y="19888"/>
                  </a:lnTo>
                  <a:lnTo>
                    <a:pt x="10405" y="19888"/>
                  </a:lnTo>
                  <a:lnTo>
                    <a:pt x="10520" y="19664"/>
                  </a:lnTo>
                  <a:lnTo>
                    <a:pt x="10751" y="19496"/>
                  </a:lnTo>
                  <a:lnTo>
                    <a:pt x="11098" y="19328"/>
                  </a:lnTo>
                  <a:lnTo>
                    <a:pt x="11329" y="19104"/>
                  </a:lnTo>
                  <a:lnTo>
                    <a:pt x="11445" y="18936"/>
                  </a:lnTo>
                  <a:lnTo>
                    <a:pt x="11792" y="18543"/>
                  </a:lnTo>
                  <a:lnTo>
                    <a:pt x="11908" y="18263"/>
                  </a:lnTo>
                  <a:lnTo>
                    <a:pt x="12139" y="17871"/>
                  </a:lnTo>
                  <a:lnTo>
                    <a:pt x="12486" y="17479"/>
                  </a:lnTo>
                  <a:lnTo>
                    <a:pt x="12601" y="17087"/>
                  </a:lnTo>
                  <a:lnTo>
                    <a:pt x="12832" y="16751"/>
                  </a:lnTo>
                  <a:lnTo>
                    <a:pt x="13295" y="16303"/>
                  </a:lnTo>
                  <a:lnTo>
                    <a:pt x="13410" y="15798"/>
                  </a:lnTo>
                  <a:lnTo>
                    <a:pt x="13642" y="15350"/>
                  </a:lnTo>
                  <a:lnTo>
                    <a:pt x="13873" y="14846"/>
                  </a:lnTo>
                  <a:lnTo>
                    <a:pt x="14220" y="14342"/>
                  </a:lnTo>
                  <a:lnTo>
                    <a:pt x="14451" y="13838"/>
                  </a:lnTo>
                  <a:lnTo>
                    <a:pt x="14682" y="13277"/>
                  </a:lnTo>
                  <a:lnTo>
                    <a:pt x="14913" y="12829"/>
                  </a:lnTo>
                  <a:lnTo>
                    <a:pt x="15260" y="12213"/>
                  </a:lnTo>
                  <a:lnTo>
                    <a:pt x="15491" y="11709"/>
                  </a:lnTo>
                  <a:lnTo>
                    <a:pt x="15607" y="11036"/>
                  </a:lnTo>
                  <a:lnTo>
                    <a:pt x="15954" y="10588"/>
                  </a:lnTo>
                  <a:lnTo>
                    <a:pt x="16069" y="10028"/>
                  </a:lnTo>
                  <a:lnTo>
                    <a:pt x="16416" y="9412"/>
                  </a:lnTo>
                  <a:lnTo>
                    <a:pt x="16532" y="8964"/>
                  </a:lnTo>
                  <a:lnTo>
                    <a:pt x="16763" y="8403"/>
                  </a:lnTo>
                  <a:lnTo>
                    <a:pt x="16994" y="7787"/>
                  </a:lnTo>
                  <a:lnTo>
                    <a:pt x="17225" y="7227"/>
                  </a:lnTo>
                  <a:lnTo>
                    <a:pt x="17457" y="6835"/>
                  </a:lnTo>
                  <a:lnTo>
                    <a:pt x="17572" y="6218"/>
                  </a:lnTo>
                  <a:lnTo>
                    <a:pt x="17803" y="5714"/>
                  </a:lnTo>
                  <a:lnTo>
                    <a:pt x="18266" y="5210"/>
                  </a:lnTo>
                  <a:lnTo>
                    <a:pt x="18266" y="4762"/>
                  </a:lnTo>
                  <a:lnTo>
                    <a:pt x="18497" y="4314"/>
                  </a:lnTo>
                  <a:lnTo>
                    <a:pt x="18728" y="3866"/>
                  </a:lnTo>
                  <a:lnTo>
                    <a:pt x="18960" y="3361"/>
                  </a:lnTo>
                  <a:lnTo>
                    <a:pt x="19075" y="3025"/>
                  </a:lnTo>
                  <a:lnTo>
                    <a:pt x="19191" y="2689"/>
                  </a:lnTo>
                  <a:lnTo>
                    <a:pt x="19306" y="2241"/>
                  </a:lnTo>
                  <a:lnTo>
                    <a:pt x="19538" y="1905"/>
                  </a:lnTo>
                  <a:lnTo>
                    <a:pt x="19538" y="1625"/>
                  </a:lnTo>
                  <a:lnTo>
                    <a:pt x="19653" y="1289"/>
                  </a:lnTo>
                  <a:lnTo>
                    <a:pt x="19769" y="1008"/>
                  </a:lnTo>
                  <a:lnTo>
                    <a:pt x="19884" y="84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0" name="AutoShape 62">
              <a:extLst>
                <a:ext uri="{FF2B5EF4-FFF2-40B4-BE49-F238E27FC236}">
                  <a16:creationId xmlns:a16="http://schemas.microsoft.com/office/drawing/2014/main" id="{CA394F7A-C468-4E05-8DA7-BB35BEC9D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" y="568"/>
              <a:ext cx="96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111"/>
                  </a:moveTo>
                  <a:lnTo>
                    <a:pt x="247" y="18500"/>
                  </a:lnTo>
                  <a:lnTo>
                    <a:pt x="494" y="17889"/>
                  </a:lnTo>
                  <a:lnTo>
                    <a:pt x="617" y="17278"/>
                  </a:lnTo>
                  <a:lnTo>
                    <a:pt x="864" y="16722"/>
                  </a:lnTo>
                  <a:lnTo>
                    <a:pt x="1111" y="16111"/>
                  </a:lnTo>
                  <a:lnTo>
                    <a:pt x="1358" y="15500"/>
                  </a:lnTo>
                  <a:lnTo>
                    <a:pt x="1605" y="14889"/>
                  </a:lnTo>
                  <a:lnTo>
                    <a:pt x="1728" y="14333"/>
                  </a:lnTo>
                  <a:lnTo>
                    <a:pt x="1852" y="13667"/>
                  </a:lnTo>
                  <a:lnTo>
                    <a:pt x="2222" y="13111"/>
                  </a:lnTo>
                  <a:lnTo>
                    <a:pt x="2593" y="12611"/>
                  </a:lnTo>
                  <a:lnTo>
                    <a:pt x="2593" y="12056"/>
                  </a:lnTo>
                  <a:lnTo>
                    <a:pt x="2963" y="11389"/>
                  </a:lnTo>
                  <a:lnTo>
                    <a:pt x="3086" y="10889"/>
                  </a:lnTo>
                  <a:lnTo>
                    <a:pt x="3333" y="10389"/>
                  </a:lnTo>
                  <a:lnTo>
                    <a:pt x="3580" y="9778"/>
                  </a:lnTo>
                  <a:lnTo>
                    <a:pt x="3704" y="9333"/>
                  </a:lnTo>
                  <a:lnTo>
                    <a:pt x="4074" y="8833"/>
                  </a:lnTo>
                  <a:lnTo>
                    <a:pt x="4198" y="8222"/>
                  </a:lnTo>
                  <a:lnTo>
                    <a:pt x="4444" y="7722"/>
                  </a:lnTo>
                  <a:lnTo>
                    <a:pt x="4691" y="7222"/>
                  </a:lnTo>
                  <a:lnTo>
                    <a:pt x="4815" y="6833"/>
                  </a:lnTo>
                  <a:lnTo>
                    <a:pt x="5062" y="6333"/>
                  </a:lnTo>
                  <a:lnTo>
                    <a:pt x="5309" y="5889"/>
                  </a:lnTo>
                  <a:lnTo>
                    <a:pt x="5556" y="5444"/>
                  </a:lnTo>
                  <a:lnTo>
                    <a:pt x="5802" y="5056"/>
                  </a:lnTo>
                  <a:lnTo>
                    <a:pt x="5802" y="4556"/>
                  </a:lnTo>
                  <a:lnTo>
                    <a:pt x="6296" y="4167"/>
                  </a:lnTo>
                  <a:lnTo>
                    <a:pt x="6420" y="3778"/>
                  </a:lnTo>
                  <a:lnTo>
                    <a:pt x="6667" y="3389"/>
                  </a:lnTo>
                  <a:lnTo>
                    <a:pt x="6914" y="3056"/>
                  </a:lnTo>
                  <a:lnTo>
                    <a:pt x="7037" y="2722"/>
                  </a:lnTo>
                  <a:lnTo>
                    <a:pt x="7284" y="2444"/>
                  </a:lnTo>
                  <a:lnTo>
                    <a:pt x="7531" y="2111"/>
                  </a:lnTo>
                  <a:lnTo>
                    <a:pt x="7778" y="1889"/>
                  </a:lnTo>
                  <a:lnTo>
                    <a:pt x="7901" y="1556"/>
                  </a:lnTo>
                  <a:lnTo>
                    <a:pt x="8148" y="1278"/>
                  </a:lnTo>
                  <a:lnTo>
                    <a:pt x="8395" y="1056"/>
                  </a:lnTo>
                  <a:lnTo>
                    <a:pt x="8519" y="833"/>
                  </a:lnTo>
                  <a:lnTo>
                    <a:pt x="8765" y="667"/>
                  </a:lnTo>
                  <a:lnTo>
                    <a:pt x="8889" y="500"/>
                  </a:lnTo>
                  <a:lnTo>
                    <a:pt x="9136" y="389"/>
                  </a:lnTo>
                  <a:lnTo>
                    <a:pt x="9383" y="278"/>
                  </a:lnTo>
                  <a:lnTo>
                    <a:pt x="9506" y="111"/>
                  </a:lnTo>
                  <a:lnTo>
                    <a:pt x="9877" y="111"/>
                  </a:lnTo>
                  <a:lnTo>
                    <a:pt x="10000" y="56"/>
                  </a:lnTo>
                  <a:lnTo>
                    <a:pt x="10247" y="0"/>
                  </a:lnTo>
                  <a:lnTo>
                    <a:pt x="10617" y="56"/>
                  </a:lnTo>
                  <a:lnTo>
                    <a:pt x="10741" y="56"/>
                  </a:lnTo>
                  <a:lnTo>
                    <a:pt x="10864" y="111"/>
                  </a:lnTo>
                  <a:lnTo>
                    <a:pt x="11111" y="222"/>
                  </a:lnTo>
                  <a:lnTo>
                    <a:pt x="11358" y="333"/>
                  </a:lnTo>
                  <a:lnTo>
                    <a:pt x="11481" y="556"/>
                  </a:lnTo>
                  <a:lnTo>
                    <a:pt x="11852" y="722"/>
                  </a:lnTo>
                  <a:lnTo>
                    <a:pt x="12099" y="1000"/>
                  </a:lnTo>
                  <a:lnTo>
                    <a:pt x="12222" y="1278"/>
                  </a:lnTo>
                  <a:lnTo>
                    <a:pt x="12346" y="1556"/>
                  </a:lnTo>
                  <a:lnTo>
                    <a:pt x="12716" y="1889"/>
                  </a:lnTo>
                  <a:lnTo>
                    <a:pt x="12963" y="2278"/>
                  </a:lnTo>
                  <a:lnTo>
                    <a:pt x="13086" y="2722"/>
                  </a:lnTo>
                  <a:lnTo>
                    <a:pt x="13333" y="3111"/>
                  </a:lnTo>
                  <a:lnTo>
                    <a:pt x="13580" y="3500"/>
                  </a:lnTo>
                  <a:lnTo>
                    <a:pt x="13704" y="4000"/>
                  </a:lnTo>
                  <a:lnTo>
                    <a:pt x="14198" y="4444"/>
                  </a:lnTo>
                  <a:lnTo>
                    <a:pt x="14321" y="4944"/>
                  </a:lnTo>
                  <a:lnTo>
                    <a:pt x="14444" y="5500"/>
                  </a:lnTo>
                  <a:lnTo>
                    <a:pt x="14815" y="6000"/>
                  </a:lnTo>
                  <a:lnTo>
                    <a:pt x="15062" y="6556"/>
                  </a:lnTo>
                  <a:lnTo>
                    <a:pt x="15185" y="7000"/>
                  </a:lnTo>
                  <a:lnTo>
                    <a:pt x="15309" y="7611"/>
                  </a:lnTo>
                  <a:lnTo>
                    <a:pt x="15679" y="8167"/>
                  </a:lnTo>
                  <a:lnTo>
                    <a:pt x="15926" y="8833"/>
                  </a:lnTo>
                  <a:lnTo>
                    <a:pt x="16173" y="9333"/>
                  </a:lnTo>
                  <a:lnTo>
                    <a:pt x="16296" y="9889"/>
                  </a:lnTo>
                  <a:lnTo>
                    <a:pt x="16543" y="10444"/>
                  </a:lnTo>
                  <a:lnTo>
                    <a:pt x="16667" y="11000"/>
                  </a:lnTo>
                  <a:lnTo>
                    <a:pt x="16914" y="11611"/>
                  </a:lnTo>
                  <a:lnTo>
                    <a:pt x="17160" y="12167"/>
                  </a:lnTo>
                  <a:lnTo>
                    <a:pt x="17407" y="12778"/>
                  </a:lnTo>
                  <a:lnTo>
                    <a:pt x="17407" y="13278"/>
                  </a:lnTo>
                  <a:lnTo>
                    <a:pt x="17654" y="13833"/>
                  </a:lnTo>
                  <a:lnTo>
                    <a:pt x="17901" y="14389"/>
                  </a:lnTo>
                  <a:lnTo>
                    <a:pt x="18148" y="14944"/>
                  </a:lnTo>
                  <a:lnTo>
                    <a:pt x="18395" y="15444"/>
                  </a:lnTo>
                  <a:lnTo>
                    <a:pt x="18395" y="15944"/>
                  </a:lnTo>
                  <a:lnTo>
                    <a:pt x="18642" y="16444"/>
                  </a:lnTo>
                  <a:lnTo>
                    <a:pt x="18889" y="16889"/>
                  </a:lnTo>
                  <a:lnTo>
                    <a:pt x="19012" y="17278"/>
                  </a:lnTo>
                  <a:lnTo>
                    <a:pt x="19136" y="17722"/>
                  </a:lnTo>
                  <a:lnTo>
                    <a:pt x="19259" y="18111"/>
                  </a:lnTo>
                  <a:lnTo>
                    <a:pt x="19506" y="18500"/>
                  </a:lnTo>
                  <a:lnTo>
                    <a:pt x="19506" y="18944"/>
                  </a:lnTo>
                  <a:lnTo>
                    <a:pt x="19630" y="19222"/>
                  </a:lnTo>
                  <a:lnTo>
                    <a:pt x="19753" y="19500"/>
                  </a:lnTo>
                  <a:lnTo>
                    <a:pt x="19877" y="19722"/>
                  </a:lnTo>
                  <a:lnTo>
                    <a:pt x="19877" y="19944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1" name="AutoShape 63">
              <a:extLst>
                <a:ext uri="{FF2B5EF4-FFF2-40B4-BE49-F238E27FC236}">
                  <a16:creationId xmlns:a16="http://schemas.microsoft.com/office/drawing/2014/main" id="{B9E0B396-25E4-48D7-9115-9A10D43D0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" y="689"/>
              <a:ext cx="103" cy="13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34"/>
                  </a:lnTo>
                  <a:lnTo>
                    <a:pt x="347" y="1268"/>
                  </a:lnTo>
                  <a:lnTo>
                    <a:pt x="462" y="1960"/>
                  </a:lnTo>
                  <a:lnTo>
                    <a:pt x="809" y="2536"/>
                  </a:lnTo>
                  <a:lnTo>
                    <a:pt x="925" y="3170"/>
                  </a:lnTo>
                  <a:lnTo>
                    <a:pt x="1156" y="3689"/>
                  </a:lnTo>
                  <a:lnTo>
                    <a:pt x="1387" y="4380"/>
                  </a:lnTo>
                  <a:lnTo>
                    <a:pt x="1503" y="4957"/>
                  </a:lnTo>
                  <a:lnTo>
                    <a:pt x="1734" y="5591"/>
                  </a:lnTo>
                  <a:lnTo>
                    <a:pt x="2081" y="6167"/>
                  </a:lnTo>
                  <a:lnTo>
                    <a:pt x="2197" y="6801"/>
                  </a:lnTo>
                  <a:lnTo>
                    <a:pt x="2543" y="7262"/>
                  </a:lnTo>
                  <a:lnTo>
                    <a:pt x="2543" y="7839"/>
                  </a:lnTo>
                  <a:lnTo>
                    <a:pt x="2775" y="8473"/>
                  </a:lnTo>
                  <a:lnTo>
                    <a:pt x="3006" y="8991"/>
                  </a:lnTo>
                  <a:lnTo>
                    <a:pt x="3237" y="9625"/>
                  </a:lnTo>
                  <a:lnTo>
                    <a:pt x="3353" y="10144"/>
                  </a:lnTo>
                  <a:lnTo>
                    <a:pt x="3468" y="10663"/>
                  </a:lnTo>
                  <a:lnTo>
                    <a:pt x="3815" y="11182"/>
                  </a:lnTo>
                  <a:lnTo>
                    <a:pt x="3931" y="11758"/>
                  </a:lnTo>
                  <a:lnTo>
                    <a:pt x="4162" y="12219"/>
                  </a:lnTo>
                  <a:lnTo>
                    <a:pt x="4393" y="12738"/>
                  </a:lnTo>
                  <a:lnTo>
                    <a:pt x="4509" y="13199"/>
                  </a:lnTo>
                  <a:lnTo>
                    <a:pt x="4624" y="13660"/>
                  </a:lnTo>
                  <a:lnTo>
                    <a:pt x="4971" y="14121"/>
                  </a:lnTo>
                  <a:lnTo>
                    <a:pt x="5202" y="14582"/>
                  </a:lnTo>
                  <a:lnTo>
                    <a:pt x="5434" y="15043"/>
                  </a:lnTo>
                  <a:lnTo>
                    <a:pt x="5549" y="15389"/>
                  </a:lnTo>
                  <a:lnTo>
                    <a:pt x="5665" y="15850"/>
                  </a:lnTo>
                  <a:lnTo>
                    <a:pt x="6127" y="16254"/>
                  </a:lnTo>
                  <a:lnTo>
                    <a:pt x="6243" y="16599"/>
                  </a:lnTo>
                  <a:lnTo>
                    <a:pt x="6474" y="17003"/>
                  </a:lnTo>
                  <a:lnTo>
                    <a:pt x="6590" y="17233"/>
                  </a:lnTo>
                  <a:lnTo>
                    <a:pt x="6705" y="17579"/>
                  </a:lnTo>
                  <a:lnTo>
                    <a:pt x="6936" y="17925"/>
                  </a:lnTo>
                  <a:lnTo>
                    <a:pt x="7283" y="18156"/>
                  </a:lnTo>
                  <a:lnTo>
                    <a:pt x="7514" y="18444"/>
                  </a:lnTo>
                  <a:lnTo>
                    <a:pt x="7514" y="18732"/>
                  </a:lnTo>
                  <a:lnTo>
                    <a:pt x="7861" y="18963"/>
                  </a:lnTo>
                  <a:lnTo>
                    <a:pt x="7977" y="19193"/>
                  </a:lnTo>
                  <a:lnTo>
                    <a:pt x="8208" y="19308"/>
                  </a:lnTo>
                  <a:lnTo>
                    <a:pt x="8439" y="19481"/>
                  </a:lnTo>
                  <a:lnTo>
                    <a:pt x="8555" y="19654"/>
                  </a:lnTo>
                  <a:lnTo>
                    <a:pt x="8902" y="19712"/>
                  </a:lnTo>
                  <a:lnTo>
                    <a:pt x="9017" y="19885"/>
                  </a:lnTo>
                  <a:lnTo>
                    <a:pt x="9249" y="19885"/>
                  </a:lnTo>
                  <a:lnTo>
                    <a:pt x="9480" y="19942"/>
                  </a:lnTo>
                  <a:lnTo>
                    <a:pt x="9595" y="19942"/>
                  </a:lnTo>
                  <a:lnTo>
                    <a:pt x="9827" y="19942"/>
                  </a:lnTo>
                  <a:lnTo>
                    <a:pt x="10173" y="19885"/>
                  </a:lnTo>
                  <a:lnTo>
                    <a:pt x="10405" y="19885"/>
                  </a:lnTo>
                  <a:lnTo>
                    <a:pt x="10520" y="19712"/>
                  </a:lnTo>
                  <a:lnTo>
                    <a:pt x="10751" y="19481"/>
                  </a:lnTo>
                  <a:lnTo>
                    <a:pt x="11098" y="19308"/>
                  </a:lnTo>
                  <a:lnTo>
                    <a:pt x="11329" y="19135"/>
                  </a:lnTo>
                  <a:lnTo>
                    <a:pt x="11445" y="18905"/>
                  </a:lnTo>
                  <a:lnTo>
                    <a:pt x="11792" y="18559"/>
                  </a:lnTo>
                  <a:lnTo>
                    <a:pt x="11908" y="18213"/>
                  </a:lnTo>
                  <a:lnTo>
                    <a:pt x="12139" y="17925"/>
                  </a:lnTo>
                  <a:lnTo>
                    <a:pt x="12486" y="17522"/>
                  </a:lnTo>
                  <a:lnTo>
                    <a:pt x="12601" y="17118"/>
                  </a:lnTo>
                  <a:lnTo>
                    <a:pt x="12832" y="16715"/>
                  </a:lnTo>
                  <a:lnTo>
                    <a:pt x="13295" y="16311"/>
                  </a:lnTo>
                  <a:lnTo>
                    <a:pt x="13410" y="15850"/>
                  </a:lnTo>
                  <a:lnTo>
                    <a:pt x="13642" y="15331"/>
                  </a:lnTo>
                  <a:lnTo>
                    <a:pt x="13873" y="14870"/>
                  </a:lnTo>
                  <a:lnTo>
                    <a:pt x="14220" y="14352"/>
                  </a:lnTo>
                  <a:lnTo>
                    <a:pt x="14451" y="13833"/>
                  </a:lnTo>
                  <a:lnTo>
                    <a:pt x="14682" y="13314"/>
                  </a:lnTo>
                  <a:lnTo>
                    <a:pt x="14913" y="12738"/>
                  </a:lnTo>
                  <a:lnTo>
                    <a:pt x="15260" y="12219"/>
                  </a:lnTo>
                  <a:lnTo>
                    <a:pt x="15491" y="11585"/>
                  </a:lnTo>
                  <a:lnTo>
                    <a:pt x="15607" y="11066"/>
                  </a:lnTo>
                  <a:lnTo>
                    <a:pt x="15954" y="10548"/>
                  </a:lnTo>
                  <a:lnTo>
                    <a:pt x="16069" y="10029"/>
                  </a:lnTo>
                  <a:lnTo>
                    <a:pt x="16416" y="9452"/>
                  </a:lnTo>
                  <a:lnTo>
                    <a:pt x="16532" y="8934"/>
                  </a:lnTo>
                  <a:lnTo>
                    <a:pt x="16763" y="8473"/>
                  </a:lnTo>
                  <a:lnTo>
                    <a:pt x="16994" y="7781"/>
                  </a:lnTo>
                  <a:lnTo>
                    <a:pt x="17225" y="7262"/>
                  </a:lnTo>
                  <a:lnTo>
                    <a:pt x="17457" y="6801"/>
                  </a:lnTo>
                  <a:lnTo>
                    <a:pt x="17572" y="6225"/>
                  </a:lnTo>
                  <a:lnTo>
                    <a:pt x="17803" y="5764"/>
                  </a:lnTo>
                  <a:lnTo>
                    <a:pt x="18266" y="5187"/>
                  </a:lnTo>
                  <a:lnTo>
                    <a:pt x="18266" y="4726"/>
                  </a:lnTo>
                  <a:lnTo>
                    <a:pt x="18497" y="4265"/>
                  </a:lnTo>
                  <a:lnTo>
                    <a:pt x="18728" y="3862"/>
                  </a:lnTo>
                  <a:lnTo>
                    <a:pt x="18960" y="3401"/>
                  </a:lnTo>
                  <a:lnTo>
                    <a:pt x="19075" y="2997"/>
                  </a:lnTo>
                  <a:lnTo>
                    <a:pt x="19191" y="2594"/>
                  </a:lnTo>
                  <a:lnTo>
                    <a:pt x="19306" y="2248"/>
                  </a:lnTo>
                  <a:lnTo>
                    <a:pt x="19538" y="1960"/>
                  </a:lnTo>
                  <a:lnTo>
                    <a:pt x="19538" y="1556"/>
                  </a:lnTo>
                  <a:lnTo>
                    <a:pt x="19653" y="1326"/>
                  </a:lnTo>
                  <a:lnTo>
                    <a:pt x="19769" y="1037"/>
                  </a:lnTo>
                  <a:lnTo>
                    <a:pt x="19884" y="807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2" name="AutoShape 64">
              <a:extLst>
                <a:ext uri="{FF2B5EF4-FFF2-40B4-BE49-F238E27FC236}">
                  <a16:creationId xmlns:a16="http://schemas.microsoft.com/office/drawing/2014/main" id="{7FE3207E-8BCB-48D5-918E-BC2546CD0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" y="561"/>
              <a:ext cx="96" cy="138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3" name="AutoShape 65">
              <a:extLst>
                <a:ext uri="{FF2B5EF4-FFF2-40B4-BE49-F238E27FC236}">
                  <a16:creationId xmlns:a16="http://schemas.microsoft.com/office/drawing/2014/main" id="{C2532448-3A7E-4CC8-9FE6-1B075150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" y="686"/>
              <a:ext cx="103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16"/>
                  </a:lnTo>
                  <a:lnTo>
                    <a:pt x="347" y="1232"/>
                  </a:lnTo>
                  <a:lnTo>
                    <a:pt x="462" y="1905"/>
                  </a:lnTo>
                  <a:lnTo>
                    <a:pt x="809" y="2521"/>
                  </a:lnTo>
                  <a:lnTo>
                    <a:pt x="925" y="3137"/>
                  </a:lnTo>
                  <a:lnTo>
                    <a:pt x="1156" y="3697"/>
                  </a:lnTo>
                  <a:lnTo>
                    <a:pt x="1387" y="4314"/>
                  </a:lnTo>
                  <a:lnTo>
                    <a:pt x="1503" y="4986"/>
                  </a:lnTo>
                  <a:lnTo>
                    <a:pt x="1734" y="5602"/>
                  </a:lnTo>
                  <a:lnTo>
                    <a:pt x="2081" y="6162"/>
                  </a:lnTo>
                  <a:lnTo>
                    <a:pt x="2197" y="6779"/>
                  </a:lnTo>
                  <a:lnTo>
                    <a:pt x="2543" y="7283"/>
                  </a:lnTo>
                  <a:lnTo>
                    <a:pt x="2543" y="7899"/>
                  </a:lnTo>
                  <a:lnTo>
                    <a:pt x="2775" y="8515"/>
                  </a:lnTo>
                  <a:lnTo>
                    <a:pt x="3006" y="9020"/>
                  </a:lnTo>
                  <a:lnTo>
                    <a:pt x="3237" y="9636"/>
                  </a:lnTo>
                  <a:lnTo>
                    <a:pt x="3353" y="10140"/>
                  </a:lnTo>
                  <a:lnTo>
                    <a:pt x="3468" y="10644"/>
                  </a:lnTo>
                  <a:lnTo>
                    <a:pt x="3815" y="11204"/>
                  </a:lnTo>
                  <a:lnTo>
                    <a:pt x="3931" y="11765"/>
                  </a:lnTo>
                  <a:lnTo>
                    <a:pt x="4162" y="12213"/>
                  </a:lnTo>
                  <a:lnTo>
                    <a:pt x="4393" y="12773"/>
                  </a:lnTo>
                  <a:lnTo>
                    <a:pt x="4509" y="13165"/>
                  </a:lnTo>
                  <a:lnTo>
                    <a:pt x="4624" y="13669"/>
                  </a:lnTo>
                  <a:lnTo>
                    <a:pt x="4971" y="14118"/>
                  </a:lnTo>
                  <a:lnTo>
                    <a:pt x="5202" y="14510"/>
                  </a:lnTo>
                  <a:lnTo>
                    <a:pt x="5434" y="15014"/>
                  </a:lnTo>
                  <a:lnTo>
                    <a:pt x="5549" y="15462"/>
                  </a:lnTo>
                  <a:lnTo>
                    <a:pt x="5665" y="15854"/>
                  </a:lnTo>
                  <a:lnTo>
                    <a:pt x="6127" y="16190"/>
                  </a:lnTo>
                  <a:lnTo>
                    <a:pt x="6243" y="16639"/>
                  </a:lnTo>
                  <a:lnTo>
                    <a:pt x="6474" y="16919"/>
                  </a:lnTo>
                  <a:lnTo>
                    <a:pt x="6590" y="17255"/>
                  </a:lnTo>
                  <a:lnTo>
                    <a:pt x="6705" y="17591"/>
                  </a:lnTo>
                  <a:lnTo>
                    <a:pt x="6936" y="17927"/>
                  </a:lnTo>
                  <a:lnTo>
                    <a:pt x="7283" y="18095"/>
                  </a:lnTo>
                  <a:lnTo>
                    <a:pt x="7514" y="18487"/>
                  </a:lnTo>
                  <a:lnTo>
                    <a:pt x="7514" y="18711"/>
                  </a:lnTo>
                  <a:lnTo>
                    <a:pt x="7861" y="18992"/>
                  </a:lnTo>
                  <a:lnTo>
                    <a:pt x="7977" y="19160"/>
                  </a:lnTo>
                  <a:lnTo>
                    <a:pt x="8208" y="19328"/>
                  </a:lnTo>
                  <a:lnTo>
                    <a:pt x="8439" y="19440"/>
                  </a:lnTo>
                  <a:lnTo>
                    <a:pt x="8555" y="19664"/>
                  </a:lnTo>
                  <a:lnTo>
                    <a:pt x="8902" y="19720"/>
                  </a:lnTo>
                  <a:lnTo>
                    <a:pt x="9017" y="19888"/>
                  </a:lnTo>
                  <a:lnTo>
                    <a:pt x="9249" y="19888"/>
                  </a:lnTo>
                  <a:lnTo>
                    <a:pt x="9480" y="19944"/>
                  </a:lnTo>
                  <a:lnTo>
                    <a:pt x="9595" y="19944"/>
                  </a:lnTo>
                  <a:lnTo>
                    <a:pt x="9827" y="19944"/>
                  </a:lnTo>
                  <a:lnTo>
                    <a:pt x="10173" y="19888"/>
                  </a:lnTo>
                  <a:lnTo>
                    <a:pt x="10405" y="19888"/>
                  </a:lnTo>
                  <a:lnTo>
                    <a:pt x="10520" y="19664"/>
                  </a:lnTo>
                  <a:lnTo>
                    <a:pt x="10751" y="19496"/>
                  </a:lnTo>
                  <a:lnTo>
                    <a:pt x="11098" y="19328"/>
                  </a:lnTo>
                  <a:lnTo>
                    <a:pt x="11329" y="19104"/>
                  </a:lnTo>
                  <a:lnTo>
                    <a:pt x="11445" y="18936"/>
                  </a:lnTo>
                  <a:lnTo>
                    <a:pt x="11792" y="18543"/>
                  </a:lnTo>
                  <a:lnTo>
                    <a:pt x="11908" y="18263"/>
                  </a:lnTo>
                  <a:lnTo>
                    <a:pt x="12139" y="17871"/>
                  </a:lnTo>
                  <a:lnTo>
                    <a:pt x="12486" y="17479"/>
                  </a:lnTo>
                  <a:lnTo>
                    <a:pt x="12601" y="17087"/>
                  </a:lnTo>
                  <a:lnTo>
                    <a:pt x="12832" y="16751"/>
                  </a:lnTo>
                  <a:lnTo>
                    <a:pt x="13295" y="16303"/>
                  </a:lnTo>
                  <a:lnTo>
                    <a:pt x="13410" y="15798"/>
                  </a:lnTo>
                  <a:lnTo>
                    <a:pt x="13642" y="15350"/>
                  </a:lnTo>
                  <a:lnTo>
                    <a:pt x="13873" y="14846"/>
                  </a:lnTo>
                  <a:lnTo>
                    <a:pt x="14220" y="14342"/>
                  </a:lnTo>
                  <a:lnTo>
                    <a:pt x="14451" y="13838"/>
                  </a:lnTo>
                  <a:lnTo>
                    <a:pt x="14682" y="13277"/>
                  </a:lnTo>
                  <a:lnTo>
                    <a:pt x="14913" y="12829"/>
                  </a:lnTo>
                  <a:lnTo>
                    <a:pt x="15260" y="12213"/>
                  </a:lnTo>
                  <a:lnTo>
                    <a:pt x="15491" y="11709"/>
                  </a:lnTo>
                  <a:lnTo>
                    <a:pt x="15607" y="11036"/>
                  </a:lnTo>
                  <a:lnTo>
                    <a:pt x="15954" y="10588"/>
                  </a:lnTo>
                  <a:lnTo>
                    <a:pt x="16069" y="10028"/>
                  </a:lnTo>
                  <a:lnTo>
                    <a:pt x="16416" y="9412"/>
                  </a:lnTo>
                  <a:lnTo>
                    <a:pt x="16532" y="8964"/>
                  </a:lnTo>
                  <a:lnTo>
                    <a:pt x="16763" y="8403"/>
                  </a:lnTo>
                  <a:lnTo>
                    <a:pt x="16994" y="7787"/>
                  </a:lnTo>
                  <a:lnTo>
                    <a:pt x="17225" y="7227"/>
                  </a:lnTo>
                  <a:lnTo>
                    <a:pt x="17457" y="6835"/>
                  </a:lnTo>
                  <a:lnTo>
                    <a:pt x="17572" y="6218"/>
                  </a:lnTo>
                  <a:lnTo>
                    <a:pt x="17803" y="5714"/>
                  </a:lnTo>
                  <a:lnTo>
                    <a:pt x="18266" y="5210"/>
                  </a:lnTo>
                  <a:lnTo>
                    <a:pt x="18266" y="4762"/>
                  </a:lnTo>
                  <a:lnTo>
                    <a:pt x="18497" y="4314"/>
                  </a:lnTo>
                  <a:lnTo>
                    <a:pt x="18728" y="3866"/>
                  </a:lnTo>
                  <a:lnTo>
                    <a:pt x="18960" y="3361"/>
                  </a:lnTo>
                  <a:lnTo>
                    <a:pt x="19075" y="3025"/>
                  </a:lnTo>
                  <a:lnTo>
                    <a:pt x="19191" y="2689"/>
                  </a:lnTo>
                  <a:lnTo>
                    <a:pt x="19306" y="2241"/>
                  </a:lnTo>
                  <a:lnTo>
                    <a:pt x="19538" y="1905"/>
                  </a:lnTo>
                  <a:lnTo>
                    <a:pt x="19538" y="1625"/>
                  </a:lnTo>
                  <a:lnTo>
                    <a:pt x="19653" y="1289"/>
                  </a:lnTo>
                  <a:lnTo>
                    <a:pt x="19769" y="1008"/>
                  </a:lnTo>
                  <a:lnTo>
                    <a:pt x="19884" y="84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4" name="AutoShape 66">
              <a:extLst>
                <a:ext uri="{FF2B5EF4-FFF2-40B4-BE49-F238E27FC236}">
                  <a16:creationId xmlns:a16="http://schemas.microsoft.com/office/drawing/2014/main" id="{DA7FE16F-7B24-43DE-B92F-445E900F2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564"/>
              <a:ext cx="97" cy="135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111"/>
                  </a:moveTo>
                  <a:lnTo>
                    <a:pt x="247" y="18500"/>
                  </a:lnTo>
                  <a:lnTo>
                    <a:pt x="494" y="17889"/>
                  </a:lnTo>
                  <a:lnTo>
                    <a:pt x="617" y="17278"/>
                  </a:lnTo>
                  <a:lnTo>
                    <a:pt x="864" y="16722"/>
                  </a:lnTo>
                  <a:lnTo>
                    <a:pt x="1111" y="16111"/>
                  </a:lnTo>
                  <a:lnTo>
                    <a:pt x="1358" y="15500"/>
                  </a:lnTo>
                  <a:lnTo>
                    <a:pt x="1605" y="14889"/>
                  </a:lnTo>
                  <a:lnTo>
                    <a:pt x="1728" y="14333"/>
                  </a:lnTo>
                  <a:lnTo>
                    <a:pt x="1852" y="13667"/>
                  </a:lnTo>
                  <a:lnTo>
                    <a:pt x="2222" y="13111"/>
                  </a:lnTo>
                  <a:lnTo>
                    <a:pt x="2593" y="12611"/>
                  </a:lnTo>
                  <a:lnTo>
                    <a:pt x="2593" y="12056"/>
                  </a:lnTo>
                  <a:lnTo>
                    <a:pt x="2963" y="11389"/>
                  </a:lnTo>
                  <a:lnTo>
                    <a:pt x="3086" y="10889"/>
                  </a:lnTo>
                  <a:lnTo>
                    <a:pt x="3333" y="10389"/>
                  </a:lnTo>
                  <a:lnTo>
                    <a:pt x="3580" y="9778"/>
                  </a:lnTo>
                  <a:lnTo>
                    <a:pt x="3704" y="9333"/>
                  </a:lnTo>
                  <a:lnTo>
                    <a:pt x="4074" y="8833"/>
                  </a:lnTo>
                  <a:lnTo>
                    <a:pt x="4198" y="8222"/>
                  </a:lnTo>
                  <a:lnTo>
                    <a:pt x="4444" y="7722"/>
                  </a:lnTo>
                  <a:lnTo>
                    <a:pt x="4691" y="7222"/>
                  </a:lnTo>
                  <a:lnTo>
                    <a:pt x="4815" y="6833"/>
                  </a:lnTo>
                  <a:lnTo>
                    <a:pt x="5062" y="6333"/>
                  </a:lnTo>
                  <a:lnTo>
                    <a:pt x="5309" y="5889"/>
                  </a:lnTo>
                  <a:lnTo>
                    <a:pt x="5556" y="5444"/>
                  </a:lnTo>
                  <a:lnTo>
                    <a:pt x="5802" y="5056"/>
                  </a:lnTo>
                  <a:lnTo>
                    <a:pt x="5802" y="4556"/>
                  </a:lnTo>
                  <a:lnTo>
                    <a:pt x="6296" y="4167"/>
                  </a:lnTo>
                  <a:lnTo>
                    <a:pt x="6420" y="3778"/>
                  </a:lnTo>
                  <a:lnTo>
                    <a:pt x="6667" y="3389"/>
                  </a:lnTo>
                  <a:lnTo>
                    <a:pt x="6914" y="3056"/>
                  </a:lnTo>
                  <a:lnTo>
                    <a:pt x="7037" y="2722"/>
                  </a:lnTo>
                  <a:lnTo>
                    <a:pt x="7284" y="2444"/>
                  </a:lnTo>
                  <a:lnTo>
                    <a:pt x="7531" y="2111"/>
                  </a:lnTo>
                  <a:lnTo>
                    <a:pt x="7778" y="1889"/>
                  </a:lnTo>
                  <a:lnTo>
                    <a:pt x="7901" y="1556"/>
                  </a:lnTo>
                  <a:lnTo>
                    <a:pt x="8148" y="1278"/>
                  </a:lnTo>
                  <a:lnTo>
                    <a:pt x="8395" y="1056"/>
                  </a:lnTo>
                  <a:lnTo>
                    <a:pt x="8519" y="833"/>
                  </a:lnTo>
                  <a:lnTo>
                    <a:pt x="8765" y="667"/>
                  </a:lnTo>
                  <a:lnTo>
                    <a:pt x="8889" y="500"/>
                  </a:lnTo>
                  <a:lnTo>
                    <a:pt x="9136" y="389"/>
                  </a:lnTo>
                  <a:lnTo>
                    <a:pt x="9383" y="278"/>
                  </a:lnTo>
                  <a:lnTo>
                    <a:pt x="9506" y="111"/>
                  </a:lnTo>
                  <a:lnTo>
                    <a:pt x="9877" y="111"/>
                  </a:lnTo>
                  <a:lnTo>
                    <a:pt x="10000" y="56"/>
                  </a:lnTo>
                  <a:lnTo>
                    <a:pt x="10247" y="0"/>
                  </a:lnTo>
                  <a:lnTo>
                    <a:pt x="10617" y="56"/>
                  </a:lnTo>
                  <a:lnTo>
                    <a:pt x="10741" y="56"/>
                  </a:lnTo>
                  <a:lnTo>
                    <a:pt x="10864" y="111"/>
                  </a:lnTo>
                  <a:lnTo>
                    <a:pt x="11111" y="222"/>
                  </a:lnTo>
                  <a:lnTo>
                    <a:pt x="11358" y="333"/>
                  </a:lnTo>
                  <a:lnTo>
                    <a:pt x="11481" y="556"/>
                  </a:lnTo>
                  <a:lnTo>
                    <a:pt x="11852" y="722"/>
                  </a:lnTo>
                  <a:lnTo>
                    <a:pt x="12099" y="1000"/>
                  </a:lnTo>
                  <a:lnTo>
                    <a:pt x="12222" y="1278"/>
                  </a:lnTo>
                  <a:lnTo>
                    <a:pt x="12346" y="1556"/>
                  </a:lnTo>
                  <a:lnTo>
                    <a:pt x="12716" y="1889"/>
                  </a:lnTo>
                  <a:lnTo>
                    <a:pt x="12963" y="2278"/>
                  </a:lnTo>
                  <a:lnTo>
                    <a:pt x="13086" y="2722"/>
                  </a:lnTo>
                  <a:lnTo>
                    <a:pt x="13333" y="3111"/>
                  </a:lnTo>
                  <a:lnTo>
                    <a:pt x="13580" y="3500"/>
                  </a:lnTo>
                  <a:lnTo>
                    <a:pt x="13704" y="4000"/>
                  </a:lnTo>
                  <a:lnTo>
                    <a:pt x="14198" y="4444"/>
                  </a:lnTo>
                  <a:lnTo>
                    <a:pt x="14321" y="4944"/>
                  </a:lnTo>
                  <a:lnTo>
                    <a:pt x="14444" y="5500"/>
                  </a:lnTo>
                  <a:lnTo>
                    <a:pt x="14815" y="6000"/>
                  </a:lnTo>
                  <a:lnTo>
                    <a:pt x="15062" y="6556"/>
                  </a:lnTo>
                  <a:lnTo>
                    <a:pt x="15185" y="7000"/>
                  </a:lnTo>
                  <a:lnTo>
                    <a:pt x="15309" y="7611"/>
                  </a:lnTo>
                  <a:lnTo>
                    <a:pt x="15679" y="8167"/>
                  </a:lnTo>
                  <a:lnTo>
                    <a:pt x="15926" y="8833"/>
                  </a:lnTo>
                  <a:lnTo>
                    <a:pt x="16173" y="9333"/>
                  </a:lnTo>
                  <a:lnTo>
                    <a:pt x="16296" y="9889"/>
                  </a:lnTo>
                  <a:lnTo>
                    <a:pt x="16543" y="10444"/>
                  </a:lnTo>
                  <a:lnTo>
                    <a:pt x="16667" y="11000"/>
                  </a:lnTo>
                  <a:lnTo>
                    <a:pt x="16914" y="11611"/>
                  </a:lnTo>
                  <a:lnTo>
                    <a:pt x="17160" y="12167"/>
                  </a:lnTo>
                  <a:lnTo>
                    <a:pt x="17407" y="12778"/>
                  </a:lnTo>
                  <a:lnTo>
                    <a:pt x="17407" y="13278"/>
                  </a:lnTo>
                  <a:lnTo>
                    <a:pt x="17654" y="13833"/>
                  </a:lnTo>
                  <a:lnTo>
                    <a:pt x="17901" y="14389"/>
                  </a:lnTo>
                  <a:lnTo>
                    <a:pt x="18148" y="14944"/>
                  </a:lnTo>
                  <a:lnTo>
                    <a:pt x="18395" y="15444"/>
                  </a:lnTo>
                  <a:lnTo>
                    <a:pt x="18395" y="15944"/>
                  </a:lnTo>
                  <a:lnTo>
                    <a:pt x="18642" y="16444"/>
                  </a:lnTo>
                  <a:lnTo>
                    <a:pt x="18889" y="16889"/>
                  </a:lnTo>
                  <a:lnTo>
                    <a:pt x="19012" y="17278"/>
                  </a:lnTo>
                  <a:lnTo>
                    <a:pt x="19136" y="17722"/>
                  </a:lnTo>
                  <a:lnTo>
                    <a:pt x="19259" y="18111"/>
                  </a:lnTo>
                  <a:lnTo>
                    <a:pt x="19506" y="18500"/>
                  </a:lnTo>
                  <a:lnTo>
                    <a:pt x="19506" y="18944"/>
                  </a:lnTo>
                  <a:lnTo>
                    <a:pt x="19630" y="19222"/>
                  </a:lnTo>
                  <a:lnTo>
                    <a:pt x="19753" y="19500"/>
                  </a:lnTo>
                  <a:lnTo>
                    <a:pt x="19877" y="19722"/>
                  </a:lnTo>
                  <a:lnTo>
                    <a:pt x="19877" y="19944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5" name="AutoShape 67">
              <a:extLst>
                <a:ext uri="{FF2B5EF4-FFF2-40B4-BE49-F238E27FC236}">
                  <a16:creationId xmlns:a16="http://schemas.microsoft.com/office/drawing/2014/main" id="{2801FF71-4984-4A17-9C09-72DBD892C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" y="686"/>
              <a:ext cx="104" cy="12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34"/>
                  </a:lnTo>
                  <a:lnTo>
                    <a:pt x="347" y="1268"/>
                  </a:lnTo>
                  <a:lnTo>
                    <a:pt x="462" y="1960"/>
                  </a:lnTo>
                  <a:lnTo>
                    <a:pt x="809" y="2536"/>
                  </a:lnTo>
                  <a:lnTo>
                    <a:pt x="925" y="3170"/>
                  </a:lnTo>
                  <a:lnTo>
                    <a:pt x="1156" y="3689"/>
                  </a:lnTo>
                  <a:lnTo>
                    <a:pt x="1387" y="4380"/>
                  </a:lnTo>
                  <a:lnTo>
                    <a:pt x="1503" y="4957"/>
                  </a:lnTo>
                  <a:lnTo>
                    <a:pt x="1734" y="5591"/>
                  </a:lnTo>
                  <a:lnTo>
                    <a:pt x="2081" y="6167"/>
                  </a:lnTo>
                  <a:lnTo>
                    <a:pt x="2197" y="6801"/>
                  </a:lnTo>
                  <a:lnTo>
                    <a:pt x="2543" y="7262"/>
                  </a:lnTo>
                  <a:lnTo>
                    <a:pt x="2543" y="7839"/>
                  </a:lnTo>
                  <a:lnTo>
                    <a:pt x="2775" y="8473"/>
                  </a:lnTo>
                  <a:lnTo>
                    <a:pt x="3006" y="8991"/>
                  </a:lnTo>
                  <a:lnTo>
                    <a:pt x="3237" y="9625"/>
                  </a:lnTo>
                  <a:lnTo>
                    <a:pt x="3353" y="10144"/>
                  </a:lnTo>
                  <a:lnTo>
                    <a:pt x="3468" y="10663"/>
                  </a:lnTo>
                  <a:lnTo>
                    <a:pt x="3815" y="11182"/>
                  </a:lnTo>
                  <a:lnTo>
                    <a:pt x="3931" y="11758"/>
                  </a:lnTo>
                  <a:lnTo>
                    <a:pt x="4162" y="12219"/>
                  </a:lnTo>
                  <a:lnTo>
                    <a:pt x="4393" y="12738"/>
                  </a:lnTo>
                  <a:lnTo>
                    <a:pt x="4509" y="13199"/>
                  </a:lnTo>
                  <a:lnTo>
                    <a:pt x="4624" y="13660"/>
                  </a:lnTo>
                  <a:lnTo>
                    <a:pt x="4971" y="14121"/>
                  </a:lnTo>
                  <a:lnTo>
                    <a:pt x="5202" y="14582"/>
                  </a:lnTo>
                  <a:lnTo>
                    <a:pt x="5434" y="15043"/>
                  </a:lnTo>
                  <a:lnTo>
                    <a:pt x="5549" y="15389"/>
                  </a:lnTo>
                  <a:lnTo>
                    <a:pt x="5665" y="15850"/>
                  </a:lnTo>
                  <a:lnTo>
                    <a:pt x="6127" y="16254"/>
                  </a:lnTo>
                  <a:lnTo>
                    <a:pt x="6243" y="16599"/>
                  </a:lnTo>
                  <a:lnTo>
                    <a:pt x="6474" y="17003"/>
                  </a:lnTo>
                  <a:lnTo>
                    <a:pt x="6590" y="17233"/>
                  </a:lnTo>
                  <a:lnTo>
                    <a:pt x="6705" y="17579"/>
                  </a:lnTo>
                  <a:lnTo>
                    <a:pt x="6936" y="17925"/>
                  </a:lnTo>
                  <a:lnTo>
                    <a:pt x="7283" y="18156"/>
                  </a:lnTo>
                  <a:lnTo>
                    <a:pt x="7514" y="18444"/>
                  </a:lnTo>
                  <a:lnTo>
                    <a:pt x="7514" y="18732"/>
                  </a:lnTo>
                  <a:lnTo>
                    <a:pt x="7861" y="18963"/>
                  </a:lnTo>
                  <a:lnTo>
                    <a:pt x="7977" y="19193"/>
                  </a:lnTo>
                  <a:lnTo>
                    <a:pt x="8208" y="19308"/>
                  </a:lnTo>
                  <a:lnTo>
                    <a:pt x="8439" y="19481"/>
                  </a:lnTo>
                  <a:lnTo>
                    <a:pt x="8555" y="19654"/>
                  </a:lnTo>
                  <a:lnTo>
                    <a:pt x="8902" y="19712"/>
                  </a:lnTo>
                  <a:lnTo>
                    <a:pt x="9017" y="19885"/>
                  </a:lnTo>
                  <a:lnTo>
                    <a:pt x="9249" y="19885"/>
                  </a:lnTo>
                  <a:lnTo>
                    <a:pt x="9480" y="19942"/>
                  </a:lnTo>
                  <a:lnTo>
                    <a:pt x="9595" y="19942"/>
                  </a:lnTo>
                  <a:lnTo>
                    <a:pt x="9827" y="19942"/>
                  </a:lnTo>
                  <a:lnTo>
                    <a:pt x="10173" y="19885"/>
                  </a:lnTo>
                  <a:lnTo>
                    <a:pt x="10405" y="19885"/>
                  </a:lnTo>
                  <a:lnTo>
                    <a:pt x="10520" y="19712"/>
                  </a:lnTo>
                  <a:lnTo>
                    <a:pt x="10751" y="19481"/>
                  </a:lnTo>
                  <a:lnTo>
                    <a:pt x="11098" y="19308"/>
                  </a:lnTo>
                  <a:lnTo>
                    <a:pt x="11329" y="19135"/>
                  </a:lnTo>
                  <a:lnTo>
                    <a:pt x="11445" y="18905"/>
                  </a:lnTo>
                  <a:lnTo>
                    <a:pt x="11792" y="18559"/>
                  </a:lnTo>
                  <a:lnTo>
                    <a:pt x="11908" y="18213"/>
                  </a:lnTo>
                  <a:lnTo>
                    <a:pt x="12139" y="17925"/>
                  </a:lnTo>
                  <a:lnTo>
                    <a:pt x="12486" y="17522"/>
                  </a:lnTo>
                  <a:lnTo>
                    <a:pt x="12601" y="17118"/>
                  </a:lnTo>
                  <a:lnTo>
                    <a:pt x="12832" y="16715"/>
                  </a:lnTo>
                  <a:lnTo>
                    <a:pt x="13295" y="16311"/>
                  </a:lnTo>
                  <a:lnTo>
                    <a:pt x="13410" y="15850"/>
                  </a:lnTo>
                  <a:lnTo>
                    <a:pt x="13642" y="15331"/>
                  </a:lnTo>
                  <a:lnTo>
                    <a:pt x="13873" y="14870"/>
                  </a:lnTo>
                  <a:lnTo>
                    <a:pt x="14220" y="14352"/>
                  </a:lnTo>
                  <a:lnTo>
                    <a:pt x="14451" y="13833"/>
                  </a:lnTo>
                  <a:lnTo>
                    <a:pt x="14682" y="13314"/>
                  </a:lnTo>
                  <a:lnTo>
                    <a:pt x="14913" y="12738"/>
                  </a:lnTo>
                  <a:lnTo>
                    <a:pt x="15260" y="12219"/>
                  </a:lnTo>
                  <a:lnTo>
                    <a:pt x="15491" y="11585"/>
                  </a:lnTo>
                  <a:lnTo>
                    <a:pt x="15607" y="11066"/>
                  </a:lnTo>
                  <a:lnTo>
                    <a:pt x="15954" y="10548"/>
                  </a:lnTo>
                  <a:lnTo>
                    <a:pt x="16069" y="10029"/>
                  </a:lnTo>
                  <a:lnTo>
                    <a:pt x="16416" y="9452"/>
                  </a:lnTo>
                  <a:lnTo>
                    <a:pt x="16532" y="8934"/>
                  </a:lnTo>
                  <a:lnTo>
                    <a:pt x="16763" y="8473"/>
                  </a:lnTo>
                  <a:lnTo>
                    <a:pt x="16994" y="7781"/>
                  </a:lnTo>
                  <a:lnTo>
                    <a:pt x="17225" y="7262"/>
                  </a:lnTo>
                  <a:lnTo>
                    <a:pt x="17457" y="6801"/>
                  </a:lnTo>
                  <a:lnTo>
                    <a:pt x="17572" y="6225"/>
                  </a:lnTo>
                  <a:lnTo>
                    <a:pt x="17803" y="5764"/>
                  </a:lnTo>
                  <a:lnTo>
                    <a:pt x="18266" y="5187"/>
                  </a:lnTo>
                  <a:lnTo>
                    <a:pt x="18266" y="4726"/>
                  </a:lnTo>
                  <a:lnTo>
                    <a:pt x="18497" y="4265"/>
                  </a:lnTo>
                  <a:lnTo>
                    <a:pt x="18728" y="3862"/>
                  </a:lnTo>
                  <a:lnTo>
                    <a:pt x="18960" y="3401"/>
                  </a:lnTo>
                  <a:lnTo>
                    <a:pt x="19075" y="2997"/>
                  </a:lnTo>
                  <a:lnTo>
                    <a:pt x="19191" y="2594"/>
                  </a:lnTo>
                  <a:lnTo>
                    <a:pt x="19306" y="2248"/>
                  </a:lnTo>
                  <a:lnTo>
                    <a:pt x="19538" y="1960"/>
                  </a:lnTo>
                  <a:lnTo>
                    <a:pt x="19538" y="1556"/>
                  </a:lnTo>
                  <a:lnTo>
                    <a:pt x="19653" y="1326"/>
                  </a:lnTo>
                  <a:lnTo>
                    <a:pt x="19769" y="1037"/>
                  </a:lnTo>
                  <a:lnTo>
                    <a:pt x="19884" y="807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6" name="AutoShape 68">
              <a:extLst>
                <a:ext uri="{FF2B5EF4-FFF2-40B4-BE49-F238E27FC236}">
                  <a16:creationId xmlns:a16="http://schemas.microsoft.com/office/drawing/2014/main" id="{910456A5-F31E-45CF-8AEC-671048463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" y="556"/>
              <a:ext cx="97" cy="139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77" name="AutoShape 69">
              <a:extLst>
                <a:ext uri="{FF2B5EF4-FFF2-40B4-BE49-F238E27FC236}">
                  <a16:creationId xmlns:a16="http://schemas.microsoft.com/office/drawing/2014/main" id="{84779736-5CAC-4A5D-9206-3983992A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" y="681"/>
              <a:ext cx="102" cy="13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16"/>
                  </a:lnTo>
                  <a:lnTo>
                    <a:pt x="347" y="1232"/>
                  </a:lnTo>
                  <a:lnTo>
                    <a:pt x="462" y="1905"/>
                  </a:lnTo>
                  <a:lnTo>
                    <a:pt x="809" y="2521"/>
                  </a:lnTo>
                  <a:lnTo>
                    <a:pt x="925" y="3137"/>
                  </a:lnTo>
                  <a:lnTo>
                    <a:pt x="1156" y="3697"/>
                  </a:lnTo>
                  <a:lnTo>
                    <a:pt x="1387" y="4314"/>
                  </a:lnTo>
                  <a:lnTo>
                    <a:pt x="1503" y="4986"/>
                  </a:lnTo>
                  <a:lnTo>
                    <a:pt x="1734" y="5602"/>
                  </a:lnTo>
                  <a:lnTo>
                    <a:pt x="2081" y="6162"/>
                  </a:lnTo>
                  <a:lnTo>
                    <a:pt x="2197" y="6779"/>
                  </a:lnTo>
                  <a:lnTo>
                    <a:pt x="2543" y="7283"/>
                  </a:lnTo>
                  <a:lnTo>
                    <a:pt x="2543" y="7899"/>
                  </a:lnTo>
                  <a:lnTo>
                    <a:pt x="2775" y="8515"/>
                  </a:lnTo>
                  <a:lnTo>
                    <a:pt x="3006" y="9020"/>
                  </a:lnTo>
                  <a:lnTo>
                    <a:pt x="3237" y="9636"/>
                  </a:lnTo>
                  <a:lnTo>
                    <a:pt x="3353" y="10140"/>
                  </a:lnTo>
                  <a:lnTo>
                    <a:pt x="3468" y="10644"/>
                  </a:lnTo>
                  <a:lnTo>
                    <a:pt x="3815" y="11204"/>
                  </a:lnTo>
                  <a:lnTo>
                    <a:pt x="3931" y="11765"/>
                  </a:lnTo>
                  <a:lnTo>
                    <a:pt x="4162" y="12213"/>
                  </a:lnTo>
                  <a:lnTo>
                    <a:pt x="4393" y="12773"/>
                  </a:lnTo>
                  <a:lnTo>
                    <a:pt x="4509" y="13165"/>
                  </a:lnTo>
                  <a:lnTo>
                    <a:pt x="4624" y="13669"/>
                  </a:lnTo>
                  <a:lnTo>
                    <a:pt x="4971" y="14118"/>
                  </a:lnTo>
                  <a:lnTo>
                    <a:pt x="5202" y="14510"/>
                  </a:lnTo>
                  <a:lnTo>
                    <a:pt x="5434" y="15014"/>
                  </a:lnTo>
                  <a:lnTo>
                    <a:pt x="5549" y="15462"/>
                  </a:lnTo>
                  <a:lnTo>
                    <a:pt x="5665" y="15854"/>
                  </a:lnTo>
                  <a:lnTo>
                    <a:pt x="6127" y="16190"/>
                  </a:lnTo>
                  <a:lnTo>
                    <a:pt x="6243" y="16639"/>
                  </a:lnTo>
                  <a:lnTo>
                    <a:pt x="6474" y="16919"/>
                  </a:lnTo>
                  <a:lnTo>
                    <a:pt x="6590" y="17255"/>
                  </a:lnTo>
                  <a:lnTo>
                    <a:pt x="6705" y="17591"/>
                  </a:lnTo>
                  <a:lnTo>
                    <a:pt x="6936" y="17927"/>
                  </a:lnTo>
                  <a:lnTo>
                    <a:pt x="7283" y="18095"/>
                  </a:lnTo>
                  <a:lnTo>
                    <a:pt x="7514" y="18487"/>
                  </a:lnTo>
                  <a:lnTo>
                    <a:pt x="7514" y="18711"/>
                  </a:lnTo>
                  <a:lnTo>
                    <a:pt x="7861" y="18992"/>
                  </a:lnTo>
                  <a:lnTo>
                    <a:pt x="7977" y="19160"/>
                  </a:lnTo>
                  <a:lnTo>
                    <a:pt x="8208" y="19328"/>
                  </a:lnTo>
                  <a:lnTo>
                    <a:pt x="8439" y="19440"/>
                  </a:lnTo>
                  <a:lnTo>
                    <a:pt x="8555" y="19664"/>
                  </a:lnTo>
                  <a:lnTo>
                    <a:pt x="8902" y="19720"/>
                  </a:lnTo>
                  <a:lnTo>
                    <a:pt x="9017" y="19888"/>
                  </a:lnTo>
                  <a:lnTo>
                    <a:pt x="9249" y="19888"/>
                  </a:lnTo>
                  <a:lnTo>
                    <a:pt x="9480" y="19944"/>
                  </a:lnTo>
                  <a:lnTo>
                    <a:pt x="9595" y="19944"/>
                  </a:lnTo>
                  <a:lnTo>
                    <a:pt x="9827" y="19944"/>
                  </a:lnTo>
                  <a:lnTo>
                    <a:pt x="10173" y="19888"/>
                  </a:lnTo>
                  <a:lnTo>
                    <a:pt x="10405" y="19888"/>
                  </a:lnTo>
                  <a:lnTo>
                    <a:pt x="10520" y="19664"/>
                  </a:lnTo>
                  <a:lnTo>
                    <a:pt x="10751" y="19496"/>
                  </a:lnTo>
                  <a:lnTo>
                    <a:pt x="11098" y="19328"/>
                  </a:lnTo>
                  <a:lnTo>
                    <a:pt x="11329" y="19104"/>
                  </a:lnTo>
                  <a:lnTo>
                    <a:pt x="11445" y="18936"/>
                  </a:lnTo>
                  <a:lnTo>
                    <a:pt x="11792" y="18543"/>
                  </a:lnTo>
                  <a:lnTo>
                    <a:pt x="11908" y="18263"/>
                  </a:lnTo>
                  <a:lnTo>
                    <a:pt x="12139" y="17871"/>
                  </a:lnTo>
                  <a:lnTo>
                    <a:pt x="12486" y="17479"/>
                  </a:lnTo>
                  <a:lnTo>
                    <a:pt x="12601" y="17087"/>
                  </a:lnTo>
                  <a:lnTo>
                    <a:pt x="12832" y="16751"/>
                  </a:lnTo>
                  <a:lnTo>
                    <a:pt x="13295" y="16303"/>
                  </a:lnTo>
                  <a:lnTo>
                    <a:pt x="13410" y="15798"/>
                  </a:lnTo>
                  <a:lnTo>
                    <a:pt x="13642" y="15350"/>
                  </a:lnTo>
                  <a:lnTo>
                    <a:pt x="13873" y="14846"/>
                  </a:lnTo>
                  <a:lnTo>
                    <a:pt x="14220" y="14342"/>
                  </a:lnTo>
                  <a:lnTo>
                    <a:pt x="14451" y="13838"/>
                  </a:lnTo>
                  <a:lnTo>
                    <a:pt x="14682" y="13277"/>
                  </a:lnTo>
                  <a:lnTo>
                    <a:pt x="14913" y="12829"/>
                  </a:lnTo>
                  <a:lnTo>
                    <a:pt x="15260" y="12213"/>
                  </a:lnTo>
                  <a:lnTo>
                    <a:pt x="15491" y="11709"/>
                  </a:lnTo>
                  <a:lnTo>
                    <a:pt x="15607" y="11036"/>
                  </a:lnTo>
                  <a:lnTo>
                    <a:pt x="15954" y="10588"/>
                  </a:lnTo>
                  <a:lnTo>
                    <a:pt x="16069" y="10028"/>
                  </a:lnTo>
                  <a:lnTo>
                    <a:pt x="16416" y="9412"/>
                  </a:lnTo>
                  <a:lnTo>
                    <a:pt x="16532" y="8964"/>
                  </a:lnTo>
                  <a:lnTo>
                    <a:pt x="16763" y="8403"/>
                  </a:lnTo>
                  <a:lnTo>
                    <a:pt x="16994" y="7787"/>
                  </a:lnTo>
                  <a:lnTo>
                    <a:pt x="17225" y="7227"/>
                  </a:lnTo>
                  <a:lnTo>
                    <a:pt x="17457" y="6835"/>
                  </a:lnTo>
                  <a:lnTo>
                    <a:pt x="17572" y="6218"/>
                  </a:lnTo>
                  <a:lnTo>
                    <a:pt x="17803" y="5714"/>
                  </a:lnTo>
                  <a:lnTo>
                    <a:pt x="18266" y="5210"/>
                  </a:lnTo>
                  <a:lnTo>
                    <a:pt x="18266" y="4762"/>
                  </a:lnTo>
                  <a:lnTo>
                    <a:pt x="18497" y="4314"/>
                  </a:lnTo>
                  <a:lnTo>
                    <a:pt x="18728" y="3866"/>
                  </a:lnTo>
                  <a:lnTo>
                    <a:pt x="18960" y="3361"/>
                  </a:lnTo>
                  <a:lnTo>
                    <a:pt x="19075" y="3025"/>
                  </a:lnTo>
                  <a:lnTo>
                    <a:pt x="19191" y="2689"/>
                  </a:lnTo>
                  <a:lnTo>
                    <a:pt x="19306" y="2241"/>
                  </a:lnTo>
                  <a:lnTo>
                    <a:pt x="19538" y="1905"/>
                  </a:lnTo>
                  <a:lnTo>
                    <a:pt x="19538" y="1625"/>
                  </a:lnTo>
                  <a:lnTo>
                    <a:pt x="19653" y="1289"/>
                  </a:lnTo>
                  <a:lnTo>
                    <a:pt x="19769" y="1008"/>
                  </a:lnTo>
                  <a:lnTo>
                    <a:pt x="19884" y="84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45530" name="Group 122">
            <a:extLst>
              <a:ext uri="{FF2B5EF4-FFF2-40B4-BE49-F238E27FC236}">
                <a16:creationId xmlns:a16="http://schemas.microsoft.com/office/drawing/2014/main" id="{094D984B-ABD6-440F-B91D-C3C26C7C3F51}"/>
              </a:ext>
            </a:extLst>
          </p:cNvPr>
          <p:cNvGrpSpPr>
            <a:grpSpLocks/>
          </p:cNvGrpSpPr>
          <p:nvPr/>
        </p:nvGrpSpPr>
        <p:grpSpPr bwMode="auto">
          <a:xfrm>
            <a:off x="2741613" y="1273175"/>
            <a:ext cx="2138362" cy="744538"/>
            <a:chOff x="1805" y="754"/>
            <a:chExt cx="1347" cy="469"/>
          </a:xfrm>
        </p:grpSpPr>
        <p:sp>
          <p:nvSpPr>
            <p:cNvPr id="55334" name="Rectangle 7">
              <a:extLst>
                <a:ext uri="{FF2B5EF4-FFF2-40B4-BE49-F238E27FC236}">
                  <a16:creationId xmlns:a16="http://schemas.microsoft.com/office/drawing/2014/main" id="{CBAA0722-EEF5-4639-AF6B-B2903692A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5" y="935"/>
              <a:ext cx="13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>
                  <a:latin typeface="华文中宋" panose="02010600040101010101" pitchFamily="2" charset="-122"/>
                </a:rPr>
                <a:t>阻尼振动      </a:t>
              </a:r>
            </a:p>
          </p:txBody>
        </p:sp>
        <p:sp>
          <p:nvSpPr>
            <p:cNvPr id="55335" name="Line 70">
              <a:extLst>
                <a:ext uri="{FF2B5EF4-FFF2-40B4-BE49-F238E27FC236}">
                  <a16:creationId xmlns:a16="http://schemas.microsoft.com/office/drawing/2014/main" id="{B115ADA3-F9F8-444E-8F53-6DB9CEF83B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754"/>
              <a:ext cx="0" cy="18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522" name="Group 114">
            <a:extLst>
              <a:ext uri="{FF2B5EF4-FFF2-40B4-BE49-F238E27FC236}">
                <a16:creationId xmlns:a16="http://schemas.microsoft.com/office/drawing/2014/main" id="{05DF25A5-BF90-4334-ADC2-EAF813C6AD46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1201738"/>
            <a:ext cx="2116137" cy="71437"/>
            <a:chOff x="2454" y="1525"/>
            <a:chExt cx="1333" cy="45"/>
          </a:xfrm>
        </p:grpSpPr>
        <p:sp>
          <p:nvSpPr>
            <p:cNvPr id="55313" name="AutoShape 93">
              <a:extLst>
                <a:ext uri="{FF2B5EF4-FFF2-40B4-BE49-F238E27FC236}">
                  <a16:creationId xmlns:a16="http://schemas.microsoft.com/office/drawing/2014/main" id="{53373723-4AB6-4509-8895-53837AED8C7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454" y="1526"/>
              <a:ext cx="63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14" name="AutoShape 94">
              <a:extLst>
                <a:ext uri="{FF2B5EF4-FFF2-40B4-BE49-F238E27FC236}">
                  <a16:creationId xmlns:a16="http://schemas.microsoft.com/office/drawing/2014/main" id="{4F71A217-5095-4E74-9FDA-9DE925F56B0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18" y="1547"/>
              <a:ext cx="58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15" name="AutoShape 95">
              <a:extLst>
                <a:ext uri="{FF2B5EF4-FFF2-40B4-BE49-F238E27FC236}">
                  <a16:creationId xmlns:a16="http://schemas.microsoft.com/office/drawing/2014/main" id="{C7CD699F-5B0E-4885-8A40-EEFB452B749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76" y="1527"/>
              <a:ext cx="63" cy="2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16" name="AutoShape 96">
              <a:extLst>
                <a:ext uri="{FF2B5EF4-FFF2-40B4-BE49-F238E27FC236}">
                  <a16:creationId xmlns:a16="http://schemas.microsoft.com/office/drawing/2014/main" id="{BD806D79-3D24-4766-932B-01981A66392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638" y="1547"/>
              <a:ext cx="59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17" name="AutoShape 97">
              <a:extLst>
                <a:ext uri="{FF2B5EF4-FFF2-40B4-BE49-F238E27FC236}">
                  <a16:creationId xmlns:a16="http://schemas.microsoft.com/office/drawing/2014/main" id="{0F31555E-A212-44FD-A486-E6699E08037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696" y="1525"/>
              <a:ext cx="62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18" name="AutoShape 98">
              <a:extLst>
                <a:ext uri="{FF2B5EF4-FFF2-40B4-BE49-F238E27FC236}">
                  <a16:creationId xmlns:a16="http://schemas.microsoft.com/office/drawing/2014/main" id="{5D3E18E8-050C-45EB-A821-F72351605A9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61" y="1546"/>
              <a:ext cx="59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19" name="AutoShape 99">
              <a:extLst>
                <a:ext uri="{FF2B5EF4-FFF2-40B4-BE49-F238E27FC236}">
                  <a16:creationId xmlns:a16="http://schemas.microsoft.com/office/drawing/2014/main" id="{01DEBCEF-8786-4EF4-9FEA-BABF2A6FB00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19" y="1526"/>
              <a:ext cx="62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0" name="AutoShape 100">
              <a:extLst>
                <a:ext uri="{FF2B5EF4-FFF2-40B4-BE49-F238E27FC236}">
                  <a16:creationId xmlns:a16="http://schemas.microsoft.com/office/drawing/2014/main" id="{5E00F482-54FC-40D4-B3CC-CC6BDF411A0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81" y="1546"/>
              <a:ext cx="59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63"/>
                  </a:moveTo>
                  <a:lnTo>
                    <a:pt x="272" y="18490"/>
                  </a:lnTo>
                  <a:lnTo>
                    <a:pt x="544" y="17865"/>
                  </a:lnTo>
                  <a:lnTo>
                    <a:pt x="680" y="17292"/>
                  </a:lnTo>
                  <a:lnTo>
                    <a:pt x="816" y="16667"/>
                  </a:lnTo>
                  <a:lnTo>
                    <a:pt x="1088" y="16042"/>
                  </a:lnTo>
                  <a:lnTo>
                    <a:pt x="1361" y="15469"/>
                  </a:lnTo>
                  <a:lnTo>
                    <a:pt x="1633" y="14896"/>
                  </a:lnTo>
                  <a:lnTo>
                    <a:pt x="1769" y="14271"/>
                  </a:lnTo>
                  <a:lnTo>
                    <a:pt x="1905" y="13698"/>
                  </a:lnTo>
                  <a:lnTo>
                    <a:pt x="2177" y="13177"/>
                  </a:lnTo>
                  <a:lnTo>
                    <a:pt x="2449" y="12552"/>
                  </a:lnTo>
                  <a:lnTo>
                    <a:pt x="2721" y="12031"/>
                  </a:lnTo>
                  <a:lnTo>
                    <a:pt x="2993" y="11458"/>
                  </a:lnTo>
                  <a:lnTo>
                    <a:pt x="2993" y="10885"/>
                  </a:lnTo>
                  <a:lnTo>
                    <a:pt x="3265" y="10313"/>
                  </a:lnTo>
                  <a:lnTo>
                    <a:pt x="3537" y="9792"/>
                  </a:lnTo>
                  <a:lnTo>
                    <a:pt x="3810" y="9271"/>
                  </a:lnTo>
                  <a:lnTo>
                    <a:pt x="4082" y="8750"/>
                  </a:lnTo>
                  <a:lnTo>
                    <a:pt x="4218" y="8229"/>
                  </a:lnTo>
                  <a:lnTo>
                    <a:pt x="4354" y="7708"/>
                  </a:lnTo>
                  <a:lnTo>
                    <a:pt x="4762" y="7292"/>
                  </a:lnTo>
                  <a:lnTo>
                    <a:pt x="4898" y="6771"/>
                  </a:lnTo>
                  <a:lnTo>
                    <a:pt x="5170" y="6354"/>
                  </a:lnTo>
                  <a:lnTo>
                    <a:pt x="5306" y="5885"/>
                  </a:lnTo>
                  <a:lnTo>
                    <a:pt x="5442" y="5469"/>
                  </a:lnTo>
                  <a:lnTo>
                    <a:pt x="5850" y="5000"/>
                  </a:lnTo>
                  <a:lnTo>
                    <a:pt x="5850" y="4531"/>
                  </a:lnTo>
                  <a:lnTo>
                    <a:pt x="6259" y="4167"/>
                  </a:lnTo>
                  <a:lnTo>
                    <a:pt x="6531" y="3802"/>
                  </a:lnTo>
                  <a:lnTo>
                    <a:pt x="6531" y="3438"/>
                  </a:lnTo>
                  <a:lnTo>
                    <a:pt x="6939" y="3073"/>
                  </a:lnTo>
                  <a:lnTo>
                    <a:pt x="7075" y="2708"/>
                  </a:lnTo>
                  <a:lnTo>
                    <a:pt x="7347" y="2448"/>
                  </a:lnTo>
                  <a:lnTo>
                    <a:pt x="7483" y="2083"/>
                  </a:lnTo>
                  <a:lnTo>
                    <a:pt x="7619" y="1823"/>
                  </a:lnTo>
                  <a:lnTo>
                    <a:pt x="7891" y="1563"/>
                  </a:lnTo>
                  <a:lnTo>
                    <a:pt x="8163" y="1302"/>
                  </a:lnTo>
                  <a:lnTo>
                    <a:pt x="8435" y="1042"/>
                  </a:lnTo>
                  <a:lnTo>
                    <a:pt x="8571" y="833"/>
                  </a:lnTo>
                  <a:lnTo>
                    <a:pt x="8844" y="677"/>
                  </a:lnTo>
                  <a:lnTo>
                    <a:pt x="8980" y="521"/>
                  </a:lnTo>
                  <a:lnTo>
                    <a:pt x="9116" y="365"/>
                  </a:lnTo>
                  <a:lnTo>
                    <a:pt x="9524" y="260"/>
                  </a:lnTo>
                  <a:lnTo>
                    <a:pt x="9524" y="104"/>
                  </a:lnTo>
                  <a:lnTo>
                    <a:pt x="9932" y="104"/>
                  </a:lnTo>
                  <a:lnTo>
                    <a:pt x="10068" y="52"/>
                  </a:lnTo>
                  <a:lnTo>
                    <a:pt x="10204" y="0"/>
                  </a:lnTo>
                  <a:lnTo>
                    <a:pt x="10476" y="52"/>
                  </a:lnTo>
                  <a:lnTo>
                    <a:pt x="10748" y="52"/>
                  </a:lnTo>
                  <a:lnTo>
                    <a:pt x="10884" y="104"/>
                  </a:lnTo>
                  <a:lnTo>
                    <a:pt x="11156" y="208"/>
                  </a:lnTo>
                  <a:lnTo>
                    <a:pt x="11293" y="313"/>
                  </a:lnTo>
                  <a:lnTo>
                    <a:pt x="11565" y="521"/>
                  </a:lnTo>
                  <a:lnTo>
                    <a:pt x="11837" y="781"/>
                  </a:lnTo>
                  <a:lnTo>
                    <a:pt x="12109" y="990"/>
                  </a:lnTo>
                  <a:lnTo>
                    <a:pt x="12245" y="1250"/>
                  </a:lnTo>
                  <a:lnTo>
                    <a:pt x="12381" y="1563"/>
                  </a:lnTo>
                  <a:lnTo>
                    <a:pt x="12653" y="1875"/>
                  </a:lnTo>
                  <a:lnTo>
                    <a:pt x="12925" y="2292"/>
                  </a:lnTo>
                  <a:lnTo>
                    <a:pt x="13061" y="2708"/>
                  </a:lnTo>
                  <a:lnTo>
                    <a:pt x="13469" y="3125"/>
                  </a:lnTo>
                  <a:lnTo>
                    <a:pt x="13469" y="3542"/>
                  </a:lnTo>
                  <a:lnTo>
                    <a:pt x="13741" y="4010"/>
                  </a:lnTo>
                  <a:lnTo>
                    <a:pt x="14150" y="4427"/>
                  </a:lnTo>
                  <a:lnTo>
                    <a:pt x="14286" y="4948"/>
                  </a:lnTo>
                  <a:lnTo>
                    <a:pt x="14558" y="5469"/>
                  </a:lnTo>
                  <a:lnTo>
                    <a:pt x="14694" y="5990"/>
                  </a:lnTo>
                  <a:lnTo>
                    <a:pt x="14966" y="6510"/>
                  </a:lnTo>
                  <a:lnTo>
                    <a:pt x="15102" y="7083"/>
                  </a:lnTo>
                  <a:lnTo>
                    <a:pt x="15374" y="7656"/>
                  </a:lnTo>
                  <a:lnTo>
                    <a:pt x="15646" y="8177"/>
                  </a:lnTo>
                  <a:lnTo>
                    <a:pt x="15918" y="8802"/>
                  </a:lnTo>
                  <a:lnTo>
                    <a:pt x="16054" y="9375"/>
                  </a:lnTo>
                  <a:lnTo>
                    <a:pt x="16190" y="9896"/>
                  </a:lnTo>
                  <a:lnTo>
                    <a:pt x="16599" y="10469"/>
                  </a:lnTo>
                  <a:lnTo>
                    <a:pt x="16735" y="10990"/>
                  </a:lnTo>
                  <a:lnTo>
                    <a:pt x="17007" y="11615"/>
                  </a:lnTo>
                  <a:lnTo>
                    <a:pt x="17143" y="12135"/>
                  </a:lnTo>
                  <a:lnTo>
                    <a:pt x="17279" y="12708"/>
                  </a:lnTo>
                  <a:lnTo>
                    <a:pt x="17551" y="13281"/>
                  </a:lnTo>
                  <a:lnTo>
                    <a:pt x="17687" y="13854"/>
                  </a:lnTo>
                  <a:lnTo>
                    <a:pt x="17959" y="14375"/>
                  </a:lnTo>
                  <a:lnTo>
                    <a:pt x="18095" y="14948"/>
                  </a:lnTo>
                  <a:lnTo>
                    <a:pt x="18231" y="15469"/>
                  </a:lnTo>
                  <a:lnTo>
                    <a:pt x="18367" y="15938"/>
                  </a:lnTo>
                  <a:lnTo>
                    <a:pt x="18639" y="16406"/>
                  </a:lnTo>
                  <a:lnTo>
                    <a:pt x="18776" y="16875"/>
                  </a:lnTo>
                  <a:lnTo>
                    <a:pt x="19048" y="17292"/>
                  </a:lnTo>
                  <a:lnTo>
                    <a:pt x="19184" y="17708"/>
                  </a:lnTo>
                  <a:lnTo>
                    <a:pt x="19320" y="18177"/>
                  </a:lnTo>
                  <a:lnTo>
                    <a:pt x="19456" y="18542"/>
                  </a:lnTo>
                  <a:lnTo>
                    <a:pt x="19456" y="18906"/>
                  </a:lnTo>
                  <a:lnTo>
                    <a:pt x="19592" y="19167"/>
                  </a:lnTo>
                  <a:lnTo>
                    <a:pt x="19728" y="19479"/>
                  </a:lnTo>
                  <a:lnTo>
                    <a:pt x="19864" y="19740"/>
                  </a:lnTo>
                  <a:lnTo>
                    <a:pt x="19864" y="19948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1" name="AutoShape 101">
              <a:extLst>
                <a:ext uri="{FF2B5EF4-FFF2-40B4-BE49-F238E27FC236}">
                  <a16:creationId xmlns:a16="http://schemas.microsoft.com/office/drawing/2014/main" id="{5873FD06-0429-4A15-A4ED-2863909DF67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39" y="1526"/>
              <a:ext cx="62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47"/>
                  </a:lnTo>
                  <a:lnTo>
                    <a:pt x="382" y="1240"/>
                  </a:lnTo>
                  <a:lnTo>
                    <a:pt x="510" y="1887"/>
                  </a:lnTo>
                  <a:lnTo>
                    <a:pt x="764" y="2534"/>
                  </a:lnTo>
                  <a:lnTo>
                    <a:pt x="892" y="3127"/>
                  </a:lnTo>
                  <a:lnTo>
                    <a:pt x="1274" y="3720"/>
                  </a:lnTo>
                  <a:lnTo>
                    <a:pt x="1401" y="4367"/>
                  </a:lnTo>
                  <a:lnTo>
                    <a:pt x="1656" y="4960"/>
                  </a:lnTo>
                  <a:lnTo>
                    <a:pt x="1656" y="5553"/>
                  </a:lnTo>
                  <a:lnTo>
                    <a:pt x="2038" y="6146"/>
                  </a:lnTo>
                  <a:lnTo>
                    <a:pt x="2166" y="6739"/>
                  </a:lnTo>
                  <a:lnTo>
                    <a:pt x="2420" y="7278"/>
                  </a:lnTo>
                  <a:lnTo>
                    <a:pt x="2675" y="7925"/>
                  </a:lnTo>
                  <a:lnTo>
                    <a:pt x="2803" y="8464"/>
                  </a:lnTo>
                  <a:lnTo>
                    <a:pt x="2930" y="9003"/>
                  </a:lnTo>
                  <a:lnTo>
                    <a:pt x="3185" y="9596"/>
                  </a:lnTo>
                  <a:lnTo>
                    <a:pt x="3312" y="10135"/>
                  </a:lnTo>
                  <a:lnTo>
                    <a:pt x="3567" y="10674"/>
                  </a:lnTo>
                  <a:lnTo>
                    <a:pt x="3822" y="11213"/>
                  </a:lnTo>
                  <a:lnTo>
                    <a:pt x="3949" y="11698"/>
                  </a:lnTo>
                  <a:lnTo>
                    <a:pt x="4076" y="12237"/>
                  </a:lnTo>
                  <a:lnTo>
                    <a:pt x="4331" y="12722"/>
                  </a:lnTo>
                  <a:lnTo>
                    <a:pt x="4586" y="13154"/>
                  </a:lnTo>
                  <a:lnTo>
                    <a:pt x="4713" y="13693"/>
                  </a:lnTo>
                  <a:lnTo>
                    <a:pt x="4968" y="14124"/>
                  </a:lnTo>
                  <a:lnTo>
                    <a:pt x="5096" y="14555"/>
                  </a:lnTo>
                  <a:lnTo>
                    <a:pt x="5350" y="14987"/>
                  </a:lnTo>
                  <a:lnTo>
                    <a:pt x="5605" y="15472"/>
                  </a:lnTo>
                  <a:lnTo>
                    <a:pt x="5732" y="15849"/>
                  </a:lnTo>
                  <a:lnTo>
                    <a:pt x="6115" y="16226"/>
                  </a:lnTo>
                  <a:lnTo>
                    <a:pt x="6115" y="16604"/>
                  </a:lnTo>
                  <a:lnTo>
                    <a:pt x="6369" y="16981"/>
                  </a:lnTo>
                  <a:lnTo>
                    <a:pt x="6624" y="17251"/>
                  </a:lnTo>
                  <a:lnTo>
                    <a:pt x="6752" y="17628"/>
                  </a:lnTo>
                  <a:lnTo>
                    <a:pt x="7006" y="17898"/>
                  </a:lnTo>
                  <a:lnTo>
                    <a:pt x="7261" y="18167"/>
                  </a:lnTo>
                  <a:lnTo>
                    <a:pt x="7389" y="18491"/>
                  </a:lnTo>
                  <a:lnTo>
                    <a:pt x="7516" y="18760"/>
                  </a:lnTo>
                  <a:lnTo>
                    <a:pt x="7898" y="18976"/>
                  </a:lnTo>
                  <a:lnTo>
                    <a:pt x="8025" y="19137"/>
                  </a:lnTo>
                  <a:lnTo>
                    <a:pt x="8280" y="19353"/>
                  </a:lnTo>
                  <a:lnTo>
                    <a:pt x="8408" y="19461"/>
                  </a:lnTo>
                  <a:lnTo>
                    <a:pt x="8535" y="19677"/>
                  </a:lnTo>
                  <a:lnTo>
                    <a:pt x="8917" y="19730"/>
                  </a:lnTo>
                  <a:lnTo>
                    <a:pt x="9045" y="19892"/>
                  </a:lnTo>
                  <a:lnTo>
                    <a:pt x="9299" y="19892"/>
                  </a:lnTo>
                  <a:lnTo>
                    <a:pt x="9427" y="19946"/>
                  </a:lnTo>
                  <a:lnTo>
                    <a:pt x="9682" y="19946"/>
                  </a:lnTo>
                  <a:lnTo>
                    <a:pt x="9936" y="19946"/>
                  </a:lnTo>
                  <a:lnTo>
                    <a:pt x="10064" y="19892"/>
                  </a:lnTo>
                  <a:lnTo>
                    <a:pt x="10318" y="19892"/>
                  </a:lnTo>
                  <a:lnTo>
                    <a:pt x="10573" y="19677"/>
                  </a:lnTo>
                  <a:lnTo>
                    <a:pt x="10701" y="19515"/>
                  </a:lnTo>
                  <a:lnTo>
                    <a:pt x="10955" y="19353"/>
                  </a:lnTo>
                  <a:lnTo>
                    <a:pt x="11338" y="19137"/>
                  </a:lnTo>
                  <a:lnTo>
                    <a:pt x="11465" y="18868"/>
                  </a:lnTo>
                  <a:lnTo>
                    <a:pt x="11720" y="18544"/>
                  </a:lnTo>
                  <a:lnTo>
                    <a:pt x="11975" y="18275"/>
                  </a:lnTo>
                  <a:lnTo>
                    <a:pt x="12102" y="17844"/>
                  </a:lnTo>
                  <a:lnTo>
                    <a:pt x="12484" y="17466"/>
                  </a:lnTo>
                  <a:lnTo>
                    <a:pt x="12739" y="17197"/>
                  </a:lnTo>
                  <a:lnTo>
                    <a:pt x="12866" y="16765"/>
                  </a:lnTo>
                  <a:lnTo>
                    <a:pt x="13248" y="16280"/>
                  </a:lnTo>
                  <a:lnTo>
                    <a:pt x="13376" y="15849"/>
                  </a:lnTo>
                  <a:lnTo>
                    <a:pt x="13758" y="15364"/>
                  </a:lnTo>
                  <a:lnTo>
                    <a:pt x="13885" y="14879"/>
                  </a:lnTo>
                  <a:lnTo>
                    <a:pt x="14140" y="14340"/>
                  </a:lnTo>
                  <a:lnTo>
                    <a:pt x="14395" y="13801"/>
                  </a:lnTo>
                  <a:lnTo>
                    <a:pt x="14777" y="13315"/>
                  </a:lnTo>
                  <a:lnTo>
                    <a:pt x="14904" y="12776"/>
                  </a:lnTo>
                  <a:lnTo>
                    <a:pt x="15159" y="12237"/>
                  </a:lnTo>
                  <a:lnTo>
                    <a:pt x="15414" y="11644"/>
                  </a:lnTo>
                  <a:lnTo>
                    <a:pt x="15669" y="11105"/>
                  </a:lnTo>
                  <a:lnTo>
                    <a:pt x="15924" y="10566"/>
                  </a:lnTo>
                  <a:lnTo>
                    <a:pt x="16051" y="10027"/>
                  </a:lnTo>
                  <a:lnTo>
                    <a:pt x="16306" y="9488"/>
                  </a:lnTo>
                  <a:lnTo>
                    <a:pt x="16561" y="8895"/>
                  </a:lnTo>
                  <a:lnTo>
                    <a:pt x="16815" y="8356"/>
                  </a:lnTo>
                  <a:lnTo>
                    <a:pt x="17070" y="7763"/>
                  </a:lnTo>
                  <a:lnTo>
                    <a:pt x="17197" y="7278"/>
                  </a:lnTo>
                  <a:lnTo>
                    <a:pt x="17325" y="6792"/>
                  </a:lnTo>
                  <a:lnTo>
                    <a:pt x="17707" y="6253"/>
                  </a:lnTo>
                  <a:lnTo>
                    <a:pt x="17834" y="5714"/>
                  </a:lnTo>
                  <a:lnTo>
                    <a:pt x="18217" y="5229"/>
                  </a:lnTo>
                  <a:lnTo>
                    <a:pt x="18344" y="4744"/>
                  </a:lnTo>
                  <a:lnTo>
                    <a:pt x="18344" y="4313"/>
                  </a:lnTo>
                  <a:lnTo>
                    <a:pt x="18726" y="3881"/>
                  </a:lnTo>
                  <a:lnTo>
                    <a:pt x="18854" y="3396"/>
                  </a:lnTo>
                  <a:lnTo>
                    <a:pt x="19108" y="3019"/>
                  </a:lnTo>
                  <a:lnTo>
                    <a:pt x="19236" y="2588"/>
                  </a:lnTo>
                  <a:lnTo>
                    <a:pt x="19363" y="2210"/>
                  </a:lnTo>
                  <a:lnTo>
                    <a:pt x="19490" y="1887"/>
                  </a:lnTo>
                  <a:lnTo>
                    <a:pt x="19490" y="1671"/>
                  </a:lnTo>
                  <a:lnTo>
                    <a:pt x="19745" y="1348"/>
                  </a:lnTo>
                  <a:lnTo>
                    <a:pt x="19745" y="1024"/>
                  </a:lnTo>
                  <a:lnTo>
                    <a:pt x="19873" y="86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2" name="AutoShape 102">
              <a:extLst>
                <a:ext uri="{FF2B5EF4-FFF2-40B4-BE49-F238E27FC236}">
                  <a16:creationId xmlns:a16="http://schemas.microsoft.com/office/drawing/2014/main" id="{F4549413-58BD-46B9-AA47-5BD608CDC2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003" y="1547"/>
              <a:ext cx="58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8"/>
                  </a:moveTo>
                  <a:lnTo>
                    <a:pt x="272" y="18499"/>
                  </a:lnTo>
                  <a:lnTo>
                    <a:pt x="544" y="17909"/>
                  </a:lnTo>
                  <a:lnTo>
                    <a:pt x="680" y="17265"/>
                  </a:lnTo>
                  <a:lnTo>
                    <a:pt x="816" y="16676"/>
                  </a:lnTo>
                  <a:lnTo>
                    <a:pt x="1088" y="16086"/>
                  </a:lnTo>
                  <a:lnTo>
                    <a:pt x="1361" y="15496"/>
                  </a:lnTo>
                  <a:lnTo>
                    <a:pt x="1633" y="14906"/>
                  </a:lnTo>
                  <a:lnTo>
                    <a:pt x="1769" y="14316"/>
                  </a:lnTo>
                  <a:lnTo>
                    <a:pt x="1905" y="13673"/>
                  </a:lnTo>
                  <a:lnTo>
                    <a:pt x="2177" y="13137"/>
                  </a:lnTo>
                  <a:lnTo>
                    <a:pt x="2449" y="12601"/>
                  </a:lnTo>
                  <a:lnTo>
                    <a:pt x="2721" y="12064"/>
                  </a:lnTo>
                  <a:lnTo>
                    <a:pt x="2993" y="11421"/>
                  </a:lnTo>
                  <a:lnTo>
                    <a:pt x="2993" y="10885"/>
                  </a:lnTo>
                  <a:lnTo>
                    <a:pt x="3265" y="10349"/>
                  </a:lnTo>
                  <a:lnTo>
                    <a:pt x="3537" y="9812"/>
                  </a:lnTo>
                  <a:lnTo>
                    <a:pt x="3810" y="9276"/>
                  </a:lnTo>
                  <a:lnTo>
                    <a:pt x="4082" y="8794"/>
                  </a:lnTo>
                  <a:lnTo>
                    <a:pt x="4218" y="8257"/>
                  </a:lnTo>
                  <a:lnTo>
                    <a:pt x="4354" y="7721"/>
                  </a:lnTo>
                  <a:lnTo>
                    <a:pt x="4762" y="7239"/>
                  </a:lnTo>
                  <a:lnTo>
                    <a:pt x="4898" y="6756"/>
                  </a:lnTo>
                  <a:lnTo>
                    <a:pt x="5170" y="6327"/>
                  </a:lnTo>
                  <a:lnTo>
                    <a:pt x="5306" y="5898"/>
                  </a:lnTo>
                  <a:lnTo>
                    <a:pt x="5442" y="5469"/>
                  </a:lnTo>
                  <a:lnTo>
                    <a:pt x="5850" y="4987"/>
                  </a:lnTo>
                  <a:lnTo>
                    <a:pt x="5850" y="4558"/>
                  </a:lnTo>
                  <a:lnTo>
                    <a:pt x="6259" y="4129"/>
                  </a:lnTo>
                  <a:lnTo>
                    <a:pt x="6531" y="3753"/>
                  </a:lnTo>
                  <a:lnTo>
                    <a:pt x="6531" y="3432"/>
                  </a:lnTo>
                  <a:lnTo>
                    <a:pt x="6939" y="3003"/>
                  </a:lnTo>
                  <a:lnTo>
                    <a:pt x="7075" y="2735"/>
                  </a:lnTo>
                  <a:lnTo>
                    <a:pt x="7347" y="2413"/>
                  </a:lnTo>
                  <a:lnTo>
                    <a:pt x="7483" y="2091"/>
                  </a:lnTo>
                  <a:lnTo>
                    <a:pt x="7619" y="1823"/>
                  </a:lnTo>
                  <a:lnTo>
                    <a:pt x="7891" y="1609"/>
                  </a:lnTo>
                  <a:lnTo>
                    <a:pt x="8163" y="1287"/>
                  </a:lnTo>
                  <a:lnTo>
                    <a:pt x="8435" y="1019"/>
                  </a:lnTo>
                  <a:lnTo>
                    <a:pt x="8571" y="858"/>
                  </a:lnTo>
                  <a:lnTo>
                    <a:pt x="8844" y="643"/>
                  </a:lnTo>
                  <a:lnTo>
                    <a:pt x="8980" y="483"/>
                  </a:lnTo>
                  <a:lnTo>
                    <a:pt x="9116" y="375"/>
                  </a:lnTo>
                  <a:lnTo>
                    <a:pt x="9524" y="268"/>
                  </a:lnTo>
                  <a:lnTo>
                    <a:pt x="9524" y="107"/>
                  </a:lnTo>
                  <a:lnTo>
                    <a:pt x="9932" y="107"/>
                  </a:lnTo>
                  <a:lnTo>
                    <a:pt x="10068" y="54"/>
                  </a:lnTo>
                  <a:lnTo>
                    <a:pt x="10204" y="0"/>
                  </a:lnTo>
                  <a:lnTo>
                    <a:pt x="10476" y="54"/>
                  </a:lnTo>
                  <a:lnTo>
                    <a:pt x="10748" y="54"/>
                  </a:lnTo>
                  <a:lnTo>
                    <a:pt x="10884" y="107"/>
                  </a:lnTo>
                  <a:lnTo>
                    <a:pt x="11156" y="214"/>
                  </a:lnTo>
                  <a:lnTo>
                    <a:pt x="11293" y="322"/>
                  </a:lnTo>
                  <a:lnTo>
                    <a:pt x="11565" y="536"/>
                  </a:lnTo>
                  <a:lnTo>
                    <a:pt x="11837" y="751"/>
                  </a:lnTo>
                  <a:lnTo>
                    <a:pt x="12109" y="1019"/>
                  </a:lnTo>
                  <a:lnTo>
                    <a:pt x="12245" y="1233"/>
                  </a:lnTo>
                  <a:lnTo>
                    <a:pt x="12381" y="1609"/>
                  </a:lnTo>
                  <a:lnTo>
                    <a:pt x="12653" y="1877"/>
                  </a:lnTo>
                  <a:lnTo>
                    <a:pt x="12925" y="2306"/>
                  </a:lnTo>
                  <a:lnTo>
                    <a:pt x="13061" y="2735"/>
                  </a:lnTo>
                  <a:lnTo>
                    <a:pt x="13469" y="3110"/>
                  </a:lnTo>
                  <a:lnTo>
                    <a:pt x="13469" y="3539"/>
                  </a:lnTo>
                  <a:lnTo>
                    <a:pt x="13741" y="3968"/>
                  </a:lnTo>
                  <a:lnTo>
                    <a:pt x="14150" y="4450"/>
                  </a:lnTo>
                  <a:lnTo>
                    <a:pt x="14286" y="4987"/>
                  </a:lnTo>
                  <a:lnTo>
                    <a:pt x="14558" y="5469"/>
                  </a:lnTo>
                  <a:lnTo>
                    <a:pt x="14694" y="6005"/>
                  </a:lnTo>
                  <a:lnTo>
                    <a:pt x="14966" y="6542"/>
                  </a:lnTo>
                  <a:lnTo>
                    <a:pt x="15102" y="7024"/>
                  </a:lnTo>
                  <a:lnTo>
                    <a:pt x="15374" y="7614"/>
                  </a:lnTo>
                  <a:lnTo>
                    <a:pt x="15646" y="8150"/>
                  </a:lnTo>
                  <a:lnTo>
                    <a:pt x="15918" y="8794"/>
                  </a:lnTo>
                  <a:lnTo>
                    <a:pt x="16054" y="9330"/>
                  </a:lnTo>
                  <a:lnTo>
                    <a:pt x="16190" y="9866"/>
                  </a:lnTo>
                  <a:lnTo>
                    <a:pt x="16599" y="10456"/>
                  </a:lnTo>
                  <a:lnTo>
                    <a:pt x="16735" y="11046"/>
                  </a:lnTo>
                  <a:lnTo>
                    <a:pt x="17007" y="11635"/>
                  </a:lnTo>
                  <a:lnTo>
                    <a:pt x="17143" y="12172"/>
                  </a:lnTo>
                  <a:lnTo>
                    <a:pt x="17279" y="12761"/>
                  </a:lnTo>
                  <a:lnTo>
                    <a:pt x="17551" y="13298"/>
                  </a:lnTo>
                  <a:lnTo>
                    <a:pt x="17687" y="13834"/>
                  </a:lnTo>
                  <a:lnTo>
                    <a:pt x="17959" y="14370"/>
                  </a:lnTo>
                  <a:lnTo>
                    <a:pt x="18095" y="14960"/>
                  </a:lnTo>
                  <a:lnTo>
                    <a:pt x="18231" y="15442"/>
                  </a:lnTo>
                  <a:lnTo>
                    <a:pt x="18367" y="15871"/>
                  </a:lnTo>
                  <a:lnTo>
                    <a:pt x="18639" y="16461"/>
                  </a:lnTo>
                  <a:lnTo>
                    <a:pt x="18776" y="16836"/>
                  </a:lnTo>
                  <a:lnTo>
                    <a:pt x="19048" y="17265"/>
                  </a:lnTo>
                  <a:lnTo>
                    <a:pt x="19184" y="17748"/>
                  </a:lnTo>
                  <a:lnTo>
                    <a:pt x="19320" y="18177"/>
                  </a:lnTo>
                  <a:lnTo>
                    <a:pt x="19456" y="18552"/>
                  </a:lnTo>
                  <a:lnTo>
                    <a:pt x="19456" y="18874"/>
                  </a:lnTo>
                  <a:lnTo>
                    <a:pt x="19592" y="19196"/>
                  </a:lnTo>
                  <a:lnTo>
                    <a:pt x="19728" y="19517"/>
                  </a:lnTo>
                  <a:lnTo>
                    <a:pt x="19864" y="19732"/>
                  </a:lnTo>
                  <a:lnTo>
                    <a:pt x="19864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3" name="AutoShape 103">
              <a:extLst>
                <a:ext uri="{FF2B5EF4-FFF2-40B4-BE49-F238E27FC236}">
                  <a16:creationId xmlns:a16="http://schemas.microsoft.com/office/drawing/2014/main" id="{A06E1054-584B-4BB4-848A-54435BFE832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061" y="1527"/>
              <a:ext cx="62" cy="2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55" y="611"/>
                  </a:lnTo>
                  <a:lnTo>
                    <a:pt x="382" y="1278"/>
                  </a:lnTo>
                  <a:lnTo>
                    <a:pt x="510" y="1889"/>
                  </a:lnTo>
                  <a:lnTo>
                    <a:pt x="764" y="2500"/>
                  </a:lnTo>
                  <a:lnTo>
                    <a:pt x="892" y="3111"/>
                  </a:lnTo>
                  <a:lnTo>
                    <a:pt x="1274" y="3722"/>
                  </a:lnTo>
                  <a:lnTo>
                    <a:pt x="1401" y="4333"/>
                  </a:lnTo>
                  <a:lnTo>
                    <a:pt x="1656" y="4944"/>
                  </a:lnTo>
                  <a:lnTo>
                    <a:pt x="1656" y="5556"/>
                  </a:lnTo>
                  <a:lnTo>
                    <a:pt x="2038" y="6167"/>
                  </a:lnTo>
                  <a:lnTo>
                    <a:pt x="2166" y="6778"/>
                  </a:lnTo>
                  <a:lnTo>
                    <a:pt x="2420" y="7278"/>
                  </a:lnTo>
                  <a:lnTo>
                    <a:pt x="2675" y="7889"/>
                  </a:lnTo>
                  <a:lnTo>
                    <a:pt x="2803" y="8444"/>
                  </a:lnTo>
                  <a:lnTo>
                    <a:pt x="2930" y="9000"/>
                  </a:lnTo>
                  <a:lnTo>
                    <a:pt x="3185" y="9611"/>
                  </a:lnTo>
                  <a:lnTo>
                    <a:pt x="3312" y="10167"/>
                  </a:lnTo>
                  <a:lnTo>
                    <a:pt x="3567" y="10667"/>
                  </a:lnTo>
                  <a:lnTo>
                    <a:pt x="3822" y="11167"/>
                  </a:lnTo>
                  <a:lnTo>
                    <a:pt x="3949" y="11722"/>
                  </a:lnTo>
                  <a:lnTo>
                    <a:pt x="4076" y="12167"/>
                  </a:lnTo>
                  <a:lnTo>
                    <a:pt x="4331" y="12722"/>
                  </a:lnTo>
                  <a:lnTo>
                    <a:pt x="4586" y="13222"/>
                  </a:lnTo>
                  <a:lnTo>
                    <a:pt x="4713" y="13667"/>
                  </a:lnTo>
                  <a:lnTo>
                    <a:pt x="4968" y="14111"/>
                  </a:lnTo>
                  <a:lnTo>
                    <a:pt x="5096" y="14556"/>
                  </a:lnTo>
                  <a:lnTo>
                    <a:pt x="5350" y="15056"/>
                  </a:lnTo>
                  <a:lnTo>
                    <a:pt x="5605" y="15444"/>
                  </a:lnTo>
                  <a:lnTo>
                    <a:pt x="5732" y="15833"/>
                  </a:lnTo>
                  <a:lnTo>
                    <a:pt x="6115" y="16222"/>
                  </a:lnTo>
                  <a:lnTo>
                    <a:pt x="6115" y="16611"/>
                  </a:lnTo>
                  <a:lnTo>
                    <a:pt x="6369" y="16944"/>
                  </a:lnTo>
                  <a:lnTo>
                    <a:pt x="6624" y="17333"/>
                  </a:lnTo>
                  <a:lnTo>
                    <a:pt x="6752" y="17611"/>
                  </a:lnTo>
                  <a:lnTo>
                    <a:pt x="7006" y="17944"/>
                  </a:lnTo>
                  <a:lnTo>
                    <a:pt x="7261" y="18167"/>
                  </a:lnTo>
                  <a:lnTo>
                    <a:pt x="7389" y="18500"/>
                  </a:lnTo>
                  <a:lnTo>
                    <a:pt x="7516" y="18722"/>
                  </a:lnTo>
                  <a:lnTo>
                    <a:pt x="7898" y="18944"/>
                  </a:lnTo>
                  <a:lnTo>
                    <a:pt x="8025" y="19167"/>
                  </a:lnTo>
                  <a:lnTo>
                    <a:pt x="8280" y="19333"/>
                  </a:lnTo>
                  <a:lnTo>
                    <a:pt x="8408" y="19500"/>
                  </a:lnTo>
                  <a:lnTo>
                    <a:pt x="8535" y="19667"/>
                  </a:lnTo>
                  <a:lnTo>
                    <a:pt x="8917" y="19722"/>
                  </a:lnTo>
                  <a:lnTo>
                    <a:pt x="9045" y="19889"/>
                  </a:lnTo>
                  <a:lnTo>
                    <a:pt x="9299" y="19889"/>
                  </a:lnTo>
                  <a:lnTo>
                    <a:pt x="9427" y="19944"/>
                  </a:lnTo>
                  <a:lnTo>
                    <a:pt x="9682" y="19944"/>
                  </a:lnTo>
                  <a:lnTo>
                    <a:pt x="9936" y="19944"/>
                  </a:lnTo>
                  <a:lnTo>
                    <a:pt x="10064" y="19889"/>
                  </a:lnTo>
                  <a:lnTo>
                    <a:pt x="10318" y="19889"/>
                  </a:lnTo>
                  <a:lnTo>
                    <a:pt x="10573" y="19722"/>
                  </a:lnTo>
                  <a:lnTo>
                    <a:pt x="10701" y="19500"/>
                  </a:lnTo>
                  <a:lnTo>
                    <a:pt x="10955" y="19333"/>
                  </a:lnTo>
                  <a:lnTo>
                    <a:pt x="11338" y="19111"/>
                  </a:lnTo>
                  <a:lnTo>
                    <a:pt x="11465" y="18833"/>
                  </a:lnTo>
                  <a:lnTo>
                    <a:pt x="11720" y="18500"/>
                  </a:lnTo>
                  <a:lnTo>
                    <a:pt x="11975" y="18278"/>
                  </a:lnTo>
                  <a:lnTo>
                    <a:pt x="12102" y="17944"/>
                  </a:lnTo>
                  <a:lnTo>
                    <a:pt x="12484" y="17556"/>
                  </a:lnTo>
                  <a:lnTo>
                    <a:pt x="12739" y="17111"/>
                  </a:lnTo>
                  <a:lnTo>
                    <a:pt x="12866" y="16722"/>
                  </a:lnTo>
                  <a:lnTo>
                    <a:pt x="13248" y="16278"/>
                  </a:lnTo>
                  <a:lnTo>
                    <a:pt x="13376" y="15778"/>
                  </a:lnTo>
                  <a:lnTo>
                    <a:pt x="13758" y="15333"/>
                  </a:lnTo>
                  <a:lnTo>
                    <a:pt x="13885" y="14833"/>
                  </a:lnTo>
                  <a:lnTo>
                    <a:pt x="14140" y="14389"/>
                  </a:lnTo>
                  <a:lnTo>
                    <a:pt x="14395" y="13833"/>
                  </a:lnTo>
                  <a:lnTo>
                    <a:pt x="14777" y="13333"/>
                  </a:lnTo>
                  <a:lnTo>
                    <a:pt x="14904" y="12778"/>
                  </a:lnTo>
                  <a:lnTo>
                    <a:pt x="15159" y="12167"/>
                  </a:lnTo>
                  <a:lnTo>
                    <a:pt x="15414" y="11611"/>
                  </a:lnTo>
                  <a:lnTo>
                    <a:pt x="15669" y="11111"/>
                  </a:lnTo>
                  <a:lnTo>
                    <a:pt x="15924" y="10556"/>
                  </a:lnTo>
                  <a:lnTo>
                    <a:pt x="16051" y="10000"/>
                  </a:lnTo>
                  <a:lnTo>
                    <a:pt x="16306" y="9444"/>
                  </a:lnTo>
                  <a:lnTo>
                    <a:pt x="16561" y="8944"/>
                  </a:lnTo>
                  <a:lnTo>
                    <a:pt x="16815" y="8389"/>
                  </a:lnTo>
                  <a:lnTo>
                    <a:pt x="17070" y="7833"/>
                  </a:lnTo>
                  <a:lnTo>
                    <a:pt x="17197" y="7278"/>
                  </a:lnTo>
                  <a:lnTo>
                    <a:pt x="17325" y="6778"/>
                  </a:lnTo>
                  <a:lnTo>
                    <a:pt x="17707" y="6222"/>
                  </a:lnTo>
                  <a:lnTo>
                    <a:pt x="17834" y="5722"/>
                  </a:lnTo>
                  <a:lnTo>
                    <a:pt x="18217" y="5222"/>
                  </a:lnTo>
                  <a:lnTo>
                    <a:pt x="18344" y="4722"/>
                  </a:lnTo>
                  <a:lnTo>
                    <a:pt x="18344" y="4278"/>
                  </a:lnTo>
                  <a:lnTo>
                    <a:pt x="18726" y="3833"/>
                  </a:lnTo>
                  <a:lnTo>
                    <a:pt x="18854" y="3389"/>
                  </a:lnTo>
                  <a:lnTo>
                    <a:pt x="19108" y="3000"/>
                  </a:lnTo>
                  <a:lnTo>
                    <a:pt x="19236" y="2611"/>
                  </a:lnTo>
                  <a:lnTo>
                    <a:pt x="19363" y="2278"/>
                  </a:lnTo>
                  <a:lnTo>
                    <a:pt x="19490" y="1889"/>
                  </a:lnTo>
                  <a:lnTo>
                    <a:pt x="19490" y="1611"/>
                  </a:lnTo>
                  <a:lnTo>
                    <a:pt x="19745" y="1333"/>
                  </a:lnTo>
                  <a:lnTo>
                    <a:pt x="19745" y="1056"/>
                  </a:lnTo>
                  <a:lnTo>
                    <a:pt x="19873" y="833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4" name="AutoShape 104">
              <a:extLst>
                <a:ext uri="{FF2B5EF4-FFF2-40B4-BE49-F238E27FC236}">
                  <a16:creationId xmlns:a16="http://schemas.microsoft.com/office/drawing/2014/main" id="{F9D876C8-68CE-4C0F-93E3-DD7D72445B6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123" y="1546"/>
              <a:ext cx="64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5" name="AutoShape 105">
              <a:extLst>
                <a:ext uri="{FF2B5EF4-FFF2-40B4-BE49-F238E27FC236}">
                  <a16:creationId xmlns:a16="http://schemas.microsoft.com/office/drawing/2014/main" id="{7EF41F5A-5700-4951-834D-85BFCEB00B4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187" y="1527"/>
              <a:ext cx="69" cy="2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16"/>
                  </a:lnTo>
                  <a:lnTo>
                    <a:pt x="347" y="1232"/>
                  </a:lnTo>
                  <a:lnTo>
                    <a:pt x="462" y="1905"/>
                  </a:lnTo>
                  <a:lnTo>
                    <a:pt x="809" y="2521"/>
                  </a:lnTo>
                  <a:lnTo>
                    <a:pt x="925" y="3137"/>
                  </a:lnTo>
                  <a:lnTo>
                    <a:pt x="1156" y="3697"/>
                  </a:lnTo>
                  <a:lnTo>
                    <a:pt x="1387" y="4314"/>
                  </a:lnTo>
                  <a:lnTo>
                    <a:pt x="1503" y="4986"/>
                  </a:lnTo>
                  <a:lnTo>
                    <a:pt x="1734" y="5602"/>
                  </a:lnTo>
                  <a:lnTo>
                    <a:pt x="2081" y="6162"/>
                  </a:lnTo>
                  <a:lnTo>
                    <a:pt x="2197" y="6779"/>
                  </a:lnTo>
                  <a:lnTo>
                    <a:pt x="2543" y="7283"/>
                  </a:lnTo>
                  <a:lnTo>
                    <a:pt x="2543" y="7899"/>
                  </a:lnTo>
                  <a:lnTo>
                    <a:pt x="2775" y="8515"/>
                  </a:lnTo>
                  <a:lnTo>
                    <a:pt x="3006" y="9020"/>
                  </a:lnTo>
                  <a:lnTo>
                    <a:pt x="3237" y="9636"/>
                  </a:lnTo>
                  <a:lnTo>
                    <a:pt x="3353" y="10140"/>
                  </a:lnTo>
                  <a:lnTo>
                    <a:pt x="3468" y="10644"/>
                  </a:lnTo>
                  <a:lnTo>
                    <a:pt x="3815" y="11204"/>
                  </a:lnTo>
                  <a:lnTo>
                    <a:pt x="3931" y="11765"/>
                  </a:lnTo>
                  <a:lnTo>
                    <a:pt x="4162" y="12213"/>
                  </a:lnTo>
                  <a:lnTo>
                    <a:pt x="4393" y="12773"/>
                  </a:lnTo>
                  <a:lnTo>
                    <a:pt x="4509" y="13165"/>
                  </a:lnTo>
                  <a:lnTo>
                    <a:pt x="4624" y="13669"/>
                  </a:lnTo>
                  <a:lnTo>
                    <a:pt x="4971" y="14118"/>
                  </a:lnTo>
                  <a:lnTo>
                    <a:pt x="5202" y="14510"/>
                  </a:lnTo>
                  <a:lnTo>
                    <a:pt x="5434" y="15014"/>
                  </a:lnTo>
                  <a:lnTo>
                    <a:pt x="5549" y="15462"/>
                  </a:lnTo>
                  <a:lnTo>
                    <a:pt x="5665" y="15854"/>
                  </a:lnTo>
                  <a:lnTo>
                    <a:pt x="6127" y="16190"/>
                  </a:lnTo>
                  <a:lnTo>
                    <a:pt x="6243" y="16639"/>
                  </a:lnTo>
                  <a:lnTo>
                    <a:pt x="6474" y="16919"/>
                  </a:lnTo>
                  <a:lnTo>
                    <a:pt x="6590" y="17255"/>
                  </a:lnTo>
                  <a:lnTo>
                    <a:pt x="6705" y="17591"/>
                  </a:lnTo>
                  <a:lnTo>
                    <a:pt x="6936" y="17927"/>
                  </a:lnTo>
                  <a:lnTo>
                    <a:pt x="7283" y="18095"/>
                  </a:lnTo>
                  <a:lnTo>
                    <a:pt x="7514" y="18487"/>
                  </a:lnTo>
                  <a:lnTo>
                    <a:pt x="7514" y="18711"/>
                  </a:lnTo>
                  <a:lnTo>
                    <a:pt x="7861" y="18992"/>
                  </a:lnTo>
                  <a:lnTo>
                    <a:pt x="7977" y="19160"/>
                  </a:lnTo>
                  <a:lnTo>
                    <a:pt x="8208" y="19328"/>
                  </a:lnTo>
                  <a:lnTo>
                    <a:pt x="8439" y="19440"/>
                  </a:lnTo>
                  <a:lnTo>
                    <a:pt x="8555" y="19664"/>
                  </a:lnTo>
                  <a:lnTo>
                    <a:pt x="8902" y="19720"/>
                  </a:lnTo>
                  <a:lnTo>
                    <a:pt x="9017" y="19888"/>
                  </a:lnTo>
                  <a:lnTo>
                    <a:pt x="9249" y="19888"/>
                  </a:lnTo>
                  <a:lnTo>
                    <a:pt x="9480" y="19944"/>
                  </a:lnTo>
                  <a:lnTo>
                    <a:pt x="9595" y="19944"/>
                  </a:lnTo>
                  <a:lnTo>
                    <a:pt x="9827" y="19944"/>
                  </a:lnTo>
                  <a:lnTo>
                    <a:pt x="10173" y="19888"/>
                  </a:lnTo>
                  <a:lnTo>
                    <a:pt x="10405" y="19888"/>
                  </a:lnTo>
                  <a:lnTo>
                    <a:pt x="10520" y="19664"/>
                  </a:lnTo>
                  <a:lnTo>
                    <a:pt x="10751" y="19496"/>
                  </a:lnTo>
                  <a:lnTo>
                    <a:pt x="11098" y="19328"/>
                  </a:lnTo>
                  <a:lnTo>
                    <a:pt x="11329" y="19104"/>
                  </a:lnTo>
                  <a:lnTo>
                    <a:pt x="11445" y="18936"/>
                  </a:lnTo>
                  <a:lnTo>
                    <a:pt x="11792" y="18543"/>
                  </a:lnTo>
                  <a:lnTo>
                    <a:pt x="11908" y="18263"/>
                  </a:lnTo>
                  <a:lnTo>
                    <a:pt x="12139" y="17871"/>
                  </a:lnTo>
                  <a:lnTo>
                    <a:pt x="12486" y="17479"/>
                  </a:lnTo>
                  <a:lnTo>
                    <a:pt x="12601" y="17087"/>
                  </a:lnTo>
                  <a:lnTo>
                    <a:pt x="12832" y="16751"/>
                  </a:lnTo>
                  <a:lnTo>
                    <a:pt x="13295" y="16303"/>
                  </a:lnTo>
                  <a:lnTo>
                    <a:pt x="13410" y="15798"/>
                  </a:lnTo>
                  <a:lnTo>
                    <a:pt x="13642" y="15350"/>
                  </a:lnTo>
                  <a:lnTo>
                    <a:pt x="13873" y="14846"/>
                  </a:lnTo>
                  <a:lnTo>
                    <a:pt x="14220" y="14342"/>
                  </a:lnTo>
                  <a:lnTo>
                    <a:pt x="14451" y="13838"/>
                  </a:lnTo>
                  <a:lnTo>
                    <a:pt x="14682" y="13277"/>
                  </a:lnTo>
                  <a:lnTo>
                    <a:pt x="14913" y="12829"/>
                  </a:lnTo>
                  <a:lnTo>
                    <a:pt x="15260" y="12213"/>
                  </a:lnTo>
                  <a:lnTo>
                    <a:pt x="15491" y="11709"/>
                  </a:lnTo>
                  <a:lnTo>
                    <a:pt x="15607" y="11036"/>
                  </a:lnTo>
                  <a:lnTo>
                    <a:pt x="15954" y="10588"/>
                  </a:lnTo>
                  <a:lnTo>
                    <a:pt x="16069" y="10028"/>
                  </a:lnTo>
                  <a:lnTo>
                    <a:pt x="16416" y="9412"/>
                  </a:lnTo>
                  <a:lnTo>
                    <a:pt x="16532" y="8964"/>
                  </a:lnTo>
                  <a:lnTo>
                    <a:pt x="16763" y="8403"/>
                  </a:lnTo>
                  <a:lnTo>
                    <a:pt x="16994" y="7787"/>
                  </a:lnTo>
                  <a:lnTo>
                    <a:pt x="17225" y="7227"/>
                  </a:lnTo>
                  <a:lnTo>
                    <a:pt x="17457" y="6835"/>
                  </a:lnTo>
                  <a:lnTo>
                    <a:pt x="17572" y="6218"/>
                  </a:lnTo>
                  <a:lnTo>
                    <a:pt x="17803" y="5714"/>
                  </a:lnTo>
                  <a:lnTo>
                    <a:pt x="18266" y="5210"/>
                  </a:lnTo>
                  <a:lnTo>
                    <a:pt x="18266" y="4762"/>
                  </a:lnTo>
                  <a:lnTo>
                    <a:pt x="18497" y="4314"/>
                  </a:lnTo>
                  <a:lnTo>
                    <a:pt x="18728" y="3866"/>
                  </a:lnTo>
                  <a:lnTo>
                    <a:pt x="18960" y="3361"/>
                  </a:lnTo>
                  <a:lnTo>
                    <a:pt x="19075" y="3025"/>
                  </a:lnTo>
                  <a:lnTo>
                    <a:pt x="19191" y="2689"/>
                  </a:lnTo>
                  <a:lnTo>
                    <a:pt x="19306" y="2241"/>
                  </a:lnTo>
                  <a:lnTo>
                    <a:pt x="19538" y="1905"/>
                  </a:lnTo>
                  <a:lnTo>
                    <a:pt x="19538" y="1625"/>
                  </a:lnTo>
                  <a:lnTo>
                    <a:pt x="19653" y="1289"/>
                  </a:lnTo>
                  <a:lnTo>
                    <a:pt x="19769" y="1008"/>
                  </a:lnTo>
                  <a:lnTo>
                    <a:pt x="19884" y="84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6" name="AutoShape 106">
              <a:extLst>
                <a:ext uri="{FF2B5EF4-FFF2-40B4-BE49-F238E27FC236}">
                  <a16:creationId xmlns:a16="http://schemas.microsoft.com/office/drawing/2014/main" id="{23C0D610-324D-451C-8C2D-612D05A5E76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58" y="1546"/>
              <a:ext cx="64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111"/>
                  </a:moveTo>
                  <a:lnTo>
                    <a:pt x="247" y="18500"/>
                  </a:lnTo>
                  <a:lnTo>
                    <a:pt x="494" y="17889"/>
                  </a:lnTo>
                  <a:lnTo>
                    <a:pt x="617" y="17278"/>
                  </a:lnTo>
                  <a:lnTo>
                    <a:pt x="864" y="16722"/>
                  </a:lnTo>
                  <a:lnTo>
                    <a:pt x="1111" y="16111"/>
                  </a:lnTo>
                  <a:lnTo>
                    <a:pt x="1358" y="15500"/>
                  </a:lnTo>
                  <a:lnTo>
                    <a:pt x="1605" y="14889"/>
                  </a:lnTo>
                  <a:lnTo>
                    <a:pt x="1728" y="14333"/>
                  </a:lnTo>
                  <a:lnTo>
                    <a:pt x="1852" y="13667"/>
                  </a:lnTo>
                  <a:lnTo>
                    <a:pt x="2222" y="13111"/>
                  </a:lnTo>
                  <a:lnTo>
                    <a:pt x="2593" y="12611"/>
                  </a:lnTo>
                  <a:lnTo>
                    <a:pt x="2593" y="12056"/>
                  </a:lnTo>
                  <a:lnTo>
                    <a:pt x="2963" y="11389"/>
                  </a:lnTo>
                  <a:lnTo>
                    <a:pt x="3086" y="10889"/>
                  </a:lnTo>
                  <a:lnTo>
                    <a:pt x="3333" y="10389"/>
                  </a:lnTo>
                  <a:lnTo>
                    <a:pt x="3580" y="9778"/>
                  </a:lnTo>
                  <a:lnTo>
                    <a:pt x="3704" y="9333"/>
                  </a:lnTo>
                  <a:lnTo>
                    <a:pt x="4074" y="8833"/>
                  </a:lnTo>
                  <a:lnTo>
                    <a:pt x="4198" y="8222"/>
                  </a:lnTo>
                  <a:lnTo>
                    <a:pt x="4444" y="7722"/>
                  </a:lnTo>
                  <a:lnTo>
                    <a:pt x="4691" y="7222"/>
                  </a:lnTo>
                  <a:lnTo>
                    <a:pt x="4815" y="6833"/>
                  </a:lnTo>
                  <a:lnTo>
                    <a:pt x="5062" y="6333"/>
                  </a:lnTo>
                  <a:lnTo>
                    <a:pt x="5309" y="5889"/>
                  </a:lnTo>
                  <a:lnTo>
                    <a:pt x="5556" y="5444"/>
                  </a:lnTo>
                  <a:lnTo>
                    <a:pt x="5802" y="5056"/>
                  </a:lnTo>
                  <a:lnTo>
                    <a:pt x="5802" y="4556"/>
                  </a:lnTo>
                  <a:lnTo>
                    <a:pt x="6296" y="4167"/>
                  </a:lnTo>
                  <a:lnTo>
                    <a:pt x="6420" y="3778"/>
                  </a:lnTo>
                  <a:lnTo>
                    <a:pt x="6667" y="3389"/>
                  </a:lnTo>
                  <a:lnTo>
                    <a:pt x="6914" y="3056"/>
                  </a:lnTo>
                  <a:lnTo>
                    <a:pt x="7037" y="2722"/>
                  </a:lnTo>
                  <a:lnTo>
                    <a:pt x="7284" y="2444"/>
                  </a:lnTo>
                  <a:lnTo>
                    <a:pt x="7531" y="2111"/>
                  </a:lnTo>
                  <a:lnTo>
                    <a:pt x="7778" y="1889"/>
                  </a:lnTo>
                  <a:lnTo>
                    <a:pt x="7901" y="1556"/>
                  </a:lnTo>
                  <a:lnTo>
                    <a:pt x="8148" y="1278"/>
                  </a:lnTo>
                  <a:lnTo>
                    <a:pt x="8395" y="1056"/>
                  </a:lnTo>
                  <a:lnTo>
                    <a:pt x="8519" y="833"/>
                  </a:lnTo>
                  <a:lnTo>
                    <a:pt x="8765" y="667"/>
                  </a:lnTo>
                  <a:lnTo>
                    <a:pt x="8889" y="500"/>
                  </a:lnTo>
                  <a:lnTo>
                    <a:pt x="9136" y="389"/>
                  </a:lnTo>
                  <a:lnTo>
                    <a:pt x="9383" y="278"/>
                  </a:lnTo>
                  <a:lnTo>
                    <a:pt x="9506" y="111"/>
                  </a:lnTo>
                  <a:lnTo>
                    <a:pt x="9877" y="111"/>
                  </a:lnTo>
                  <a:lnTo>
                    <a:pt x="10000" y="56"/>
                  </a:lnTo>
                  <a:lnTo>
                    <a:pt x="10247" y="0"/>
                  </a:lnTo>
                  <a:lnTo>
                    <a:pt x="10617" y="56"/>
                  </a:lnTo>
                  <a:lnTo>
                    <a:pt x="10741" y="56"/>
                  </a:lnTo>
                  <a:lnTo>
                    <a:pt x="10864" y="111"/>
                  </a:lnTo>
                  <a:lnTo>
                    <a:pt x="11111" y="222"/>
                  </a:lnTo>
                  <a:lnTo>
                    <a:pt x="11358" y="333"/>
                  </a:lnTo>
                  <a:lnTo>
                    <a:pt x="11481" y="556"/>
                  </a:lnTo>
                  <a:lnTo>
                    <a:pt x="11852" y="722"/>
                  </a:lnTo>
                  <a:lnTo>
                    <a:pt x="12099" y="1000"/>
                  </a:lnTo>
                  <a:lnTo>
                    <a:pt x="12222" y="1278"/>
                  </a:lnTo>
                  <a:lnTo>
                    <a:pt x="12346" y="1556"/>
                  </a:lnTo>
                  <a:lnTo>
                    <a:pt x="12716" y="1889"/>
                  </a:lnTo>
                  <a:lnTo>
                    <a:pt x="12963" y="2278"/>
                  </a:lnTo>
                  <a:lnTo>
                    <a:pt x="13086" y="2722"/>
                  </a:lnTo>
                  <a:lnTo>
                    <a:pt x="13333" y="3111"/>
                  </a:lnTo>
                  <a:lnTo>
                    <a:pt x="13580" y="3500"/>
                  </a:lnTo>
                  <a:lnTo>
                    <a:pt x="13704" y="4000"/>
                  </a:lnTo>
                  <a:lnTo>
                    <a:pt x="14198" y="4444"/>
                  </a:lnTo>
                  <a:lnTo>
                    <a:pt x="14321" y="4944"/>
                  </a:lnTo>
                  <a:lnTo>
                    <a:pt x="14444" y="5500"/>
                  </a:lnTo>
                  <a:lnTo>
                    <a:pt x="14815" y="6000"/>
                  </a:lnTo>
                  <a:lnTo>
                    <a:pt x="15062" y="6556"/>
                  </a:lnTo>
                  <a:lnTo>
                    <a:pt x="15185" y="7000"/>
                  </a:lnTo>
                  <a:lnTo>
                    <a:pt x="15309" y="7611"/>
                  </a:lnTo>
                  <a:lnTo>
                    <a:pt x="15679" y="8167"/>
                  </a:lnTo>
                  <a:lnTo>
                    <a:pt x="15926" y="8833"/>
                  </a:lnTo>
                  <a:lnTo>
                    <a:pt x="16173" y="9333"/>
                  </a:lnTo>
                  <a:lnTo>
                    <a:pt x="16296" y="9889"/>
                  </a:lnTo>
                  <a:lnTo>
                    <a:pt x="16543" y="10444"/>
                  </a:lnTo>
                  <a:lnTo>
                    <a:pt x="16667" y="11000"/>
                  </a:lnTo>
                  <a:lnTo>
                    <a:pt x="16914" y="11611"/>
                  </a:lnTo>
                  <a:lnTo>
                    <a:pt x="17160" y="12167"/>
                  </a:lnTo>
                  <a:lnTo>
                    <a:pt x="17407" y="12778"/>
                  </a:lnTo>
                  <a:lnTo>
                    <a:pt x="17407" y="13278"/>
                  </a:lnTo>
                  <a:lnTo>
                    <a:pt x="17654" y="13833"/>
                  </a:lnTo>
                  <a:lnTo>
                    <a:pt x="17901" y="14389"/>
                  </a:lnTo>
                  <a:lnTo>
                    <a:pt x="18148" y="14944"/>
                  </a:lnTo>
                  <a:lnTo>
                    <a:pt x="18395" y="15444"/>
                  </a:lnTo>
                  <a:lnTo>
                    <a:pt x="18395" y="15944"/>
                  </a:lnTo>
                  <a:lnTo>
                    <a:pt x="18642" y="16444"/>
                  </a:lnTo>
                  <a:lnTo>
                    <a:pt x="18889" y="16889"/>
                  </a:lnTo>
                  <a:lnTo>
                    <a:pt x="19012" y="17278"/>
                  </a:lnTo>
                  <a:lnTo>
                    <a:pt x="19136" y="17722"/>
                  </a:lnTo>
                  <a:lnTo>
                    <a:pt x="19259" y="18111"/>
                  </a:lnTo>
                  <a:lnTo>
                    <a:pt x="19506" y="18500"/>
                  </a:lnTo>
                  <a:lnTo>
                    <a:pt x="19506" y="18944"/>
                  </a:lnTo>
                  <a:lnTo>
                    <a:pt x="19630" y="19222"/>
                  </a:lnTo>
                  <a:lnTo>
                    <a:pt x="19753" y="19500"/>
                  </a:lnTo>
                  <a:lnTo>
                    <a:pt x="19877" y="19722"/>
                  </a:lnTo>
                  <a:lnTo>
                    <a:pt x="19877" y="19944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7" name="AutoShape 107">
              <a:extLst>
                <a:ext uri="{FF2B5EF4-FFF2-40B4-BE49-F238E27FC236}">
                  <a16:creationId xmlns:a16="http://schemas.microsoft.com/office/drawing/2014/main" id="{82A11061-E869-4D13-9578-39C63159F26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322" y="1527"/>
              <a:ext cx="69" cy="2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34"/>
                  </a:lnTo>
                  <a:lnTo>
                    <a:pt x="347" y="1268"/>
                  </a:lnTo>
                  <a:lnTo>
                    <a:pt x="462" y="1960"/>
                  </a:lnTo>
                  <a:lnTo>
                    <a:pt x="809" y="2536"/>
                  </a:lnTo>
                  <a:lnTo>
                    <a:pt x="925" y="3170"/>
                  </a:lnTo>
                  <a:lnTo>
                    <a:pt x="1156" y="3689"/>
                  </a:lnTo>
                  <a:lnTo>
                    <a:pt x="1387" y="4380"/>
                  </a:lnTo>
                  <a:lnTo>
                    <a:pt x="1503" y="4957"/>
                  </a:lnTo>
                  <a:lnTo>
                    <a:pt x="1734" y="5591"/>
                  </a:lnTo>
                  <a:lnTo>
                    <a:pt x="2081" y="6167"/>
                  </a:lnTo>
                  <a:lnTo>
                    <a:pt x="2197" y="6801"/>
                  </a:lnTo>
                  <a:lnTo>
                    <a:pt x="2543" y="7262"/>
                  </a:lnTo>
                  <a:lnTo>
                    <a:pt x="2543" y="7839"/>
                  </a:lnTo>
                  <a:lnTo>
                    <a:pt x="2775" y="8473"/>
                  </a:lnTo>
                  <a:lnTo>
                    <a:pt x="3006" y="8991"/>
                  </a:lnTo>
                  <a:lnTo>
                    <a:pt x="3237" y="9625"/>
                  </a:lnTo>
                  <a:lnTo>
                    <a:pt x="3353" y="10144"/>
                  </a:lnTo>
                  <a:lnTo>
                    <a:pt x="3468" y="10663"/>
                  </a:lnTo>
                  <a:lnTo>
                    <a:pt x="3815" y="11182"/>
                  </a:lnTo>
                  <a:lnTo>
                    <a:pt x="3931" y="11758"/>
                  </a:lnTo>
                  <a:lnTo>
                    <a:pt x="4162" y="12219"/>
                  </a:lnTo>
                  <a:lnTo>
                    <a:pt x="4393" y="12738"/>
                  </a:lnTo>
                  <a:lnTo>
                    <a:pt x="4509" y="13199"/>
                  </a:lnTo>
                  <a:lnTo>
                    <a:pt x="4624" y="13660"/>
                  </a:lnTo>
                  <a:lnTo>
                    <a:pt x="4971" y="14121"/>
                  </a:lnTo>
                  <a:lnTo>
                    <a:pt x="5202" y="14582"/>
                  </a:lnTo>
                  <a:lnTo>
                    <a:pt x="5434" y="15043"/>
                  </a:lnTo>
                  <a:lnTo>
                    <a:pt x="5549" y="15389"/>
                  </a:lnTo>
                  <a:lnTo>
                    <a:pt x="5665" y="15850"/>
                  </a:lnTo>
                  <a:lnTo>
                    <a:pt x="6127" y="16254"/>
                  </a:lnTo>
                  <a:lnTo>
                    <a:pt x="6243" y="16599"/>
                  </a:lnTo>
                  <a:lnTo>
                    <a:pt x="6474" y="17003"/>
                  </a:lnTo>
                  <a:lnTo>
                    <a:pt x="6590" y="17233"/>
                  </a:lnTo>
                  <a:lnTo>
                    <a:pt x="6705" y="17579"/>
                  </a:lnTo>
                  <a:lnTo>
                    <a:pt x="6936" y="17925"/>
                  </a:lnTo>
                  <a:lnTo>
                    <a:pt x="7283" y="18156"/>
                  </a:lnTo>
                  <a:lnTo>
                    <a:pt x="7514" y="18444"/>
                  </a:lnTo>
                  <a:lnTo>
                    <a:pt x="7514" y="18732"/>
                  </a:lnTo>
                  <a:lnTo>
                    <a:pt x="7861" y="18963"/>
                  </a:lnTo>
                  <a:lnTo>
                    <a:pt x="7977" y="19193"/>
                  </a:lnTo>
                  <a:lnTo>
                    <a:pt x="8208" y="19308"/>
                  </a:lnTo>
                  <a:lnTo>
                    <a:pt x="8439" y="19481"/>
                  </a:lnTo>
                  <a:lnTo>
                    <a:pt x="8555" y="19654"/>
                  </a:lnTo>
                  <a:lnTo>
                    <a:pt x="8902" y="19712"/>
                  </a:lnTo>
                  <a:lnTo>
                    <a:pt x="9017" y="19885"/>
                  </a:lnTo>
                  <a:lnTo>
                    <a:pt x="9249" y="19885"/>
                  </a:lnTo>
                  <a:lnTo>
                    <a:pt x="9480" y="19942"/>
                  </a:lnTo>
                  <a:lnTo>
                    <a:pt x="9595" y="19942"/>
                  </a:lnTo>
                  <a:lnTo>
                    <a:pt x="9827" y="19942"/>
                  </a:lnTo>
                  <a:lnTo>
                    <a:pt x="10173" y="19885"/>
                  </a:lnTo>
                  <a:lnTo>
                    <a:pt x="10405" y="19885"/>
                  </a:lnTo>
                  <a:lnTo>
                    <a:pt x="10520" y="19712"/>
                  </a:lnTo>
                  <a:lnTo>
                    <a:pt x="10751" y="19481"/>
                  </a:lnTo>
                  <a:lnTo>
                    <a:pt x="11098" y="19308"/>
                  </a:lnTo>
                  <a:lnTo>
                    <a:pt x="11329" y="19135"/>
                  </a:lnTo>
                  <a:lnTo>
                    <a:pt x="11445" y="18905"/>
                  </a:lnTo>
                  <a:lnTo>
                    <a:pt x="11792" y="18559"/>
                  </a:lnTo>
                  <a:lnTo>
                    <a:pt x="11908" y="18213"/>
                  </a:lnTo>
                  <a:lnTo>
                    <a:pt x="12139" y="17925"/>
                  </a:lnTo>
                  <a:lnTo>
                    <a:pt x="12486" y="17522"/>
                  </a:lnTo>
                  <a:lnTo>
                    <a:pt x="12601" y="17118"/>
                  </a:lnTo>
                  <a:lnTo>
                    <a:pt x="12832" y="16715"/>
                  </a:lnTo>
                  <a:lnTo>
                    <a:pt x="13295" y="16311"/>
                  </a:lnTo>
                  <a:lnTo>
                    <a:pt x="13410" y="15850"/>
                  </a:lnTo>
                  <a:lnTo>
                    <a:pt x="13642" y="15331"/>
                  </a:lnTo>
                  <a:lnTo>
                    <a:pt x="13873" y="14870"/>
                  </a:lnTo>
                  <a:lnTo>
                    <a:pt x="14220" y="14352"/>
                  </a:lnTo>
                  <a:lnTo>
                    <a:pt x="14451" y="13833"/>
                  </a:lnTo>
                  <a:lnTo>
                    <a:pt x="14682" y="13314"/>
                  </a:lnTo>
                  <a:lnTo>
                    <a:pt x="14913" y="12738"/>
                  </a:lnTo>
                  <a:lnTo>
                    <a:pt x="15260" y="12219"/>
                  </a:lnTo>
                  <a:lnTo>
                    <a:pt x="15491" y="11585"/>
                  </a:lnTo>
                  <a:lnTo>
                    <a:pt x="15607" y="11066"/>
                  </a:lnTo>
                  <a:lnTo>
                    <a:pt x="15954" y="10548"/>
                  </a:lnTo>
                  <a:lnTo>
                    <a:pt x="16069" y="10029"/>
                  </a:lnTo>
                  <a:lnTo>
                    <a:pt x="16416" y="9452"/>
                  </a:lnTo>
                  <a:lnTo>
                    <a:pt x="16532" y="8934"/>
                  </a:lnTo>
                  <a:lnTo>
                    <a:pt x="16763" y="8473"/>
                  </a:lnTo>
                  <a:lnTo>
                    <a:pt x="16994" y="7781"/>
                  </a:lnTo>
                  <a:lnTo>
                    <a:pt x="17225" y="7262"/>
                  </a:lnTo>
                  <a:lnTo>
                    <a:pt x="17457" y="6801"/>
                  </a:lnTo>
                  <a:lnTo>
                    <a:pt x="17572" y="6225"/>
                  </a:lnTo>
                  <a:lnTo>
                    <a:pt x="17803" y="5764"/>
                  </a:lnTo>
                  <a:lnTo>
                    <a:pt x="18266" y="5187"/>
                  </a:lnTo>
                  <a:lnTo>
                    <a:pt x="18266" y="4726"/>
                  </a:lnTo>
                  <a:lnTo>
                    <a:pt x="18497" y="4265"/>
                  </a:lnTo>
                  <a:lnTo>
                    <a:pt x="18728" y="3862"/>
                  </a:lnTo>
                  <a:lnTo>
                    <a:pt x="18960" y="3401"/>
                  </a:lnTo>
                  <a:lnTo>
                    <a:pt x="19075" y="2997"/>
                  </a:lnTo>
                  <a:lnTo>
                    <a:pt x="19191" y="2594"/>
                  </a:lnTo>
                  <a:lnTo>
                    <a:pt x="19306" y="2248"/>
                  </a:lnTo>
                  <a:lnTo>
                    <a:pt x="19538" y="1960"/>
                  </a:lnTo>
                  <a:lnTo>
                    <a:pt x="19538" y="1556"/>
                  </a:lnTo>
                  <a:lnTo>
                    <a:pt x="19653" y="1326"/>
                  </a:lnTo>
                  <a:lnTo>
                    <a:pt x="19769" y="1037"/>
                  </a:lnTo>
                  <a:lnTo>
                    <a:pt x="19884" y="807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8" name="AutoShape 108">
              <a:extLst>
                <a:ext uri="{FF2B5EF4-FFF2-40B4-BE49-F238E27FC236}">
                  <a16:creationId xmlns:a16="http://schemas.microsoft.com/office/drawing/2014/main" id="{0A378297-C316-466A-BA8A-3B670F81424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391" y="1547"/>
              <a:ext cx="64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29" name="AutoShape 109">
              <a:extLst>
                <a:ext uri="{FF2B5EF4-FFF2-40B4-BE49-F238E27FC236}">
                  <a16:creationId xmlns:a16="http://schemas.microsoft.com/office/drawing/2014/main" id="{27FA5BF5-ADDF-49A6-BEF1-F6AAC200A23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55" y="1527"/>
              <a:ext cx="69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16"/>
                  </a:lnTo>
                  <a:lnTo>
                    <a:pt x="347" y="1232"/>
                  </a:lnTo>
                  <a:lnTo>
                    <a:pt x="462" y="1905"/>
                  </a:lnTo>
                  <a:lnTo>
                    <a:pt x="809" y="2521"/>
                  </a:lnTo>
                  <a:lnTo>
                    <a:pt x="925" y="3137"/>
                  </a:lnTo>
                  <a:lnTo>
                    <a:pt x="1156" y="3697"/>
                  </a:lnTo>
                  <a:lnTo>
                    <a:pt x="1387" y="4314"/>
                  </a:lnTo>
                  <a:lnTo>
                    <a:pt x="1503" y="4986"/>
                  </a:lnTo>
                  <a:lnTo>
                    <a:pt x="1734" y="5602"/>
                  </a:lnTo>
                  <a:lnTo>
                    <a:pt x="2081" y="6162"/>
                  </a:lnTo>
                  <a:lnTo>
                    <a:pt x="2197" y="6779"/>
                  </a:lnTo>
                  <a:lnTo>
                    <a:pt x="2543" y="7283"/>
                  </a:lnTo>
                  <a:lnTo>
                    <a:pt x="2543" y="7899"/>
                  </a:lnTo>
                  <a:lnTo>
                    <a:pt x="2775" y="8515"/>
                  </a:lnTo>
                  <a:lnTo>
                    <a:pt x="3006" y="9020"/>
                  </a:lnTo>
                  <a:lnTo>
                    <a:pt x="3237" y="9636"/>
                  </a:lnTo>
                  <a:lnTo>
                    <a:pt x="3353" y="10140"/>
                  </a:lnTo>
                  <a:lnTo>
                    <a:pt x="3468" y="10644"/>
                  </a:lnTo>
                  <a:lnTo>
                    <a:pt x="3815" y="11204"/>
                  </a:lnTo>
                  <a:lnTo>
                    <a:pt x="3931" y="11765"/>
                  </a:lnTo>
                  <a:lnTo>
                    <a:pt x="4162" y="12213"/>
                  </a:lnTo>
                  <a:lnTo>
                    <a:pt x="4393" y="12773"/>
                  </a:lnTo>
                  <a:lnTo>
                    <a:pt x="4509" y="13165"/>
                  </a:lnTo>
                  <a:lnTo>
                    <a:pt x="4624" y="13669"/>
                  </a:lnTo>
                  <a:lnTo>
                    <a:pt x="4971" y="14118"/>
                  </a:lnTo>
                  <a:lnTo>
                    <a:pt x="5202" y="14510"/>
                  </a:lnTo>
                  <a:lnTo>
                    <a:pt x="5434" y="15014"/>
                  </a:lnTo>
                  <a:lnTo>
                    <a:pt x="5549" y="15462"/>
                  </a:lnTo>
                  <a:lnTo>
                    <a:pt x="5665" y="15854"/>
                  </a:lnTo>
                  <a:lnTo>
                    <a:pt x="6127" y="16190"/>
                  </a:lnTo>
                  <a:lnTo>
                    <a:pt x="6243" y="16639"/>
                  </a:lnTo>
                  <a:lnTo>
                    <a:pt x="6474" y="16919"/>
                  </a:lnTo>
                  <a:lnTo>
                    <a:pt x="6590" y="17255"/>
                  </a:lnTo>
                  <a:lnTo>
                    <a:pt x="6705" y="17591"/>
                  </a:lnTo>
                  <a:lnTo>
                    <a:pt x="6936" y="17927"/>
                  </a:lnTo>
                  <a:lnTo>
                    <a:pt x="7283" y="18095"/>
                  </a:lnTo>
                  <a:lnTo>
                    <a:pt x="7514" y="18487"/>
                  </a:lnTo>
                  <a:lnTo>
                    <a:pt x="7514" y="18711"/>
                  </a:lnTo>
                  <a:lnTo>
                    <a:pt x="7861" y="18992"/>
                  </a:lnTo>
                  <a:lnTo>
                    <a:pt x="7977" y="19160"/>
                  </a:lnTo>
                  <a:lnTo>
                    <a:pt x="8208" y="19328"/>
                  </a:lnTo>
                  <a:lnTo>
                    <a:pt x="8439" y="19440"/>
                  </a:lnTo>
                  <a:lnTo>
                    <a:pt x="8555" y="19664"/>
                  </a:lnTo>
                  <a:lnTo>
                    <a:pt x="8902" y="19720"/>
                  </a:lnTo>
                  <a:lnTo>
                    <a:pt x="9017" y="19888"/>
                  </a:lnTo>
                  <a:lnTo>
                    <a:pt x="9249" y="19888"/>
                  </a:lnTo>
                  <a:lnTo>
                    <a:pt x="9480" y="19944"/>
                  </a:lnTo>
                  <a:lnTo>
                    <a:pt x="9595" y="19944"/>
                  </a:lnTo>
                  <a:lnTo>
                    <a:pt x="9827" y="19944"/>
                  </a:lnTo>
                  <a:lnTo>
                    <a:pt x="10173" y="19888"/>
                  </a:lnTo>
                  <a:lnTo>
                    <a:pt x="10405" y="19888"/>
                  </a:lnTo>
                  <a:lnTo>
                    <a:pt x="10520" y="19664"/>
                  </a:lnTo>
                  <a:lnTo>
                    <a:pt x="10751" y="19496"/>
                  </a:lnTo>
                  <a:lnTo>
                    <a:pt x="11098" y="19328"/>
                  </a:lnTo>
                  <a:lnTo>
                    <a:pt x="11329" y="19104"/>
                  </a:lnTo>
                  <a:lnTo>
                    <a:pt x="11445" y="18936"/>
                  </a:lnTo>
                  <a:lnTo>
                    <a:pt x="11792" y="18543"/>
                  </a:lnTo>
                  <a:lnTo>
                    <a:pt x="11908" y="18263"/>
                  </a:lnTo>
                  <a:lnTo>
                    <a:pt x="12139" y="17871"/>
                  </a:lnTo>
                  <a:lnTo>
                    <a:pt x="12486" y="17479"/>
                  </a:lnTo>
                  <a:lnTo>
                    <a:pt x="12601" y="17087"/>
                  </a:lnTo>
                  <a:lnTo>
                    <a:pt x="12832" y="16751"/>
                  </a:lnTo>
                  <a:lnTo>
                    <a:pt x="13295" y="16303"/>
                  </a:lnTo>
                  <a:lnTo>
                    <a:pt x="13410" y="15798"/>
                  </a:lnTo>
                  <a:lnTo>
                    <a:pt x="13642" y="15350"/>
                  </a:lnTo>
                  <a:lnTo>
                    <a:pt x="13873" y="14846"/>
                  </a:lnTo>
                  <a:lnTo>
                    <a:pt x="14220" y="14342"/>
                  </a:lnTo>
                  <a:lnTo>
                    <a:pt x="14451" y="13838"/>
                  </a:lnTo>
                  <a:lnTo>
                    <a:pt x="14682" y="13277"/>
                  </a:lnTo>
                  <a:lnTo>
                    <a:pt x="14913" y="12829"/>
                  </a:lnTo>
                  <a:lnTo>
                    <a:pt x="15260" y="12213"/>
                  </a:lnTo>
                  <a:lnTo>
                    <a:pt x="15491" y="11709"/>
                  </a:lnTo>
                  <a:lnTo>
                    <a:pt x="15607" y="11036"/>
                  </a:lnTo>
                  <a:lnTo>
                    <a:pt x="15954" y="10588"/>
                  </a:lnTo>
                  <a:lnTo>
                    <a:pt x="16069" y="10028"/>
                  </a:lnTo>
                  <a:lnTo>
                    <a:pt x="16416" y="9412"/>
                  </a:lnTo>
                  <a:lnTo>
                    <a:pt x="16532" y="8964"/>
                  </a:lnTo>
                  <a:lnTo>
                    <a:pt x="16763" y="8403"/>
                  </a:lnTo>
                  <a:lnTo>
                    <a:pt x="16994" y="7787"/>
                  </a:lnTo>
                  <a:lnTo>
                    <a:pt x="17225" y="7227"/>
                  </a:lnTo>
                  <a:lnTo>
                    <a:pt x="17457" y="6835"/>
                  </a:lnTo>
                  <a:lnTo>
                    <a:pt x="17572" y="6218"/>
                  </a:lnTo>
                  <a:lnTo>
                    <a:pt x="17803" y="5714"/>
                  </a:lnTo>
                  <a:lnTo>
                    <a:pt x="18266" y="5210"/>
                  </a:lnTo>
                  <a:lnTo>
                    <a:pt x="18266" y="4762"/>
                  </a:lnTo>
                  <a:lnTo>
                    <a:pt x="18497" y="4314"/>
                  </a:lnTo>
                  <a:lnTo>
                    <a:pt x="18728" y="3866"/>
                  </a:lnTo>
                  <a:lnTo>
                    <a:pt x="18960" y="3361"/>
                  </a:lnTo>
                  <a:lnTo>
                    <a:pt x="19075" y="3025"/>
                  </a:lnTo>
                  <a:lnTo>
                    <a:pt x="19191" y="2689"/>
                  </a:lnTo>
                  <a:lnTo>
                    <a:pt x="19306" y="2241"/>
                  </a:lnTo>
                  <a:lnTo>
                    <a:pt x="19538" y="1905"/>
                  </a:lnTo>
                  <a:lnTo>
                    <a:pt x="19538" y="1625"/>
                  </a:lnTo>
                  <a:lnTo>
                    <a:pt x="19653" y="1289"/>
                  </a:lnTo>
                  <a:lnTo>
                    <a:pt x="19769" y="1008"/>
                  </a:lnTo>
                  <a:lnTo>
                    <a:pt x="19884" y="84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30" name="AutoShape 110">
              <a:extLst>
                <a:ext uri="{FF2B5EF4-FFF2-40B4-BE49-F238E27FC236}">
                  <a16:creationId xmlns:a16="http://schemas.microsoft.com/office/drawing/2014/main" id="{ABAC31A7-7E7B-46B6-A08C-88AF9088FD4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25" y="1547"/>
              <a:ext cx="65" cy="2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111"/>
                  </a:moveTo>
                  <a:lnTo>
                    <a:pt x="247" y="18500"/>
                  </a:lnTo>
                  <a:lnTo>
                    <a:pt x="494" y="17889"/>
                  </a:lnTo>
                  <a:lnTo>
                    <a:pt x="617" y="17278"/>
                  </a:lnTo>
                  <a:lnTo>
                    <a:pt x="864" y="16722"/>
                  </a:lnTo>
                  <a:lnTo>
                    <a:pt x="1111" y="16111"/>
                  </a:lnTo>
                  <a:lnTo>
                    <a:pt x="1358" y="15500"/>
                  </a:lnTo>
                  <a:lnTo>
                    <a:pt x="1605" y="14889"/>
                  </a:lnTo>
                  <a:lnTo>
                    <a:pt x="1728" y="14333"/>
                  </a:lnTo>
                  <a:lnTo>
                    <a:pt x="1852" y="13667"/>
                  </a:lnTo>
                  <a:lnTo>
                    <a:pt x="2222" y="13111"/>
                  </a:lnTo>
                  <a:lnTo>
                    <a:pt x="2593" y="12611"/>
                  </a:lnTo>
                  <a:lnTo>
                    <a:pt x="2593" y="12056"/>
                  </a:lnTo>
                  <a:lnTo>
                    <a:pt x="2963" y="11389"/>
                  </a:lnTo>
                  <a:lnTo>
                    <a:pt x="3086" y="10889"/>
                  </a:lnTo>
                  <a:lnTo>
                    <a:pt x="3333" y="10389"/>
                  </a:lnTo>
                  <a:lnTo>
                    <a:pt x="3580" y="9778"/>
                  </a:lnTo>
                  <a:lnTo>
                    <a:pt x="3704" y="9333"/>
                  </a:lnTo>
                  <a:lnTo>
                    <a:pt x="4074" y="8833"/>
                  </a:lnTo>
                  <a:lnTo>
                    <a:pt x="4198" y="8222"/>
                  </a:lnTo>
                  <a:lnTo>
                    <a:pt x="4444" y="7722"/>
                  </a:lnTo>
                  <a:lnTo>
                    <a:pt x="4691" y="7222"/>
                  </a:lnTo>
                  <a:lnTo>
                    <a:pt x="4815" y="6833"/>
                  </a:lnTo>
                  <a:lnTo>
                    <a:pt x="5062" y="6333"/>
                  </a:lnTo>
                  <a:lnTo>
                    <a:pt x="5309" y="5889"/>
                  </a:lnTo>
                  <a:lnTo>
                    <a:pt x="5556" y="5444"/>
                  </a:lnTo>
                  <a:lnTo>
                    <a:pt x="5802" y="5056"/>
                  </a:lnTo>
                  <a:lnTo>
                    <a:pt x="5802" y="4556"/>
                  </a:lnTo>
                  <a:lnTo>
                    <a:pt x="6296" y="4167"/>
                  </a:lnTo>
                  <a:lnTo>
                    <a:pt x="6420" y="3778"/>
                  </a:lnTo>
                  <a:lnTo>
                    <a:pt x="6667" y="3389"/>
                  </a:lnTo>
                  <a:lnTo>
                    <a:pt x="6914" y="3056"/>
                  </a:lnTo>
                  <a:lnTo>
                    <a:pt x="7037" y="2722"/>
                  </a:lnTo>
                  <a:lnTo>
                    <a:pt x="7284" y="2444"/>
                  </a:lnTo>
                  <a:lnTo>
                    <a:pt x="7531" y="2111"/>
                  </a:lnTo>
                  <a:lnTo>
                    <a:pt x="7778" y="1889"/>
                  </a:lnTo>
                  <a:lnTo>
                    <a:pt x="7901" y="1556"/>
                  </a:lnTo>
                  <a:lnTo>
                    <a:pt x="8148" y="1278"/>
                  </a:lnTo>
                  <a:lnTo>
                    <a:pt x="8395" y="1056"/>
                  </a:lnTo>
                  <a:lnTo>
                    <a:pt x="8519" y="833"/>
                  </a:lnTo>
                  <a:lnTo>
                    <a:pt x="8765" y="667"/>
                  </a:lnTo>
                  <a:lnTo>
                    <a:pt x="8889" y="500"/>
                  </a:lnTo>
                  <a:lnTo>
                    <a:pt x="9136" y="389"/>
                  </a:lnTo>
                  <a:lnTo>
                    <a:pt x="9383" y="278"/>
                  </a:lnTo>
                  <a:lnTo>
                    <a:pt x="9506" y="111"/>
                  </a:lnTo>
                  <a:lnTo>
                    <a:pt x="9877" y="111"/>
                  </a:lnTo>
                  <a:lnTo>
                    <a:pt x="10000" y="56"/>
                  </a:lnTo>
                  <a:lnTo>
                    <a:pt x="10247" y="0"/>
                  </a:lnTo>
                  <a:lnTo>
                    <a:pt x="10617" y="56"/>
                  </a:lnTo>
                  <a:lnTo>
                    <a:pt x="10741" y="56"/>
                  </a:lnTo>
                  <a:lnTo>
                    <a:pt x="10864" y="111"/>
                  </a:lnTo>
                  <a:lnTo>
                    <a:pt x="11111" y="222"/>
                  </a:lnTo>
                  <a:lnTo>
                    <a:pt x="11358" y="333"/>
                  </a:lnTo>
                  <a:lnTo>
                    <a:pt x="11481" y="556"/>
                  </a:lnTo>
                  <a:lnTo>
                    <a:pt x="11852" y="722"/>
                  </a:lnTo>
                  <a:lnTo>
                    <a:pt x="12099" y="1000"/>
                  </a:lnTo>
                  <a:lnTo>
                    <a:pt x="12222" y="1278"/>
                  </a:lnTo>
                  <a:lnTo>
                    <a:pt x="12346" y="1556"/>
                  </a:lnTo>
                  <a:lnTo>
                    <a:pt x="12716" y="1889"/>
                  </a:lnTo>
                  <a:lnTo>
                    <a:pt x="12963" y="2278"/>
                  </a:lnTo>
                  <a:lnTo>
                    <a:pt x="13086" y="2722"/>
                  </a:lnTo>
                  <a:lnTo>
                    <a:pt x="13333" y="3111"/>
                  </a:lnTo>
                  <a:lnTo>
                    <a:pt x="13580" y="3500"/>
                  </a:lnTo>
                  <a:lnTo>
                    <a:pt x="13704" y="4000"/>
                  </a:lnTo>
                  <a:lnTo>
                    <a:pt x="14198" y="4444"/>
                  </a:lnTo>
                  <a:lnTo>
                    <a:pt x="14321" y="4944"/>
                  </a:lnTo>
                  <a:lnTo>
                    <a:pt x="14444" y="5500"/>
                  </a:lnTo>
                  <a:lnTo>
                    <a:pt x="14815" y="6000"/>
                  </a:lnTo>
                  <a:lnTo>
                    <a:pt x="15062" y="6556"/>
                  </a:lnTo>
                  <a:lnTo>
                    <a:pt x="15185" y="7000"/>
                  </a:lnTo>
                  <a:lnTo>
                    <a:pt x="15309" y="7611"/>
                  </a:lnTo>
                  <a:lnTo>
                    <a:pt x="15679" y="8167"/>
                  </a:lnTo>
                  <a:lnTo>
                    <a:pt x="15926" y="8833"/>
                  </a:lnTo>
                  <a:lnTo>
                    <a:pt x="16173" y="9333"/>
                  </a:lnTo>
                  <a:lnTo>
                    <a:pt x="16296" y="9889"/>
                  </a:lnTo>
                  <a:lnTo>
                    <a:pt x="16543" y="10444"/>
                  </a:lnTo>
                  <a:lnTo>
                    <a:pt x="16667" y="11000"/>
                  </a:lnTo>
                  <a:lnTo>
                    <a:pt x="16914" y="11611"/>
                  </a:lnTo>
                  <a:lnTo>
                    <a:pt x="17160" y="12167"/>
                  </a:lnTo>
                  <a:lnTo>
                    <a:pt x="17407" y="12778"/>
                  </a:lnTo>
                  <a:lnTo>
                    <a:pt x="17407" y="13278"/>
                  </a:lnTo>
                  <a:lnTo>
                    <a:pt x="17654" y="13833"/>
                  </a:lnTo>
                  <a:lnTo>
                    <a:pt x="17901" y="14389"/>
                  </a:lnTo>
                  <a:lnTo>
                    <a:pt x="18148" y="14944"/>
                  </a:lnTo>
                  <a:lnTo>
                    <a:pt x="18395" y="15444"/>
                  </a:lnTo>
                  <a:lnTo>
                    <a:pt x="18395" y="15944"/>
                  </a:lnTo>
                  <a:lnTo>
                    <a:pt x="18642" y="16444"/>
                  </a:lnTo>
                  <a:lnTo>
                    <a:pt x="18889" y="16889"/>
                  </a:lnTo>
                  <a:lnTo>
                    <a:pt x="19012" y="17278"/>
                  </a:lnTo>
                  <a:lnTo>
                    <a:pt x="19136" y="17722"/>
                  </a:lnTo>
                  <a:lnTo>
                    <a:pt x="19259" y="18111"/>
                  </a:lnTo>
                  <a:lnTo>
                    <a:pt x="19506" y="18500"/>
                  </a:lnTo>
                  <a:lnTo>
                    <a:pt x="19506" y="18944"/>
                  </a:lnTo>
                  <a:lnTo>
                    <a:pt x="19630" y="19222"/>
                  </a:lnTo>
                  <a:lnTo>
                    <a:pt x="19753" y="19500"/>
                  </a:lnTo>
                  <a:lnTo>
                    <a:pt x="19877" y="19722"/>
                  </a:lnTo>
                  <a:lnTo>
                    <a:pt x="19877" y="19944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31" name="AutoShape 111">
              <a:extLst>
                <a:ext uri="{FF2B5EF4-FFF2-40B4-BE49-F238E27FC236}">
                  <a16:creationId xmlns:a16="http://schemas.microsoft.com/office/drawing/2014/main" id="{BFA5F061-592E-43BB-BF4D-0D5CA97DD58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89" y="1528"/>
              <a:ext cx="69" cy="2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34"/>
                  </a:lnTo>
                  <a:lnTo>
                    <a:pt x="347" y="1268"/>
                  </a:lnTo>
                  <a:lnTo>
                    <a:pt x="462" y="1960"/>
                  </a:lnTo>
                  <a:lnTo>
                    <a:pt x="809" y="2536"/>
                  </a:lnTo>
                  <a:lnTo>
                    <a:pt x="925" y="3170"/>
                  </a:lnTo>
                  <a:lnTo>
                    <a:pt x="1156" y="3689"/>
                  </a:lnTo>
                  <a:lnTo>
                    <a:pt x="1387" y="4380"/>
                  </a:lnTo>
                  <a:lnTo>
                    <a:pt x="1503" y="4957"/>
                  </a:lnTo>
                  <a:lnTo>
                    <a:pt x="1734" y="5591"/>
                  </a:lnTo>
                  <a:lnTo>
                    <a:pt x="2081" y="6167"/>
                  </a:lnTo>
                  <a:lnTo>
                    <a:pt x="2197" y="6801"/>
                  </a:lnTo>
                  <a:lnTo>
                    <a:pt x="2543" y="7262"/>
                  </a:lnTo>
                  <a:lnTo>
                    <a:pt x="2543" y="7839"/>
                  </a:lnTo>
                  <a:lnTo>
                    <a:pt x="2775" y="8473"/>
                  </a:lnTo>
                  <a:lnTo>
                    <a:pt x="3006" y="8991"/>
                  </a:lnTo>
                  <a:lnTo>
                    <a:pt x="3237" y="9625"/>
                  </a:lnTo>
                  <a:lnTo>
                    <a:pt x="3353" y="10144"/>
                  </a:lnTo>
                  <a:lnTo>
                    <a:pt x="3468" y="10663"/>
                  </a:lnTo>
                  <a:lnTo>
                    <a:pt x="3815" y="11182"/>
                  </a:lnTo>
                  <a:lnTo>
                    <a:pt x="3931" y="11758"/>
                  </a:lnTo>
                  <a:lnTo>
                    <a:pt x="4162" y="12219"/>
                  </a:lnTo>
                  <a:lnTo>
                    <a:pt x="4393" y="12738"/>
                  </a:lnTo>
                  <a:lnTo>
                    <a:pt x="4509" y="13199"/>
                  </a:lnTo>
                  <a:lnTo>
                    <a:pt x="4624" y="13660"/>
                  </a:lnTo>
                  <a:lnTo>
                    <a:pt x="4971" y="14121"/>
                  </a:lnTo>
                  <a:lnTo>
                    <a:pt x="5202" y="14582"/>
                  </a:lnTo>
                  <a:lnTo>
                    <a:pt x="5434" y="15043"/>
                  </a:lnTo>
                  <a:lnTo>
                    <a:pt x="5549" y="15389"/>
                  </a:lnTo>
                  <a:lnTo>
                    <a:pt x="5665" y="15850"/>
                  </a:lnTo>
                  <a:lnTo>
                    <a:pt x="6127" y="16254"/>
                  </a:lnTo>
                  <a:lnTo>
                    <a:pt x="6243" y="16599"/>
                  </a:lnTo>
                  <a:lnTo>
                    <a:pt x="6474" y="17003"/>
                  </a:lnTo>
                  <a:lnTo>
                    <a:pt x="6590" y="17233"/>
                  </a:lnTo>
                  <a:lnTo>
                    <a:pt x="6705" y="17579"/>
                  </a:lnTo>
                  <a:lnTo>
                    <a:pt x="6936" y="17925"/>
                  </a:lnTo>
                  <a:lnTo>
                    <a:pt x="7283" y="18156"/>
                  </a:lnTo>
                  <a:lnTo>
                    <a:pt x="7514" y="18444"/>
                  </a:lnTo>
                  <a:lnTo>
                    <a:pt x="7514" y="18732"/>
                  </a:lnTo>
                  <a:lnTo>
                    <a:pt x="7861" y="18963"/>
                  </a:lnTo>
                  <a:lnTo>
                    <a:pt x="7977" y="19193"/>
                  </a:lnTo>
                  <a:lnTo>
                    <a:pt x="8208" y="19308"/>
                  </a:lnTo>
                  <a:lnTo>
                    <a:pt x="8439" y="19481"/>
                  </a:lnTo>
                  <a:lnTo>
                    <a:pt x="8555" y="19654"/>
                  </a:lnTo>
                  <a:lnTo>
                    <a:pt x="8902" y="19712"/>
                  </a:lnTo>
                  <a:lnTo>
                    <a:pt x="9017" y="19885"/>
                  </a:lnTo>
                  <a:lnTo>
                    <a:pt x="9249" y="19885"/>
                  </a:lnTo>
                  <a:lnTo>
                    <a:pt x="9480" y="19942"/>
                  </a:lnTo>
                  <a:lnTo>
                    <a:pt x="9595" y="19942"/>
                  </a:lnTo>
                  <a:lnTo>
                    <a:pt x="9827" y="19942"/>
                  </a:lnTo>
                  <a:lnTo>
                    <a:pt x="10173" y="19885"/>
                  </a:lnTo>
                  <a:lnTo>
                    <a:pt x="10405" y="19885"/>
                  </a:lnTo>
                  <a:lnTo>
                    <a:pt x="10520" y="19712"/>
                  </a:lnTo>
                  <a:lnTo>
                    <a:pt x="10751" y="19481"/>
                  </a:lnTo>
                  <a:lnTo>
                    <a:pt x="11098" y="19308"/>
                  </a:lnTo>
                  <a:lnTo>
                    <a:pt x="11329" y="19135"/>
                  </a:lnTo>
                  <a:lnTo>
                    <a:pt x="11445" y="18905"/>
                  </a:lnTo>
                  <a:lnTo>
                    <a:pt x="11792" y="18559"/>
                  </a:lnTo>
                  <a:lnTo>
                    <a:pt x="11908" y="18213"/>
                  </a:lnTo>
                  <a:lnTo>
                    <a:pt x="12139" y="17925"/>
                  </a:lnTo>
                  <a:lnTo>
                    <a:pt x="12486" y="17522"/>
                  </a:lnTo>
                  <a:lnTo>
                    <a:pt x="12601" y="17118"/>
                  </a:lnTo>
                  <a:lnTo>
                    <a:pt x="12832" y="16715"/>
                  </a:lnTo>
                  <a:lnTo>
                    <a:pt x="13295" y="16311"/>
                  </a:lnTo>
                  <a:lnTo>
                    <a:pt x="13410" y="15850"/>
                  </a:lnTo>
                  <a:lnTo>
                    <a:pt x="13642" y="15331"/>
                  </a:lnTo>
                  <a:lnTo>
                    <a:pt x="13873" y="14870"/>
                  </a:lnTo>
                  <a:lnTo>
                    <a:pt x="14220" y="14352"/>
                  </a:lnTo>
                  <a:lnTo>
                    <a:pt x="14451" y="13833"/>
                  </a:lnTo>
                  <a:lnTo>
                    <a:pt x="14682" y="13314"/>
                  </a:lnTo>
                  <a:lnTo>
                    <a:pt x="14913" y="12738"/>
                  </a:lnTo>
                  <a:lnTo>
                    <a:pt x="15260" y="12219"/>
                  </a:lnTo>
                  <a:lnTo>
                    <a:pt x="15491" y="11585"/>
                  </a:lnTo>
                  <a:lnTo>
                    <a:pt x="15607" y="11066"/>
                  </a:lnTo>
                  <a:lnTo>
                    <a:pt x="15954" y="10548"/>
                  </a:lnTo>
                  <a:lnTo>
                    <a:pt x="16069" y="10029"/>
                  </a:lnTo>
                  <a:lnTo>
                    <a:pt x="16416" y="9452"/>
                  </a:lnTo>
                  <a:lnTo>
                    <a:pt x="16532" y="8934"/>
                  </a:lnTo>
                  <a:lnTo>
                    <a:pt x="16763" y="8473"/>
                  </a:lnTo>
                  <a:lnTo>
                    <a:pt x="16994" y="7781"/>
                  </a:lnTo>
                  <a:lnTo>
                    <a:pt x="17225" y="7262"/>
                  </a:lnTo>
                  <a:lnTo>
                    <a:pt x="17457" y="6801"/>
                  </a:lnTo>
                  <a:lnTo>
                    <a:pt x="17572" y="6225"/>
                  </a:lnTo>
                  <a:lnTo>
                    <a:pt x="17803" y="5764"/>
                  </a:lnTo>
                  <a:lnTo>
                    <a:pt x="18266" y="5187"/>
                  </a:lnTo>
                  <a:lnTo>
                    <a:pt x="18266" y="4726"/>
                  </a:lnTo>
                  <a:lnTo>
                    <a:pt x="18497" y="4265"/>
                  </a:lnTo>
                  <a:lnTo>
                    <a:pt x="18728" y="3862"/>
                  </a:lnTo>
                  <a:lnTo>
                    <a:pt x="18960" y="3401"/>
                  </a:lnTo>
                  <a:lnTo>
                    <a:pt x="19075" y="2997"/>
                  </a:lnTo>
                  <a:lnTo>
                    <a:pt x="19191" y="2594"/>
                  </a:lnTo>
                  <a:lnTo>
                    <a:pt x="19306" y="2248"/>
                  </a:lnTo>
                  <a:lnTo>
                    <a:pt x="19538" y="1960"/>
                  </a:lnTo>
                  <a:lnTo>
                    <a:pt x="19538" y="1556"/>
                  </a:lnTo>
                  <a:lnTo>
                    <a:pt x="19653" y="1326"/>
                  </a:lnTo>
                  <a:lnTo>
                    <a:pt x="19769" y="1037"/>
                  </a:lnTo>
                  <a:lnTo>
                    <a:pt x="19884" y="807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32" name="AutoShape 112">
              <a:extLst>
                <a:ext uri="{FF2B5EF4-FFF2-40B4-BE49-F238E27FC236}">
                  <a16:creationId xmlns:a16="http://schemas.microsoft.com/office/drawing/2014/main" id="{9EECCEF2-7A71-4386-8C15-17A66977BAB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56" y="1547"/>
              <a:ext cx="65" cy="2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19084"/>
                  </a:moveTo>
                  <a:lnTo>
                    <a:pt x="247" y="18544"/>
                  </a:lnTo>
                  <a:lnTo>
                    <a:pt x="494" y="17844"/>
                  </a:lnTo>
                  <a:lnTo>
                    <a:pt x="617" y="17251"/>
                  </a:lnTo>
                  <a:lnTo>
                    <a:pt x="864" y="16712"/>
                  </a:lnTo>
                  <a:lnTo>
                    <a:pt x="1111" y="16065"/>
                  </a:lnTo>
                  <a:lnTo>
                    <a:pt x="1358" y="15472"/>
                  </a:lnTo>
                  <a:lnTo>
                    <a:pt x="1605" y="14933"/>
                  </a:lnTo>
                  <a:lnTo>
                    <a:pt x="1728" y="14286"/>
                  </a:lnTo>
                  <a:lnTo>
                    <a:pt x="1852" y="13693"/>
                  </a:lnTo>
                  <a:lnTo>
                    <a:pt x="2222" y="13154"/>
                  </a:lnTo>
                  <a:lnTo>
                    <a:pt x="2593" y="12615"/>
                  </a:lnTo>
                  <a:lnTo>
                    <a:pt x="2593" y="12022"/>
                  </a:lnTo>
                  <a:lnTo>
                    <a:pt x="2963" y="11429"/>
                  </a:lnTo>
                  <a:lnTo>
                    <a:pt x="3086" y="10889"/>
                  </a:lnTo>
                  <a:lnTo>
                    <a:pt x="3333" y="10350"/>
                  </a:lnTo>
                  <a:lnTo>
                    <a:pt x="3580" y="9757"/>
                  </a:lnTo>
                  <a:lnTo>
                    <a:pt x="3704" y="9326"/>
                  </a:lnTo>
                  <a:lnTo>
                    <a:pt x="4074" y="8733"/>
                  </a:lnTo>
                  <a:lnTo>
                    <a:pt x="4198" y="8194"/>
                  </a:lnTo>
                  <a:lnTo>
                    <a:pt x="4444" y="7763"/>
                  </a:lnTo>
                  <a:lnTo>
                    <a:pt x="4691" y="7224"/>
                  </a:lnTo>
                  <a:lnTo>
                    <a:pt x="4815" y="6846"/>
                  </a:lnTo>
                  <a:lnTo>
                    <a:pt x="5062" y="6361"/>
                  </a:lnTo>
                  <a:lnTo>
                    <a:pt x="5309" y="5876"/>
                  </a:lnTo>
                  <a:lnTo>
                    <a:pt x="5556" y="5499"/>
                  </a:lnTo>
                  <a:lnTo>
                    <a:pt x="5802" y="5067"/>
                  </a:lnTo>
                  <a:lnTo>
                    <a:pt x="5802" y="4528"/>
                  </a:lnTo>
                  <a:lnTo>
                    <a:pt x="6296" y="4151"/>
                  </a:lnTo>
                  <a:lnTo>
                    <a:pt x="6420" y="3720"/>
                  </a:lnTo>
                  <a:lnTo>
                    <a:pt x="6667" y="3396"/>
                  </a:lnTo>
                  <a:lnTo>
                    <a:pt x="6914" y="3019"/>
                  </a:lnTo>
                  <a:lnTo>
                    <a:pt x="7037" y="2749"/>
                  </a:lnTo>
                  <a:lnTo>
                    <a:pt x="7284" y="2426"/>
                  </a:lnTo>
                  <a:lnTo>
                    <a:pt x="7531" y="2102"/>
                  </a:lnTo>
                  <a:lnTo>
                    <a:pt x="7778" y="1833"/>
                  </a:lnTo>
                  <a:lnTo>
                    <a:pt x="7901" y="1563"/>
                  </a:lnTo>
                  <a:lnTo>
                    <a:pt x="8148" y="1240"/>
                  </a:lnTo>
                  <a:lnTo>
                    <a:pt x="8395" y="1024"/>
                  </a:lnTo>
                  <a:lnTo>
                    <a:pt x="8519" y="863"/>
                  </a:lnTo>
                  <a:lnTo>
                    <a:pt x="8765" y="647"/>
                  </a:lnTo>
                  <a:lnTo>
                    <a:pt x="8889" y="539"/>
                  </a:lnTo>
                  <a:lnTo>
                    <a:pt x="9136" y="377"/>
                  </a:lnTo>
                  <a:lnTo>
                    <a:pt x="9383" y="270"/>
                  </a:lnTo>
                  <a:lnTo>
                    <a:pt x="9506" y="108"/>
                  </a:lnTo>
                  <a:lnTo>
                    <a:pt x="9877" y="108"/>
                  </a:lnTo>
                  <a:lnTo>
                    <a:pt x="10000" y="54"/>
                  </a:lnTo>
                  <a:lnTo>
                    <a:pt x="10247" y="0"/>
                  </a:lnTo>
                  <a:lnTo>
                    <a:pt x="10617" y="54"/>
                  </a:lnTo>
                  <a:lnTo>
                    <a:pt x="10741" y="54"/>
                  </a:lnTo>
                  <a:lnTo>
                    <a:pt x="10864" y="108"/>
                  </a:lnTo>
                  <a:lnTo>
                    <a:pt x="11111" y="216"/>
                  </a:lnTo>
                  <a:lnTo>
                    <a:pt x="11358" y="323"/>
                  </a:lnTo>
                  <a:lnTo>
                    <a:pt x="11481" y="539"/>
                  </a:lnTo>
                  <a:lnTo>
                    <a:pt x="11852" y="755"/>
                  </a:lnTo>
                  <a:lnTo>
                    <a:pt x="12099" y="1024"/>
                  </a:lnTo>
                  <a:lnTo>
                    <a:pt x="12222" y="1240"/>
                  </a:lnTo>
                  <a:lnTo>
                    <a:pt x="12346" y="1563"/>
                  </a:lnTo>
                  <a:lnTo>
                    <a:pt x="12716" y="1887"/>
                  </a:lnTo>
                  <a:lnTo>
                    <a:pt x="12963" y="2264"/>
                  </a:lnTo>
                  <a:lnTo>
                    <a:pt x="13086" y="2749"/>
                  </a:lnTo>
                  <a:lnTo>
                    <a:pt x="13333" y="3127"/>
                  </a:lnTo>
                  <a:lnTo>
                    <a:pt x="13580" y="3504"/>
                  </a:lnTo>
                  <a:lnTo>
                    <a:pt x="13704" y="3989"/>
                  </a:lnTo>
                  <a:lnTo>
                    <a:pt x="14198" y="4367"/>
                  </a:lnTo>
                  <a:lnTo>
                    <a:pt x="14321" y="4960"/>
                  </a:lnTo>
                  <a:lnTo>
                    <a:pt x="14444" y="5499"/>
                  </a:lnTo>
                  <a:lnTo>
                    <a:pt x="14815" y="5984"/>
                  </a:lnTo>
                  <a:lnTo>
                    <a:pt x="15062" y="6523"/>
                  </a:lnTo>
                  <a:lnTo>
                    <a:pt x="15185" y="7008"/>
                  </a:lnTo>
                  <a:lnTo>
                    <a:pt x="15309" y="7601"/>
                  </a:lnTo>
                  <a:lnTo>
                    <a:pt x="15679" y="8194"/>
                  </a:lnTo>
                  <a:lnTo>
                    <a:pt x="15926" y="8787"/>
                  </a:lnTo>
                  <a:lnTo>
                    <a:pt x="16173" y="9326"/>
                  </a:lnTo>
                  <a:lnTo>
                    <a:pt x="16296" y="9919"/>
                  </a:lnTo>
                  <a:lnTo>
                    <a:pt x="16543" y="10458"/>
                  </a:lnTo>
                  <a:lnTo>
                    <a:pt x="16667" y="10997"/>
                  </a:lnTo>
                  <a:lnTo>
                    <a:pt x="16914" y="11590"/>
                  </a:lnTo>
                  <a:lnTo>
                    <a:pt x="17160" y="12183"/>
                  </a:lnTo>
                  <a:lnTo>
                    <a:pt x="17407" y="12776"/>
                  </a:lnTo>
                  <a:lnTo>
                    <a:pt x="17407" y="13261"/>
                  </a:lnTo>
                  <a:lnTo>
                    <a:pt x="17654" y="13854"/>
                  </a:lnTo>
                  <a:lnTo>
                    <a:pt x="17901" y="14340"/>
                  </a:lnTo>
                  <a:lnTo>
                    <a:pt x="18148" y="14933"/>
                  </a:lnTo>
                  <a:lnTo>
                    <a:pt x="18395" y="15472"/>
                  </a:lnTo>
                  <a:lnTo>
                    <a:pt x="18395" y="15903"/>
                  </a:lnTo>
                  <a:lnTo>
                    <a:pt x="18642" y="16442"/>
                  </a:lnTo>
                  <a:lnTo>
                    <a:pt x="18889" y="16873"/>
                  </a:lnTo>
                  <a:lnTo>
                    <a:pt x="19012" y="17305"/>
                  </a:lnTo>
                  <a:lnTo>
                    <a:pt x="19136" y="17736"/>
                  </a:lnTo>
                  <a:lnTo>
                    <a:pt x="19259" y="18113"/>
                  </a:lnTo>
                  <a:lnTo>
                    <a:pt x="19506" y="18544"/>
                  </a:lnTo>
                  <a:lnTo>
                    <a:pt x="19506" y="18976"/>
                  </a:lnTo>
                  <a:lnTo>
                    <a:pt x="19630" y="19191"/>
                  </a:lnTo>
                  <a:lnTo>
                    <a:pt x="19753" y="19461"/>
                  </a:lnTo>
                  <a:lnTo>
                    <a:pt x="19877" y="19730"/>
                  </a:lnTo>
                  <a:lnTo>
                    <a:pt x="19877" y="1994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  <p:sp>
          <p:nvSpPr>
            <p:cNvPr id="55333" name="AutoShape 113">
              <a:extLst>
                <a:ext uri="{FF2B5EF4-FFF2-40B4-BE49-F238E27FC236}">
                  <a16:creationId xmlns:a16="http://schemas.microsoft.com/office/drawing/2014/main" id="{B7EB9940-2B62-4150-98AB-ABD97D27D5D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19" y="1528"/>
              <a:ext cx="68" cy="2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w 20000"/>
                <a:gd name="T97" fmla="*/ 0 h 20000"/>
                <a:gd name="T98" fmla="*/ 0 w 20000"/>
                <a:gd name="T99" fmla="*/ 0 h 20000"/>
                <a:gd name="T100" fmla="*/ 0 w 20000"/>
                <a:gd name="T101" fmla="*/ 0 h 20000"/>
                <a:gd name="T102" fmla="*/ 0 w 20000"/>
                <a:gd name="T103" fmla="*/ 0 h 20000"/>
                <a:gd name="T104" fmla="*/ 0 w 20000"/>
                <a:gd name="T105" fmla="*/ 0 h 20000"/>
                <a:gd name="T106" fmla="*/ 0 w 20000"/>
                <a:gd name="T107" fmla="*/ 0 h 20000"/>
                <a:gd name="T108" fmla="*/ 0 w 20000"/>
                <a:gd name="T109" fmla="*/ 0 h 20000"/>
                <a:gd name="T110" fmla="*/ 0 w 20000"/>
                <a:gd name="T111" fmla="*/ 0 h 20000"/>
                <a:gd name="T112" fmla="*/ 0 w 20000"/>
                <a:gd name="T113" fmla="*/ 0 h 20000"/>
                <a:gd name="T114" fmla="*/ 0 w 20000"/>
                <a:gd name="T115" fmla="*/ 0 h 20000"/>
                <a:gd name="T116" fmla="*/ 0 w 20000"/>
                <a:gd name="T117" fmla="*/ 0 h 20000"/>
                <a:gd name="T118" fmla="*/ 0 w 20000"/>
                <a:gd name="T119" fmla="*/ 0 h 20000"/>
                <a:gd name="T120" fmla="*/ 0 w 20000"/>
                <a:gd name="T121" fmla="*/ 0 h 20000"/>
                <a:gd name="T122" fmla="*/ 0 w 20000"/>
                <a:gd name="T123" fmla="*/ 0 h 20000"/>
                <a:gd name="T124" fmla="*/ 0 w 20000"/>
                <a:gd name="T125" fmla="*/ 0 h 20000"/>
                <a:gd name="T126" fmla="*/ 0 w 20000"/>
                <a:gd name="T127" fmla="*/ 0 h 20000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60000 65536"/>
                <a:gd name="T190" fmla="*/ 0 60000 65536"/>
                <a:gd name="T191" fmla="*/ 0 60000 65536"/>
              </a:gdLst>
              <a:ahLst/>
              <a:cxnLst>
                <a:cxn ang="T128">
                  <a:pos x="T0" y="T1"/>
                </a:cxn>
                <a:cxn ang="T129">
                  <a:pos x="T2" y="T3"/>
                </a:cxn>
                <a:cxn ang="T130">
                  <a:pos x="T4" y="T5"/>
                </a:cxn>
                <a:cxn ang="T131">
                  <a:pos x="T6" y="T7"/>
                </a:cxn>
                <a:cxn ang="T132">
                  <a:pos x="T8" y="T9"/>
                </a:cxn>
                <a:cxn ang="T133">
                  <a:pos x="T10" y="T11"/>
                </a:cxn>
                <a:cxn ang="T134">
                  <a:pos x="T12" y="T13"/>
                </a:cxn>
                <a:cxn ang="T135">
                  <a:pos x="T14" y="T15"/>
                </a:cxn>
                <a:cxn ang="T136">
                  <a:pos x="T16" y="T17"/>
                </a:cxn>
                <a:cxn ang="T137">
                  <a:pos x="T18" y="T19"/>
                </a:cxn>
                <a:cxn ang="T138">
                  <a:pos x="T20" y="T21"/>
                </a:cxn>
                <a:cxn ang="T139">
                  <a:pos x="T22" y="T23"/>
                </a:cxn>
                <a:cxn ang="T140">
                  <a:pos x="T24" y="T25"/>
                </a:cxn>
                <a:cxn ang="T141">
                  <a:pos x="T26" y="T27"/>
                </a:cxn>
                <a:cxn ang="T142">
                  <a:pos x="T28" y="T29"/>
                </a:cxn>
                <a:cxn ang="T143">
                  <a:pos x="T30" y="T31"/>
                </a:cxn>
                <a:cxn ang="T144">
                  <a:pos x="T32" y="T33"/>
                </a:cxn>
                <a:cxn ang="T145">
                  <a:pos x="T34" y="T35"/>
                </a:cxn>
                <a:cxn ang="T146">
                  <a:pos x="T36" y="T37"/>
                </a:cxn>
                <a:cxn ang="T147">
                  <a:pos x="T38" y="T39"/>
                </a:cxn>
                <a:cxn ang="T148">
                  <a:pos x="T40" y="T41"/>
                </a:cxn>
                <a:cxn ang="T149">
                  <a:pos x="T42" y="T43"/>
                </a:cxn>
                <a:cxn ang="T150">
                  <a:pos x="T44" y="T45"/>
                </a:cxn>
                <a:cxn ang="T151">
                  <a:pos x="T46" y="T47"/>
                </a:cxn>
                <a:cxn ang="T152">
                  <a:pos x="T48" y="T49"/>
                </a:cxn>
                <a:cxn ang="T153">
                  <a:pos x="T50" y="T51"/>
                </a:cxn>
                <a:cxn ang="T154">
                  <a:pos x="T52" y="T53"/>
                </a:cxn>
                <a:cxn ang="T155">
                  <a:pos x="T54" y="T55"/>
                </a:cxn>
                <a:cxn ang="T156">
                  <a:pos x="T56" y="T57"/>
                </a:cxn>
                <a:cxn ang="T157">
                  <a:pos x="T58" y="T59"/>
                </a:cxn>
                <a:cxn ang="T158">
                  <a:pos x="T60" y="T61"/>
                </a:cxn>
                <a:cxn ang="T159">
                  <a:pos x="T62" y="T63"/>
                </a:cxn>
                <a:cxn ang="T160">
                  <a:pos x="T64" y="T65"/>
                </a:cxn>
                <a:cxn ang="T161">
                  <a:pos x="T66" y="T67"/>
                </a:cxn>
                <a:cxn ang="T162">
                  <a:pos x="T68" y="T69"/>
                </a:cxn>
                <a:cxn ang="T163">
                  <a:pos x="T70" y="T71"/>
                </a:cxn>
                <a:cxn ang="T164">
                  <a:pos x="T72" y="T73"/>
                </a:cxn>
                <a:cxn ang="T165">
                  <a:pos x="T74" y="T75"/>
                </a:cxn>
                <a:cxn ang="T166">
                  <a:pos x="T76" y="T77"/>
                </a:cxn>
                <a:cxn ang="T167">
                  <a:pos x="T78" y="T79"/>
                </a:cxn>
                <a:cxn ang="T168">
                  <a:pos x="T80" y="T81"/>
                </a:cxn>
                <a:cxn ang="T169">
                  <a:pos x="T82" y="T83"/>
                </a:cxn>
                <a:cxn ang="T170">
                  <a:pos x="T84" y="T85"/>
                </a:cxn>
                <a:cxn ang="T171">
                  <a:pos x="T86" y="T87"/>
                </a:cxn>
                <a:cxn ang="T172">
                  <a:pos x="T88" y="T89"/>
                </a:cxn>
                <a:cxn ang="T173">
                  <a:pos x="T90" y="T91"/>
                </a:cxn>
                <a:cxn ang="T174">
                  <a:pos x="T92" y="T93"/>
                </a:cxn>
                <a:cxn ang="T175">
                  <a:pos x="T94" y="T95"/>
                </a:cxn>
                <a:cxn ang="T176">
                  <a:pos x="T96" y="T97"/>
                </a:cxn>
                <a:cxn ang="T177">
                  <a:pos x="T98" y="T99"/>
                </a:cxn>
                <a:cxn ang="T178">
                  <a:pos x="T100" y="T101"/>
                </a:cxn>
                <a:cxn ang="T179">
                  <a:pos x="T102" y="T103"/>
                </a:cxn>
                <a:cxn ang="T180">
                  <a:pos x="T104" y="T105"/>
                </a:cxn>
                <a:cxn ang="T181">
                  <a:pos x="T106" y="T107"/>
                </a:cxn>
                <a:cxn ang="T182">
                  <a:pos x="T108" y="T109"/>
                </a:cxn>
                <a:cxn ang="T183">
                  <a:pos x="T110" y="T111"/>
                </a:cxn>
                <a:cxn ang="T184">
                  <a:pos x="T112" y="T113"/>
                </a:cxn>
                <a:cxn ang="T185">
                  <a:pos x="T114" y="T115"/>
                </a:cxn>
                <a:cxn ang="T186">
                  <a:pos x="T116" y="T117"/>
                </a:cxn>
                <a:cxn ang="T187">
                  <a:pos x="T118" y="T119"/>
                </a:cxn>
                <a:cxn ang="T188">
                  <a:pos x="T120" y="T121"/>
                </a:cxn>
                <a:cxn ang="T189">
                  <a:pos x="T122" y="T123"/>
                </a:cxn>
                <a:cxn ang="T190">
                  <a:pos x="T124" y="T125"/>
                </a:cxn>
                <a:cxn ang="T191">
                  <a:pos x="T126" y="T127"/>
                </a:cxn>
              </a:cxnLst>
              <a:rect l="0" t="0" r="r" b="b"/>
              <a:pathLst>
                <a:path w="20000" h="20000">
                  <a:moveTo>
                    <a:pt x="0" y="0"/>
                  </a:moveTo>
                  <a:lnTo>
                    <a:pt x="231" y="616"/>
                  </a:lnTo>
                  <a:lnTo>
                    <a:pt x="347" y="1232"/>
                  </a:lnTo>
                  <a:lnTo>
                    <a:pt x="462" y="1905"/>
                  </a:lnTo>
                  <a:lnTo>
                    <a:pt x="809" y="2521"/>
                  </a:lnTo>
                  <a:lnTo>
                    <a:pt x="925" y="3137"/>
                  </a:lnTo>
                  <a:lnTo>
                    <a:pt x="1156" y="3697"/>
                  </a:lnTo>
                  <a:lnTo>
                    <a:pt x="1387" y="4314"/>
                  </a:lnTo>
                  <a:lnTo>
                    <a:pt x="1503" y="4986"/>
                  </a:lnTo>
                  <a:lnTo>
                    <a:pt x="1734" y="5602"/>
                  </a:lnTo>
                  <a:lnTo>
                    <a:pt x="2081" y="6162"/>
                  </a:lnTo>
                  <a:lnTo>
                    <a:pt x="2197" y="6779"/>
                  </a:lnTo>
                  <a:lnTo>
                    <a:pt x="2543" y="7283"/>
                  </a:lnTo>
                  <a:lnTo>
                    <a:pt x="2543" y="7899"/>
                  </a:lnTo>
                  <a:lnTo>
                    <a:pt x="2775" y="8515"/>
                  </a:lnTo>
                  <a:lnTo>
                    <a:pt x="3006" y="9020"/>
                  </a:lnTo>
                  <a:lnTo>
                    <a:pt x="3237" y="9636"/>
                  </a:lnTo>
                  <a:lnTo>
                    <a:pt x="3353" y="10140"/>
                  </a:lnTo>
                  <a:lnTo>
                    <a:pt x="3468" y="10644"/>
                  </a:lnTo>
                  <a:lnTo>
                    <a:pt x="3815" y="11204"/>
                  </a:lnTo>
                  <a:lnTo>
                    <a:pt x="3931" y="11765"/>
                  </a:lnTo>
                  <a:lnTo>
                    <a:pt x="4162" y="12213"/>
                  </a:lnTo>
                  <a:lnTo>
                    <a:pt x="4393" y="12773"/>
                  </a:lnTo>
                  <a:lnTo>
                    <a:pt x="4509" y="13165"/>
                  </a:lnTo>
                  <a:lnTo>
                    <a:pt x="4624" y="13669"/>
                  </a:lnTo>
                  <a:lnTo>
                    <a:pt x="4971" y="14118"/>
                  </a:lnTo>
                  <a:lnTo>
                    <a:pt x="5202" y="14510"/>
                  </a:lnTo>
                  <a:lnTo>
                    <a:pt x="5434" y="15014"/>
                  </a:lnTo>
                  <a:lnTo>
                    <a:pt x="5549" y="15462"/>
                  </a:lnTo>
                  <a:lnTo>
                    <a:pt x="5665" y="15854"/>
                  </a:lnTo>
                  <a:lnTo>
                    <a:pt x="6127" y="16190"/>
                  </a:lnTo>
                  <a:lnTo>
                    <a:pt x="6243" y="16639"/>
                  </a:lnTo>
                  <a:lnTo>
                    <a:pt x="6474" y="16919"/>
                  </a:lnTo>
                  <a:lnTo>
                    <a:pt x="6590" y="17255"/>
                  </a:lnTo>
                  <a:lnTo>
                    <a:pt x="6705" y="17591"/>
                  </a:lnTo>
                  <a:lnTo>
                    <a:pt x="6936" y="17927"/>
                  </a:lnTo>
                  <a:lnTo>
                    <a:pt x="7283" y="18095"/>
                  </a:lnTo>
                  <a:lnTo>
                    <a:pt x="7514" y="18487"/>
                  </a:lnTo>
                  <a:lnTo>
                    <a:pt x="7514" y="18711"/>
                  </a:lnTo>
                  <a:lnTo>
                    <a:pt x="7861" y="18992"/>
                  </a:lnTo>
                  <a:lnTo>
                    <a:pt x="7977" y="19160"/>
                  </a:lnTo>
                  <a:lnTo>
                    <a:pt x="8208" y="19328"/>
                  </a:lnTo>
                  <a:lnTo>
                    <a:pt x="8439" y="19440"/>
                  </a:lnTo>
                  <a:lnTo>
                    <a:pt x="8555" y="19664"/>
                  </a:lnTo>
                  <a:lnTo>
                    <a:pt x="8902" y="19720"/>
                  </a:lnTo>
                  <a:lnTo>
                    <a:pt x="9017" y="19888"/>
                  </a:lnTo>
                  <a:lnTo>
                    <a:pt x="9249" y="19888"/>
                  </a:lnTo>
                  <a:lnTo>
                    <a:pt x="9480" y="19944"/>
                  </a:lnTo>
                  <a:lnTo>
                    <a:pt x="9595" y="19944"/>
                  </a:lnTo>
                  <a:lnTo>
                    <a:pt x="9827" y="19944"/>
                  </a:lnTo>
                  <a:lnTo>
                    <a:pt x="10173" y="19888"/>
                  </a:lnTo>
                  <a:lnTo>
                    <a:pt x="10405" y="19888"/>
                  </a:lnTo>
                  <a:lnTo>
                    <a:pt x="10520" y="19664"/>
                  </a:lnTo>
                  <a:lnTo>
                    <a:pt x="10751" y="19496"/>
                  </a:lnTo>
                  <a:lnTo>
                    <a:pt x="11098" y="19328"/>
                  </a:lnTo>
                  <a:lnTo>
                    <a:pt x="11329" y="19104"/>
                  </a:lnTo>
                  <a:lnTo>
                    <a:pt x="11445" y="18936"/>
                  </a:lnTo>
                  <a:lnTo>
                    <a:pt x="11792" y="18543"/>
                  </a:lnTo>
                  <a:lnTo>
                    <a:pt x="11908" y="18263"/>
                  </a:lnTo>
                  <a:lnTo>
                    <a:pt x="12139" y="17871"/>
                  </a:lnTo>
                  <a:lnTo>
                    <a:pt x="12486" y="17479"/>
                  </a:lnTo>
                  <a:lnTo>
                    <a:pt x="12601" y="17087"/>
                  </a:lnTo>
                  <a:lnTo>
                    <a:pt x="12832" y="16751"/>
                  </a:lnTo>
                  <a:lnTo>
                    <a:pt x="13295" y="16303"/>
                  </a:lnTo>
                  <a:lnTo>
                    <a:pt x="13410" y="15798"/>
                  </a:lnTo>
                  <a:lnTo>
                    <a:pt x="13642" y="15350"/>
                  </a:lnTo>
                  <a:lnTo>
                    <a:pt x="13873" y="14846"/>
                  </a:lnTo>
                  <a:lnTo>
                    <a:pt x="14220" y="14342"/>
                  </a:lnTo>
                  <a:lnTo>
                    <a:pt x="14451" y="13838"/>
                  </a:lnTo>
                  <a:lnTo>
                    <a:pt x="14682" y="13277"/>
                  </a:lnTo>
                  <a:lnTo>
                    <a:pt x="14913" y="12829"/>
                  </a:lnTo>
                  <a:lnTo>
                    <a:pt x="15260" y="12213"/>
                  </a:lnTo>
                  <a:lnTo>
                    <a:pt x="15491" y="11709"/>
                  </a:lnTo>
                  <a:lnTo>
                    <a:pt x="15607" y="11036"/>
                  </a:lnTo>
                  <a:lnTo>
                    <a:pt x="15954" y="10588"/>
                  </a:lnTo>
                  <a:lnTo>
                    <a:pt x="16069" y="10028"/>
                  </a:lnTo>
                  <a:lnTo>
                    <a:pt x="16416" y="9412"/>
                  </a:lnTo>
                  <a:lnTo>
                    <a:pt x="16532" y="8964"/>
                  </a:lnTo>
                  <a:lnTo>
                    <a:pt x="16763" y="8403"/>
                  </a:lnTo>
                  <a:lnTo>
                    <a:pt x="16994" y="7787"/>
                  </a:lnTo>
                  <a:lnTo>
                    <a:pt x="17225" y="7227"/>
                  </a:lnTo>
                  <a:lnTo>
                    <a:pt x="17457" y="6835"/>
                  </a:lnTo>
                  <a:lnTo>
                    <a:pt x="17572" y="6218"/>
                  </a:lnTo>
                  <a:lnTo>
                    <a:pt x="17803" y="5714"/>
                  </a:lnTo>
                  <a:lnTo>
                    <a:pt x="18266" y="5210"/>
                  </a:lnTo>
                  <a:lnTo>
                    <a:pt x="18266" y="4762"/>
                  </a:lnTo>
                  <a:lnTo>
                    <a:pt x="18497" y="4314"/>
                  </a:lnTo>
                  <a:lnTo>
                    <a:pt x="18728" y="3866"/>
                  </a:lnTo>
                  <a:lnTo>
                    <a:pt x="18960" y="3361"/>
                  </a:lnTo>
                  <a:lnTo>
                    <a:pt x="19075" y="3025"/>
                  </a:lnTo>
                  <a:lnTo>
                    <a:pt x="19191" y="2689"/>
                  </a:lnTo>
                  <a:lnTo>
                    <a:pt x="19306" y="2241"/>
                  </a:lnTo>
                  <a:lnTo>
                    <a:pt x="19538" y="1905"/>
                  </a:lnTo>
                  <a:lnTo>
                    <a:pt x="19538" y="1625"/>
                  </a:lnTo>
                  <a:lnTo>
                    <a:pt x="19653" y="1289"/>
                  </a:lnTo>
                  <a:lnTo>
                    <a:pt x="19769" y="1008"/>
                  </a:lnTo>
                  <a:lnTo>
                    <a:pt x="19884" y="84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6" tIns="45712" rIns="91426" bIns="45712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45531" name="Group 123">
            <a:extLst>
              <a:ext uri="{FF2B5EF4-FFF2-40B4-BE49-F238E27FC236}">
                <a16:creationId xmlns:a16="http://schemas.microsoft.com/office/drawing/2014/main" id="{8EED3ADE-07B1-463E-B991-CCE97BD19C56}"/>
              </a:ext>
            </a:extLst>
          </p:cNvPr>
          <p:cNvGrpSpPr>
            <a:grpSpLocks/>
          </p:cNvGrpSpPr>
          <p:nvPr/>
        </p:nvGrpSpPr>
        <p:grpSpPr bwMode="auto">
          <a:xfrm>
            <a:off x="6342063" y="1273175"/>
            <a:ext cx="1993900" cy="744538"/>
            <a:chOff x="4073" y="754"/>
            <a:chExt cx="1256" cy="469"/>
          </a:xfrm>
        </p:grpSpPr>
        <p:sp>
          <p:nvSpPr>
            <p:cNvPr id="55311" name="Rectangle 9">
              <a:extLst>
                <a:ext uri="{FF2B5EF4-FFF2-40B4-BE49-F238E27FC236}">
                  <a16:creationId xmlns:a16="http://schemas.microsoft.com/office/drawing/2014/main" id="{D3A0D2E1-FE03-4425-93D0-0BBEC8B1F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935"/>
              <a:ext cx="12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>
                  <a:latin typeface="华文中宋" panose="02010600040101010101" pitchFamily="2" charset="-122"/>
                </a:rPr>
                <a:t>简谐振动      </a:t>
              </a:r>
            </a:p>
          </p:txBody>
        </p:sp>
        <p:sp>
          <p:nvSpPr>
            <p:cNvPr id="55312" name="Line 115">
              <a:extLst>
                <a:ext uri="{FF2B5EF4-FFF2-40B4-BE49-F238E27FC236}">
                  <a16:creationId xmlns:a16="http://schemas.microsoft.com/office/drawing/2014/main" id="{F575D57C-9B94-47CD-B435-2A4CFC0F7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754"/>
              <a:ext cx="0" cy="18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532" name="Group 124">
            <a:extLst>
              <a:ext uri="{FF2B5EF4-FFF2-40B4-BE49-F238E27FC236}">
                <a16:creationId xmlns:a16="http://schemas.microsoft.com/office/drawing/2014/main" id="{797E2505-F51A-4F09-9689-F3F6BD5B4531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2209800"/>
            <a:ext cx="6172200" cy="442913"/>
            <a:chOff x="340" y="1344"/>
            <a:chExt cx="3888" cy="279"/>
          </a:xfrm>
        </p:grpSpPr>
        <p:sp>
          <p:nvSpPr>
            <p:cNvPr id="55309" name="Rectangle 21">
              <a:extLst>
                <a:ext uri="{FF2B5EF4-FFF2-40B4-BE49-F238E27FC236}">
                  <a16:creationId xmlns:a16="http://schemas.microsoft.com/office/drawing/2014/main" id="{0538E85F-2AA2-40D7-9CE0-D8CE08DFA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1344"/>
              <a:ext cx="3888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经一段时间受迫振动          简谐振动：</a:t>
              </a:r>
            </a:p>
          </p:txBody>
        </p:sp>
        <p:sp>
          <p:nvSpPr>
            <p:cNvPr id="55310" name="Line 118">
              <a:extLst>
                <a:ext uri="{FF2B5EF4-FFF2-40B4-BE49-F238E27FC236}">
                  <a16:creationId xmlns:a16="http://schemas.microsoft.com/office/drawing/2014/main" id="{302F804F-BEEC-46C0-8713-1E59A690F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1488"/>
              <a:ext cx="36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5528" name="Text Box 120">
            <a:extLst>
              <a:ext uri="{FF2B5EF4-FFF2-40B4-BE49-F238E27FC236}">
                <a16:creationId xmlns:a16="http://schemas.microsoft.com/office/drawing/2014/main" id="{D19E3B96-5834-4A3E-9B4F-34426D9A9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5388" y="513238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8000"/>
                </a:solidFill>
                <a:ea typeface="新宋体" panose="02010609030101010101" pitchFamily="49" charset="-122"/>
              </a:rPr>
              <a:t>(7-47)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45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4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45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45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4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4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4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14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31" grpId="0"/>
      <p:bldP spid="1455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6" name="Rectangle 4">
            <a:extLst>
              <a:ext uri="{FF2B5EF4-FFF2-40B4-BE49-F238E27FC236}">
                <a16:creationId xmlns:a16="http://schemas.microsoft.com/office/drawing/2014/main" id="{2D674FC5-8575-472E-B54D-E30E0E33C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0350"/>
            <a:ext cx="25685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zh-CN" altLang="en-US" sz="2600">
                <a:solidFill>
                  <a:srgbClr val="000066"/>
                </a:solidFill>
                <a:latin typeface="华文中宋" panose="02010600040101010101" pitchFamily="2" charset="-122"/>
              </a:rPr>
              <a:t>三、共振          </a:t>
            </a:r>
          </a:p>
        </p:txBody>
      </p:sp>
      <p:sp>
        <p:nvSpPr>
          <p:cNvPr id="146437" name="Rectangle 5">
            <a:extLst>
              <a:ext uri="{FF2B5EF4-FFF2-40B4-BE49-F238E27FC236}">
                <a16:creationId xmlns:a16="http://schemas.microsoft.com/office/drawing/2014/main" id="{369C17F2-15FC-4461-BA96-DE54675A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19125"/>
            <a:ext cx="8208962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indent="3746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zh-CN">
                <a:solidFill>
                  <a:srgbClr val="800000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800">
                <a:solidFill>
                  <a:srgbClr val="800000"/>
                </a:solidFill>
                <a:latin typeface="华文中宋" panose="02010600040101010101" pitchFamily="2" charset="-122"/>
              </a:rPr>
              <a:t>— </a:t>
            </a:r>
            <a:r>
              <a:rPr lang="zh-CN" altLang="en-US">
                <a:solidFill>
                  <a:srgbClr val="800000"/>
                </a:solidFill>
                <a:latin typeface="华文中宋" panose="02010600040101010101" pitchFamily="2" charset="-122"/>
              </a:rPr>
              <a:t>驱动力的角频率为某定值时受迫振动的振幅达到</a:t>
            </a:r>
          </a:p>
          <a:p>
            <a:pPr>
              <a:lnSpc>
                <a:spcPct val="115000"/>
              </a:lnSpc>
            </a:pP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</a:rPr>
              <a:t>      </a:t>
            </a:r>
            <a:r>
              <a:rPr lang="zh-CN" altLang="en-US">
                <a:solidFill>
                  <a:srgbClr val="800000"/>
                </a:solidFill>
                <a:latin typeface="华文中宋" panose="02010600040101010101" pitchFamily="2" charset="-122"/>
              </a:rPr>
              <a:t>极大值的现象。</a:t>
            </a:r>
          </a:p>
        </p:txBody>
      </p:sp>
      <p:graphicFrame>
        <p:nvGraphicFramePr>
          <p:cNvPr id="146438" name="Object 6">
            <a:extLst>
              <a:ext uri="{FF2B5EF4-FFF2-40B4-BE49-F238E27FC236}">
                <a16:creationId xmlns:a16="http://schemas.microsoft.com/office/drawing/2014/main" id="{3889FF80-78B5-47B1-B452-2CFB065E4F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8150" y="2678113"/>
          <a:ext cx="603250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5" name="公式" r:id="rId3" imgW="5562491" imgH="929609" progId="Equation.3">
                  <p:embed/>
                </p:oleObj>
              </mc:Choice>
              <mc:Fallback>
                <p:oleObj name="公式" r:id="rId3" imgW="5562491" imgH="92960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2678113"/>
                        <a:ext cx="603250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9" name="Object 7">
            <a:extLst>
              <a:ext uri="{FF2B5EF4-FFF2-40B4-BE49-F238E27FC236}">
                <a16:creationId xmlns:a16="http://schemas.microsoft.com/office/drawing/2014/main" id="{91CAFFDB-ABCB-4803-AEF1-F4B26021F1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0" y="4759325"/>
          <a:ext cx="3167063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6" name="公式" r:id="rId5" imgW="3070775" imgH="937167" progId="Equation.3">
                  <p:embed/>
                </p:oleObj>
              </mc:Choice>
              <mc:Fallback>
                <p:oleObj name="公式" r:id="rId5" imgW="3070775" imgH="93716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759325"/>
                        <a:ext cx="3167063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0" name="Object 8">
            <a:extLst>
              <a:ext uri="{FF2B5EF4-FFF2-40B4-BE49-F238E27FC236}">
                <a16:creationId xmlns:a16="http://schemas.microsoft.com/office/drawing/2014/main" id="{2303176E-B543-4504-BD45-1743C7CD29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3463" y="3979863"/>
          <a:ext cx="28702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7" name="公式" r:id="rId7" imgW="2781385" imgH="525687" progId="Equation.3">
                  <p:embed/>
                </p:oleObj>
              </mc:Choice>
              <mc:Fallback>
                <p:oleObj name="公式" r:id="rId7" imgW="2781385" imgH="52568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463" y="3979863"/>
                        <a:ext cx="2870200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1" name="Rectangle 9">
            <a:extLst>
              <a:ext uri="{FF2B5EF4-FFF2-40B4-BE49-F238E27FC236}">
                <a16:creationId xmlns:a16="http://schemas.microsoft.com/office/drawing/2014/main" id="{8D840283-AEB4-4AEC-856A-E721EE90A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4083050"/>
            <a:ext cx="24050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latin typeface="华文中宋" panose="02010600040101010101" pitchFamily="2" charset="-122"/>
              </a:rPr>
              <a:t>共振角频率：     </a:t>
            </a:r>
          </a:p>
        </p:txBody>
      </p:sp>
      <p:sp>
        <p:nvSpPr>
          <p:cNvPr id="146442" name="Rectangle 10">
            <a:extLst>
              <a:ext uri="{FF2B5EF4-FFF2-40B4-BE49-F238E27FC236}">
                <a16:creationId xmlns:a16="http://schemas.microsoft.com/office/drawing/2014/main" id="{617AA43B-C380-4BCC-9F0B-C20826F11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946650"/>
            <a:ext cx="211296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latin typeface="华文中宋" panose="02010600040101010101" pitchFamily="2" charset="-122"/>
              </a:rPr>
              <a:t>共振振幅：     </a:t>
            </a:r>
          </a:p>
        </p:txBody>
      </p:sp>
      <p:graphicFrame>
        <p:nvGraphicFramePr>
          <p:cNvPr id="146443" name="Object 11">
            <a:extLst>
              <a:ext uri="{FF2B5EF4-FFF2-40B4-BE49-F238E27FC236}">
                <a16:creationId xmlns:a16="http://schemas.microsoft.com/office/drawing/2014/main" id="{291DC620-C575-44A9-9287-8573BB8F30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0838" y="1484313"/>
          <a:ext cx="42735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8" name="公式" r:id="rId9" imgW="4373867" imgH="937167" progId="Equation.3">
                  <p:embed/>
                </p:oleObj>
              </mc:Choice>
              <mc:Fallback>
                <p:oleObj name="公式" r:id="rId9" imgW="4373867" imgH="93716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1484313"/>
                        <a:ext cx="427355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4" name="Text Box 12">
            <a:extLst>
              <a:ext uri="{FF2B5EF4-FFF2-40B4-BE49-F238E27FC236}">
                <a16:creationId xmlns:a16="http://schemas.microsoft.com/office/drawing/2014/main" id="{B99E11CD-3B6A-4A82-9358-0888B5AF6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762125"/>
            <a:ext cx="28114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由</a:t>
            </a:r>
            <a:r>
              <a:rPr lang="zh-CN" altLang="en-US" sz="2300">
                <a:solidFill>
                  <a:srgbClr val="000080"/>
                </a:solidFill>
              </a:rPr>
              <a:t> </a:t>
            </a:r>
            <a:r>
              <a:rPr lang="en-US" altLang="zh-CN" sz="2300">
                <a:solidFill>
                  <a:srgbClr val="006600"/>
                </a:solidFill>
              </a:rPr>
              <a:t>(7-47)</a:t>
            </a:r>
            <a:r>
              <a:rPr lang="en-US" altLang="zh-CN" sz="2300">
                <a:solidFill>
                  <a:srgbClr val="007000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式                </a:t>
            </a:r>
          </a:p>
        </p:txBody>
      </p:sp>
      <p:sp>
        <p:nvSpPr>
          <p:cNvPr id="146445" name="Text Box 13">
            <a:extLst>
              <a:ext uri="{FF2B5EF4-FFF2-40B4-BE49-F238E27FC236}">
                <a16:creationId xmlns:a16="http://schemas.microsoft.com/office/drawing/2014/main" id="{546BB86E-9BF6-41D9-9BA9-301682B65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2946400"/>
            <a:ext cx="11572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令</a:t>
            </a:r>
            <a:r>
              <a:rPr lang="en-US" altLang="zh-CN" sz="2300">
                <a:solidFill>
                  <a:srgbClr val="000066"/>
                </a:solidFill>
              </a:rPr>
              <a:t>:        </a:t>
            </a:r>
          </a:p>
        </p:txBody>
      </p:sp>
      <p:sp>
        <p:nvSpPr>
          <p:cNvPr id="146446" name="Text Box 14">
            <a:extLst>
              <a:ext uri="{FF2B5EF4-FFF2-40B4-BE49-F238E27FC236}">
                <a16:creationId xmlns:a16="http://schemas.microsoft.com/office/drawing/2014/main" id="{25908AE9-7277-4E61-A4C2-D8158FEE6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4078288"/>
            <a:ext cx="1157288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得</a:t>
            </a:r>
            <a:r>
              <a:rPr lang="en-US" altLang="zh-CN" sz="2300">
                <a:solidFill>
                  <a:srgbClr val="000066"/>
                </a:solidFill>
              </a:rPr>
              <a:t>:        </a:t>
            </a:r>
          </a:p>
        </p:txBody>
      </p:sp>
      <p:sp>
        <p:nvSpPr>
          <p:cNvPr id="146447" name="Text Box 15">
            <a:extLst>
              <a:ext uri="{FF2B5EF4-FFF2-40B4-BE49-F238E27FC236}">
                <a16:creationId xmlns:a16="http://schemas.microsoft.com/office/drawing/2014/main" id="{75BF4F6C-94E3-4C62-A950-214BA33FD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02431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(7-48)   </a:t>
            </a:r>
          </a:p>
        </p:txBody>
      </p:sp>
      <p:sp>
        <p:nvSpPr>
          <p:cNvPr id="146448" name="Text Box 16">
            <a:extLst>
              <a:ext uri="{FF2B5EF4-FFF2-40B4-BE49-F238E27FC236}">
                <a16:creationId xmlns:a16="http://schemas.microsoft.com/office/drawing/2014/main" id="{2D554384-EEFC-404E-A961-FC872114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96093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6600"/>
                </a:solidFill>
                <a:ea typeface="新宋体" panose="02010609030101010101" pitchFamily="49" charset="-122"/>
              </a:rPr>
              <a:t>(7-49)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4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4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6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4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  <p:bldP spid="146441" grpId="0"/>
      <p:bldP spid="146442" grpId="0"/>
      <p:bldP spid="146444" grpId="0"/>
      <p:bldP spid="146445" grpId="0"/>
      <p:bldP spid="146446" grpId="0"/>
      <p:bldP spid="146447" grpId="0"/>
      <p:bldP spid="1464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Text Box 4">
            <a:extLst>
              <a:ext uri="{FF2B5EF4-FFF2-40B4-BE49-F238E27FC236}">
                <a16:creationId xmlns:a16="http://schemas.microsoft.com/office/drawing/2014/main" id="{7ADD4673-C4F2-4809-9F27-E64C227D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412875"/>
            <a:ext cx="2303462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6194" tIns="38097" rIns="76194" bIns="38097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分析：</a:t>
            </a:r>
          </a:p>
        </p:txBody>
      </p:sp>
      <p:grpSp>
        <p:nvGrpSpPr>
          <p:cNvPr id="147506" name="Group 50">
            <a:extLst>
              <a:ext uri="{FF2B5EF4-FFF2-40B4-BE49-F238E27FC236}">
                <a16:creationId xmlns:a16="http://schemas.microsoft.com/office/drawing/2014/main" id="{A0CC062D-7847-4947-BCC3-CDF008B45F80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3213100"/>
            <a:ext cx="4103687" cy="563563"/>
            <a:chOff x="295" y="2160"/>
            <a:chExt cx="2585" cy="355"/>
          </a:xfrm>
        </p:grpSpPr>
        <p:sp>
          <p:nvSpPr>
            <p:cNvPr id="57386" name="Text Box 8">
              <a:extLst>
                <a:ext uri="{FF2B5EF4-FFF2-40B4-BE49-F238E27FC236}">
                  <a16:creationId xmlns:a16="http://schemas.microsoft.com/office/drawing/2014/main" id="{0F533525-A51F-4E6D-82B8-25592E2B3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160"/>
              <a:ext cx="195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6194" tIns="38097" rIns="76194" bIns="38097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>
                  <a:solidFill>
                    <a:srgbClr val="000066"/>
                  </a:solidFill>
                </a:rPr>
                <a:t>(2)</a:t>
              </a:r>
              <a:r>
                <a:rPr lang="en-US" altLang="zh-CN">
                  <a:solidFill>
                    <a:srgbClr val="000080"/>
                  </a:solidFill>
                  <a:latin typeface="华文中宋" panose="02010600040101010101" pitchFamily="2" charset="-122"/>
                </a:rPr>
                <a:t>  </a:t>
              </a:r>
              <a:r>
                <a:rPr lang="en-US" altLang="zh-CN" sz="2800" i="1">
                  <a:latin typeface="华文中宋" panose="02010600040101010101" pitchFamily="2" charset="-122"/>
                  <a:sym typeface="Symbol" panose="05050102010706020507" pitchFamily="18" charset="2"/>
                </a:rPr>
                <a:t></a:t>
              </a:r>
              <a:r>
                <a:rPr lang="en-US" altLang="zh-CN" sz="2800" i="1">
                  <a:latin typeface="华文中宋" panose="02010600040101010101" pitchFamily="2" charset="-122"/>
                </a:rPr>
                <a:t> </a:t>
              </a:r>
              <a:r>
                <a:rPr lang="en-US" altLang="zh-CN" sz="2800">
                  <a:latin typeface="华文中宋" panose="02010600040101010101" pitchFamily="2" charset="-122"/>
                </a:rPr>
                <a:t>= </a:t>
              </a:r>
              <a:r>
                <a:rPr lang="en-US" altLang="zh-CN" sz="2800"/>
                <a:t>0</a:t>
              </a:r>
              <a:r>
                <a:rPr lang="en-US" altLang="zh-CN" sz="2800">
                  <a:solidFill>
                    <a:srgbClr val="000080"/>
                  </a:solidFill>
                </a:rPr>
                <a:t> </a:t>
              </a:r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时，</a:t>
              </a:r>
            </a:p>
          </p:txBody>
        </p:sp>
        <p:graphicFrame>
          <p:nvGraphicFramePr>
            <p:cNvPr id="57387" name="Object 9">
              <a:extLst>
                <a:ext uri="{FF2B5EF4-FFF2-40B4-BE49-F238E27FC236}">
                  <a16:creationId xmlns:a16="http://schemas.microsoft.com/office/drawing/2014/main" id="{A91816B2-A415-47AB-AFA0-ED43FC3EF9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49" y="2160"/>
            <a:ext cx="1231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8" name="公式" r:id="rId3" imgW="1508799" imgH="388527" progId="Equation.3">
                    <p:embed/>
                  </p:oleObj>
                </mc:Choice>
                <mc:Fallback>
                  <p:oleObj name="公式" r:id="rId3" imgW="1508799" imgH="388527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9" y="2160"/>
                          <a:ext cx="1231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7466" name="Object 10">
            <a:extLst>
              <a:ext uri="{FF2B5EF4-FFF2-40B4-BE49-F238E27FC236}">
                <a16:creationId xmlns:a16="http://schemas.microsoft.com/office/drawing/2014/main" id="{909F373B-12B1-4962-9604-0D959FF64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4005263"/>
          <a:ext cx="17065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9" name="公式" r:id="rId5" imgW="1501243" imgH="388527" progId="Equation.3">
                  <p:embed/>
                </p:oleObj>
              </mc:Choice>
              <mc:Fallback>
                <p:oleObj name="公式" r:id="rId5" imgW="1501243" imgH="38852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005263"/>
                        <a:ext cx="17065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7" name="Text Box 11">
            <a:extLst>
              <a:ext uri="{FF2B5EF4-FFF2-40B4-BE49-F238E27FC236}">
                <a16:creationId xmlns:a16="http://schemas.microsoft.com/office/drawing/2014/main" id="{5BE6BFAC-5116-4900-8C9C-E70D51593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081463"/>
            <a:ext cx="22415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6194" tIns="38097" rIns="76194" bIns="38097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尖锐振动。</a:t>
            </a:r>
          </a:p>
        </p:txBody>
      </p:sp>
      <p:sp>
        <p:nvSpPr>
          <p:cNvPr id="147468" name="Text Box 12">
            <a:extLst>
              <a:ext uri="{FF2B5EF4-FFF2-40B4-BE49-F238E27FC236}">
                <a16:creationId xmlns:a16="http://schemas.microsoft.com/office/drawing/2014/main" id="{0130C759-6C25-4B92-BA7A-82E2A3F88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38" y="4652963"/>
            <a:ext cx="4535487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6194" tIns="38097" rIns="76194" bIns="38097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 sz="2300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强迫力的方向永远与物体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    运动方向相同。</a:t>
            </a:r>
          </a:p>
        </p:txBody>
      </p:sp>
      <p:grpSp>
        <p:nvGrpSpPr>
          <p:cNvPr id="147505" name="Group 49">
            <a:extLst>
              <a:ext uri="{FF2B5EF4-FFF2-40B4-BE49-F238E27FC236}">
                <a16:creationId xmlns:a16="http://schemas.microsoft.com/office/drawing/2014/main" id="{5D84EC86-AC18-4C6A-A54C-F74F6B0FEF46}"/>
              </a:ext>
            </a:extLst>
          </p:cNvPr>
          <p:cNvGrpSpPr>
            <a:grpSpLocks/>
          </p:cNvGrpSpPr>
          <p:nvPr/>
        </p:nvGrpSpPr>
        <p:grpSpPr bwMode="auto">
          <a:xfrm>
            <a:off x="465138" y="1916113"/>
            <a:ext cx="5208587" cy="549275"/>
            <a:chOff x="293" y="1270"/>
            <a:chExt cx="3281" cy="346"/>
          </a:xfrm>
        </p:grpSpPr>
        <p:sp>
          <p:nvSpPr>
            <p:cNvPr id="57384" name="Text Box 6">
              <a:extLst>
                <a:ext uri="{FF2B5EF4-FFF2-40B4-BE49-F238E27FC236}">
                  <a16:creationId xmlns:a16="http://schemas.microsoft.com/office/drawing/2014/main" id="{CDC4D131-9309-4E2C-AD91-91E14CD70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" y="1298"/>
              <a:ext cx="195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6194" tIns="38097" rIns="76194" bIns="38097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en-US" altLang="zh-CN">
                  <a:solidFill>
                    <a:srgbClr val="000066"/>
                  </a:solidFill>
                </a:rPr>
                <a:t>(1)</a:t>
              </a:r>
              <a:r>
                <a:rPr lang="en-US" altLang="zh-CN">
                  <a:solidFill>
                    <a:srgbClr val="000080"/>
                  </a:solidFill>
                  <a:latin typeface="华文中宋" panose="02010600040101010101" pitchFamily="2" charset="-122"/>
                </a:rPr>
                <a:t>  </a:t>
              </a:r>
              <a:r>
                <a:rPr lang="en-US" altLang="zh-CN" sz="2800" i="1">
                  <a:latin typeface="华文中宋" panose="02010600040101010101" pitchFamily="2" charset="-122"/>
                  <a:sym typeface="Symbol" panose="05050102010706020507" pitchFamily="18" charset="2"/>
                </a:rPr>
                <a:t></a:t>
              </a:r>
              <a:r>
                <a:rPr lang="en-US" altLang="zh-CN" i="1">
                  <a:latin typeface="华文中宋" panose="02010600040101010101" pitchFamily="2" charset="-122"/>
                </a:rPr>
                <a:t> </a:t>
              </a:r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越小时，</a:t>
              </a:r>
            </a:p>
          </p:txBody>
        </p:sp>
        <p:sp>
          <p:nvSpPr>
            <p:cNvPr id="57385" name="Text Box 36">
              <a:extLst>
                <a:ext uri="{FF2B5EF4-FFF2-40B4-BE49-F238E27FC236}">
                  <a16:creationId xmlns:a16="http://schemas.microsoft.com/office/drawing/2014/main" id="{7B44B8DE-C951-4951-9B02-6317373BD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" y="1270"/>
              <a:ext cx="205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 type="none" w="med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3000" i="1">
                  <a:solidFill>
                    <a:srgbClr val="800000"/>
                  </a:solidFill>
                </a:rPr>
                <a:t>ω</a:t>
              </a:r>
              <a:r>
                <a:rPr kumimoji="0" lang="zh-CN" altLang="en-US" sz="3000" baseline="-25000">
                  <a:solidFill>
                    <a:srgbClr val="800000"/>
                  </a:solidFill>
                </a:rPr>
                <a:t>共</a:t>
              </a:r>
              <a:r>
                <a:rPr kumimoji="0" lang="zh-CN" altLang="en-US" baseline="-25000">
                  <a:solidFill>
                    <a:srgbClr val="000080"/>
                  </a:solidFill>
                </a:rPr>
                <a:t> </a:t>
              </a:r>
              <a:r>
                <a:rPr kumimoji="0" lang="zh-CN" altLang="en-US" sz="2300">
                  <a:solidFill>
                    <a:srgbClr val="000066"/>
                  </a:solidFill>
                </a:rPr>
                <a:t>越接近于</a:t>
              </a:r>
              <a:r>
                <a:rPr lang="en-US" altLang="zh-CN" sz="3000" i="1">
                  <a:solidFill>
                    <a:srgbClr val="800000"/>
                  </a:solidFill>
                </a:rPr>
                <a:t>ω</a:t>
              </a:r>
              <a:r>
                <a:rPr lang="en-US" altLang="zh-CN" sz="1000" i="1">
                  <a:solidFill>
                    <a:srgbClr val="800000"/>
                  </a:solidFill>
                </a:rPr>
                <a:t> </a:t>
              </a:r>
              <a:r>
                <a:rPr lang="en-US" altLang="zh-CN" sz="3200" baseline="-25000">
                  <a:solidFill>
                    <a:srgbClr val="800000"/>
                  </a:solidFill>
                </a:rPr>
                <a:t>0</a:t>
              </a:r>
              <a:r>
                <a:rPr lang="en-US" altLang="zh-CN">
                  <a:solidFill>
                    <a:srgbClr val="000080"/>
                  </a:solidFill>
                </a:rPr>
                <a:t> </a:t>
              </a:r>
              <a:r>
                <a:rPr lang="zh-CN" altLang="en-US">
                  <a:solidFill>
                    <a:srgbClr val="000080"/>
                  </a:solidFill>
                </a:rPr>
                <a:t>，       </a:t>
              </a:r>
            </a:p>
          </p:txBody>
        </p:sp>
      </p:grpSp>
      <p:sp>
        <p:nvSpPr>
          <p:cNvPr id="147493" name="Text Box 37">
            <a:extLst>
              <a:ext uri="{FF2B5EF4-FFF2-40B4-BE49-F238E27FC236}">
                <a16:creationId xmlns:a16="http://schemas.microsoft.com/office/drawing/2014/main" id="{858EDE49-EDE3-4D71-8B70-AA0308AF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2519363"/>
            <a:ext cx="25923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3000" i="1">
                <a:solidFill>
                  <a:srgbClr val="800000"/>
                </a:solidFill>
              </a:rPr>
              <a:t>A</a:t>
            </a:r>
            <a:r>
              <a:rPr lang="zh-CN" altLang="en-US" sz="3000" baseline="-25000">
                <a:solidFill>
                  <a:srgbClr val="800000"/>
                </a:solidFill>
              </a:rPr>
              <a:t>共</a:t>
            </a:r>
            <a:r>
              <a:rPr lang="zh-CN" altLang="en-US" sz="3000" baseline="-25000">
                <a:solidFill>
                  <a:srgbClr val="000080"/>
                </a:solidFill>
              </a:rPr>
              <a:t> </a:t>
            </a:r>
            <a:r>
              <a:rPr lang="zh-CN" altLang="en-US" sz="2300">
                <a:solidFill>
                  <a:srgbClr val="000080"/>
                </a:solidFill>
              </a:rPr>
              <a:t>越大。</a:t>
            </a:r>
            <a:r>
              <a:rPr lang="zh-CN" altLang="en-US">
                <a:solidFill>
                  <a:srgbClr val="000080"/>
                </a:solidFill>
              </a:rPr>
              <a:t>            </a:t>
            </a:r>
          </a:p>
        </p:txBody>
      </p:sp>
      <p:grpSp>
        <p:nvGrpSpPr>
          <p:cNvPr id="147502" name="Group 46">
            <a:extLst>
              <a:ext uri="{FF2B5EF4-FFF2-40B4-BE49-F238E27FC236}">
                <a16:creationId xmlns:a16="http://schemas.microsoft.com/office/drawing/2014/main" id="{B1993D68-D649-4575-A3FD-8AC2E039B060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1557338"/>
            <a:ext cx="3887787" cy="3948112"/>
            <a:chOff x="3061" y="300"/>
            <a:chExt cx="2541" cy="2829"/>
          </a:xfrm>
        </p:grpSpPr>
        <p:sp>
          <p:nvSpPr>
            <p:cNvPr id="57366" name="Line 14">
              <a:extLst>
                <a:ext uri="{FF2B5EF4-FFF2-40B4-BE49-F238E27FC236}">
                  <a16:creationId xmlns:a16="http://schemas.microsoft.com/office/drawing/2014/main" id="{7396F885-19E2-4F16-BB4A-5B3E92FBB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2" y="2812"/>
              <a:ext cx="1925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7" name="Line 15">
              <a:extLst>
                <a:ext uri="{FF2B5EF4-FFF2-40B4-BE49-F238E27FC236}">
                  <a16:creationId xmlns:a16="http://schemas.microsoft.com/office/drawing/2014/main" id="{613FA1FB-E3C8-4A88-865D-E97D2887FF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4" y="422"/>
              <a:ext cx="0" cy="239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8" name="Line 16">
              <a:extLst>
                <a:ext uri="{FF2B5EF4-FFF2-40B4-BE49-F238E27FC236}">
                  <a16:creationId xmlns:a16="http://schemas.microsoft.com/office/drawing/2014/main" id="{3138C814-30DA-4524-B102-76A00A4A2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3" y="636"/>
              <a:ext cx="0" cy="217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9" name="Freeform 17">
              <a:extLst>
                <a:ext uri="{FF2B5EF4-FFF2-40B4-BE49-F238E27FC236}">
                  <a16:creationId xmlns:a16="http://schemas.microsoft.com/office/drawing/2014/main" id="{179FE023-1F49-4698-8468-61C858705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2" y="2158"/>
              <a:ext cx="1377" cy="454"/>
            </a:xfrm>
            <a:custGeom>
              <a:avLst/>
              <a:gdLst>
                <a:gd name="T0" fmla="*/ 0 w 1503"/>
                <a:gd name="T1" fmla="*/ 25 h 546"/>
                <a:gd name="T2" fmla="*/ 145 w 1503"/>
                <a:gd name="T3" fmla="*/ 5 h 546"/>
                <a:gd name="T4" fmla="*/ 372 w 1503"/>
                <a:gd name="T5" fmla="*/ 57 h 546"/>
                <a:gd name="T6" fmla="*/ 683 w 1503"/>
                <a:gd name="T7" fmla="*/ 104 h 5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03" h="546">
                  <a:moveTo>
                    <a:pt x="0" y="134"/>
                  </a:moveTo>
                  <a:cubicBezTo>
                    <a:pt x="53" y="119"/>
                    <a:pt x="182" y="0"/>
                    <a:pt x="318" y="28"/>
                  </a:cubicBezTo>
                  <a:cubicBezTo>
                    <a:pt x="454" y="56"/>
                    <a:pt x="621" y="215"/>
                    <a:pt x="818" y="301"/>
                  </a:cubicBezTo>
                  <a:cubicBezTo>
                    <a:pt x="1015" y="387"/>
                    <a:pt x="1360" y="495"/>
                    <a:pt x="1503" y="546"/>
                  </a:cubicBez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0" name="Freeform 18">
              <a:extLst>
                <a:ext uri="{FF2B5EF4-FFF2-40B4-BE49-F238E27FC236}">
                  <a16:creationId xmlns:a16="http://schemas.microsoft.com/office/drawing/2014/main" id="{E9C19DA4-642F-44B4-8171-1D99C4865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1986"/>
              <a:ext cx="1429" cy="573"/>
            </a:xfrm>
            <a:custGeom>
              <a:avLst/>
              <a:gdLst>
                <a:gd name="T0" fmla="*/ 0 w 1561"/>
                <a:gd name="T1" fmla="*/ 47 h 690"/>
                <a:gd name="T2" fmla="*/ 144 w 1561"/>
                <a:gd name="T3" fmla="*/ 2 h 690"/>
                <a:gd name="T4" fmla="*/ 315 w 1561"/>
                <a:gd name="T5" fmla="*/ 55 h 690"/>
                <a:gd name="T6" fmla="*/ 704 w 1561"/>
                <a:gd name="T7" fmla="*/ 130 h 6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61" h="690">
                  <a:moveTo>
                    <a:pt x="0" y="250"/>
                  </a:moveTo>
                  <a:cubicBezTo>
                    <a:pt x="53" y="210"/>
                    <a:pt x="202" y="0"/>
                    <a:pt x="318" y="8"/>
                  </a:cubicBezTo>
                  <a:cubicBezTo>
                    <a:pt x="434" y="16"/>
                    <a:pt x="490" y="182"/>
                    <a:pt x="697" y="296"/>
                  </a:cubicBezTo>
                  <a:cubicBezTo>
                    <a:pt x="904" y="410"/>
                    <a:pt x="1381" y="608"/>
                    <a:pt x="1561" y="690"/>
                  </a:cubicBez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1" name="Freeform 19">
              <a:extLst>
                <a:ext uri="{FF2B5EF4-FFF2-40B4-BE49-F238E27FC236}">
                  <a16:creationId xmlns:a16="http://schemas.microsoft.com/office/drawing/2014/main" id="{12DB8F9A-7976-4F6A-BCC0-3A27DA363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" y="1010"/>
              <a:ext cx="1499" cy="1537"/>
            </a:xfrm>
            <a:custGeom>
              <a:avLst/>
              <a:gdLst>
                <a:gd name="T0" fmla="*/ 0 w 1637"/>
                <a:gd name="T1" fmla="*/ 255 h 1850"/>
                <a:gd name="T2" fmla="*/ 88 w 1637"/>
                <a:gd name="T3" fmla="*/ 185 h 1850"/>
                <a:gd name="T4" fmla="*/ 205 w 1637"/>
                <a:gd name="T5" fmla="*/ 12 h 1850"/>
                <a:gd name="T6" fmla="*/ 296 w 1637"/>
                <a:gd name="T7" fmla="*/ 117 h 1850"/>
                <a:gd name="T8" fmla="*/ 446 w 1637"/>
                <a:gd name="T9" fmla="*/ 246 h 1850"/>
                <a:gd name="T10" fmla="*/ 741 w 1637"/>
                <a:gd name="T11" fmla="*/ 349 h 18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37" h="1850">
                  <a:moveTo>
                    <a:pt x="0" y="1350"/>
                  </a:moveTo>
                  <a:cubicBezTo>
                    <a:pt x="33" y="1292"/>
                    <a:pt x="121" y="1201"/>
                    <a:pt x="197" y="986"/>
                  </a:cubicBezTo>
                  <a:cubicBezTo>
                    <a:pt x="273" y="771"/>
                    <a:pt x="379" y="122"/>
                    <a:pt x="455" y="61"/>
                  </a:cubicBezTo>
                  <a:cubicBezTo>
                    <a:pt x="531" y="0"/>
                    <a:pt x="564" y="415"/>
                    <a:pt x="652" y="622"/>
                  </a:cubicBezTo>
                  <a:cubicBezTo>
                    <a:pt x="740" y="829"/>
                    <a:pt x="822" y="1099"/>
                    <a:pt x="986" y="1304"/>
                  </a:cubicBezTo>
                  <a:cubicBezTo>
                    <a:pt x="1150" y="1509"/>
                    <a:pt x="1501" y="1736"/>
                    <a:pt x="1637" y="185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2" name="Freeform 20">
              <a:extLst>
                <a:ext uri="{FF2B5EF4-FFF2-40B4-BE49-F238E27FC236}">
                  <a16:creationId xmlns:a16="http://schemas.microsoft.com/office/drawing/2014/main" id="{5F145A10-4889-4422-8E30-34635F019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0" y="733"/>
              <a:ext cx="423" cy="1468"/>
            </a:xfrm>
            <a:custGeom>
              <a:avLst/>
              <a:gdLst>
                <a:gd name="T0" fmla="*/ 0 w 462"/>
                <a:gd name="T1" fmla="*/ 335 h 1766"/>
                <a:gd name="T2" fmla="*/ 129 w 462"/>
                <a:gd name="T3" fmla="*/ 219 h 1766"/>
                <a:gd name="T4" fmla="*/ 209 w 462"/>
                <a:gd name="T5" fmla="*/ 0 h 17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2" h="1766">
                  <a:moveTo>
                    <a:pt x="0" y="1766"/>
                  </a:moveTo>
                  <a:cubicBezTo>
                    <a:pt x="48" y="1664"/>
                    <a:pt x="208" y="1451"/>
                    <a:pt x="285" y="1157"/>
                  </a:cubicBezTo>
                  <a:cubicBezTo>
                    <a:pt x="362" y="863"/>
                    <a:pt x="425" y="241"/>
                    <a:pt x="462" y="0"/>
                  </a:cubicBez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3" name="Freeform 21">
              <a:extLst>
                <a:ext uri="{FF2B5EF4-FFF2-40B4-BE49-F238E27FC236}">
                  <a16:creationId xmlns:a16="http://schemas.microsoft.com/office/drawing/2014/main" id="{77A10E9B-DD0B-4ACD-9502-2CF94552C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721"/>
              <a:ext cx="1033" cy="1798"/>
            </a:xfrm>
            <a:custGeom>
              <a:avLst/>
              <a:gdLst>
                <a:gd name="T0" fmla="*/ 0 w 1129"/>
                <a:gd name="T1" fmla="*/ 0 h 2165"/>
                <a:gd name="T2" fmla="*/ 27 w 1129"/>
                <a:gd name="T3" fmla="*/ 103 h 2165"/>
                <a:gd name="T4" fmla="*/ 149 w 1129"/>
                <a:gd name="T5" fmla="*/ 234 h 2165"/>
                <a:gd name="T6" fmla="*/ 286 w 1129"/>
                <a:gd name="T7" fmla="*/ 325 h 2165"/>
                <a:gd name="T8" fmla="*/ 507 w 1129"/>
                <a:gd name="T9" fmla="*/ 407 h 21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9" h="2165">
                  <a:moveTo>
                    <a:pt x="0" y="0"/>
                  </a:moveTo>
                  <a:cubicBezTo>
                    <a:pt x="7" y="88"/>
                    <a:pt x="5" y="339"/>
                    <a:pt x="60" y="546"/>
                  </a:cubicBezTo>
                  <a:cubicBezTo>
                    <a:pt x="115" y="753"/>
                    <a:pt x="237" y="1046"/>
                    <a:pt x="333" y="1243"/>
                  </a:cubicBezTo>
                  <a:cubicBezTo>
                    <a:pt x="429" y="1440"/>
                    <a:pt x="503" y="1574"/>
                    <a:pt x="636" y="1728"/>
                  </a:cubicBezTo>
                  <a:cubicBezTo>
                    <a:pt x="769" y="1882"/>
                    <a:pt x="1026" y="2074"/>
                    <a:pt x="1129" y="2165"/>
                  </a:cubicBez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4" name="Oval 22">
              <a:extLst>
                <a:ext uri="{FF2B5EF4-FFF2-40B4-BE49-F238E27FC236}">
                  <a16:creationId xmlns:a16="http://schemas.microsoft.com/office/drawing/2014/main" id="{EB700D0E-AC14-4EBC-831B-2C05AABFC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" y="1964"/>
              <a:ext cx="62" cy="5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375" name="Oval 23">
              <a:extLst>
                <a:ext uri="{FF2B5EF4-FFF2-40B4-BE49-F238E27FC236}">
                  <a16:creationId xmlns:a16="http://schemas.microsoft.com/office/drawing/2014/main" id="{CA58951D-A42A-40B5-AFCF-4DC257A18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" y="2143"/>
              <a:ext cx="62" cy="5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376" name="Oval 24">
              <a:extLst>
                <a:ext uri="{FF2B5EF4-FFF2-40B4-BE49-F238E27FC236}">
                  <a16:creationId xmlns:a16="http://schemas.microsoft.com/office/drawing/2014/main" id="{F2C5CD69-F450-474C-9241-91C0BD6B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" y="1032"/>
              <a:ext cx="62" cy="5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377" name="Text Box 25">
              <a:extLst>
                <a:ext uri="{FF2B5EF4-FFF2-40B4-BE49-F238E27FC236}">
                  <a16:creationId xmlns:a16="http://schemas.microsoft.com/office/drawing/2014/main" id="{53C68978-3A92-4A7B-ACFF-1C2ECB946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1" y="2757"/>
              <a:ext cx="289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57378" name="Text Box 26">
              <a:extLst>
                <a:ext uri="{FF2B5EF4-FFF2-40B4-BE49-F238E27FC236}">
                  <a16:creationId xmlns:a16="http://schemas.microsoft.com/office/drawing/2014/main" id="{34B5FD3D-E853-4BE4-88C0-BBB99E0B6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4" y="2751"/>
              <a:ext cx="491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ym typeface="Symbol" panose="05050102010706020507" pitchFamily="18" charset="2"/>
                </a:rPr>
                <a:t></a:t>
              </a:r>
              <a:r>
                <a:rPr lang="en-US" altLang="zh-CN" sz="2800" baseline="-25000"/>
                <a:t>0</a:t>
              </a:r>
              <a:endParaRPr lang="en-US" altLang="zh-CN" sz="2800"/>
            </a:p>
          </p:txBody>
        </p:sp>
        <p:sp>
          <p:nvSpPr>
            <p:cNvPr id="57379" name="Text Box 27">
              <a:extLst>
                <a:ext uri="{FF2B5EF4-FFF2-40B4-BE49-F238E27FC236}">
                  <a16:creationId xmlns:a16="http://schemas.microsoft.com/office/drawing/2014/main" id="{612A1A1F-95C3-41E7-BA80-7A6EF9F6C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300"/>
              <a:ext cx="275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7380" name="Text Box 28">
              <a:extLst>
                <a:ext uri="{FF2B5EF4-FFF2-40B4-BE49-F238E27FC236}">
                  <a16:creationId xmlns:a16="http://schemas.microsoft.com/office/drawing/2014/main" id="{0F6D524E-1E9D-48F4-9EF1-6D6218787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" y="2751"/>
              <a:ext cx="598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2"/>
                  </a:solidFill>
                  <a:sym typeface="Symbol" panose="05050102010706020507" pitchFamily="18" charset="2"/>
                </a:rPr>
                <a:t>ω</a:t>
              </a:r>
              <a:r>
                <a:rPr lang="zh-CN" altLang="en-US" sz="2800" baseline="-25000">
                  <a:solidFill>
                    <a:schemeClr val="tx2"/>
                  </a:solidFill>
                  <a:sym typeface="Symbol" panose="05050102010706020507" pitchFamily="18" charset="2"/>
                </a:rPr>
                <a:t>共</a:t>
              </a:r>
              <a:endParaRPr lang="zh-CN" altLang="en-US" sz="2800" baseline="-25000">
                <a:solidFill>
                  <a:schemeClr val="tx2"/>
                </a:solidFill>
              </a:endParaRPr>
            </a:p>
          </p:txBody>
        </p:sp>
        <p:sp>
          <p:nvSpPr>
            <p:cNvPr id="57381" name="Line 32">
              <a:extLst>
                <a:ext uri="{FF2B5EF4-FFF2-40B4-BE49-F238E27FC236}">
                  <a16:creationId xmlns:a16="http://schemas.microsoft.com/office/drawing/2014/main" id="{943C420D-A680-42BB-BD3B-B72A684909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6" y="868"/>
              <a:ext cx="152" cy="17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2" name="Line 38">
              <a:extLst>
                <a:ext uri="{FF2B5EF4-FFF2-40B4-BE49-F238E27FC236}">
                  <a16:creationId xmlns:a16="http://schemas.microsoft.com/office/drawing/2014/main" id="{4B9A1065-DB15-4972-98B1-803DFF1E43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0" y="2221"/>
              <a:ext cx="0" cy="59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3" name="Line 39">
              <a:extLst>
                <a:ext uri="{FF2B5EF4-FFF2-40B4-BE49-F238E27FC236}">
                  <a16:creationId xmlns:a16="http://schemas.microsoft.com/office/drawing/2014/main" id="{9C38E033-EA25-4906-897B-1034A0546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2024"/>
              <a:ext cx="0" cy="81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7497" name="Group 41">
            <a:extLst>
              <a:ext uri="{FF2B5EF4-FFF2-40B4-BE49-F238E27FC236}">
                <a16:creationId xmlns:a16="http://schemas.microsoft.com/office/drawing/2014/main" id="{A9B7452D-9D3C-42F6-9227-A70A8A55D7F8}"/>
              </a:ext>
            </a:extLst>
          </p:cNvPr>
          <p:cNvGrpSpPr>
            <a:grpSpLocks/>
          </p:cNvGrpSpPr>
          <p:nvPr/>
        </p:nvGrpSpPr>
        <p:grpSpPr bwMode="auto">
          <a:xfrm>
            <a:off x="6491288" y="3284538"/>
            <a:ext cx="2305050" cy="1119187"/>
            <a:chOff x="4195" y="1655"/>
            <a:chExt cx="1452" cy="705"/>
          </a:xfrm>
        </p:grpSpPr>
        <p:sp>
          <p:nvSpPr>
            <p:cNvPr id="57363" name="Text Box 31">
              <a:extLst>
                <a:ext uri="{FF2B5EF4-FFF2-40B4-BE49-F238E27FC236}">
                  <a16:creationId xmlns:a16="http://schemas.microsoft.com/office/drawing/2014/main" id="{EB75858B-128D-4D98-8999-939A2E35D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1655"/>
              <a:ext cx="1179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6194" tIns="38097" rIns="76194" bIns="38097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200">
                  <a:solidFill>
                    <a:srgbClr val="008000"/>
                  </a:solidFill>
                </a:rPr>
                <a:t>大阻尼 </a:t>
              </a:r>
              <a:r>
                <a:rPr lang="zh-CN" altLang="en-US" i="1">
                  <a:solidFill>
                    <a:srgbClr val="008000"/>
                  </a:solidFill>
                  <a:sym typeface="Symbol" panose="05050102010706020507" pitchFamily="18" charset="2"/>
                </a:rPr>
                <a:t></a:t>
              </a:r>
              <a:r>
                <a:rPr lang="zh-CN" altLang="en-US" i="1">
                  <a:solidFill>
                    <a:srgbClr val="008000"/>
                  </a:solidFill>
                </a:rPr>
                <a:t> </a:t>
              </a:r>
              <a:r>
                <a:rPr lang="en-US" altLang="zh-CN">
                  <a:solidFill>
                    <a:srgbClr val="008000"/>
                  </a:solidFill>
                </a:rPr>
                <a:t>&gt;</a:t>
              </a:r>
              <a:r>
                <a:rPr lang="en-US" altLang="zh-CN" sz="1500">
                  <a:solidFill>
                    <a:srgbClr val="008000"/>
                  </a:solidFill>
                </a:rPr>
                <a:t> </a:t>
              </a:r>
              <a:r>
                <a:rPr lang="en-US" altLang="zh-CN">
                  <a:solidFill>
                    <a:srgbClr val="008000"/>
                  </a:solidFill>
                </a:rPr>
                <a:t>0 </a:t>
              </a:r>
            </a:p>
          </p:txBody>
        </p:sp>
        <p:sp>
          <p:nvSpPr>
            <p:cNvPr id="57364" name="Line 34">
              <a:extLst>
                <a:ext uri="{FF2B5EF4-FFF2-40B4-BE49-F238E27FC236}">
                  <a16:creationId xmlns:a16="http://schemas.microsoft.com/office/drawing/2014/main" id="{740CE5C8-9261-47D0-85A3-D05A880AC1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1933"/>
              <a:ext cx="378" cy="427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5" name="Line 40">
              <a:extLst>
                <a:ext uri="{FF2B5EF4-FFF2-40B4-BE49-F238E27FC236}">
                  <a16:creationId xmlns:a16="http://schemas.microsoft.com/office/drawing/2014/main" id="{DB3C4C3A-F058-40F0-902C-BD7F912B7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933"/>
              <a:ext cx="409" cy="227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7499" name="Group 43">
            <a:extLst>
              <a:ext uri="{FF2B5EF4-FFF2-40B4-BE49-F238E27FC236}">
                <a16:creationId xmlns:a16="http://schemas.microsoft.com/office/drawing/2014/main" id="{40156ACF-FEB2-42EF-A55A-722518D012B5}"/>
              </a:ext>
            </a:extLst>
          </p:cNvPr>
          <p:cNvGrpSpPr>
            <a:grpSpLocks/>
          </p:cNvGrpSpPr>
          <p:nvPr/>
        </p:nvGrpSpPr>
        <p:grpSpPr bwMode="auto">
          <a:xfrm>
            <a:off x="6721475" y="2781300"/>
            <a:ext cx="1943100" cy="728663"/>
            <a:chOff x="4332" y="1338"/>
            <a:chExt cx="1224" cy="459"/>
          </a:xfrm>
        </p:grpSpPr>
        <p:sp>
          <p:nvSpPr>
            <p:cNvPr id="57361" name="Text Box 30">
              <a:extLst>
                <a:ext uri="{FF2B5EF4-FFF2-40B4-BE49-F238E27FC236}">
                  <a16:creationId xmlns:a16="http://schemas.microsoft.com/office/drawing/2014/main" id="{194AA8E8-139B-47F1-B85C-23CD049B9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5" y="1338"/>
              <a:ext cx="1211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6194" tIns="38097" rIns="76194" bIns="38097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200"/>
                <a:t>弱阻尼 </a:t>
              </a:r>
              <a:r>
                <a:rPr lang="zh-CN" altLang="en-US" i="1">
                  <a:sym typeface="Symbol" panose="05050102010706020507" pitchFamily="18" charset="2"/>
                </a:rPr>
                <a:t></a:t>
              </a:r>
              <a:r>
                <a:rPr lang="zh-CN" altLang="en-US" i="1"/>
                <a:t> </a:t>
              </a:r>
              <a:r>
                <a:rPr lang="en-US" altLang="zh-CN"/>
                <a:t>&gt;</a:t>
              </a:r>
              <a:r>
                <a:rPr lang="en-US" altLang="zh-CN" sz="1500"/>
                <a:t> </a:t>
              </a:r>
              <a:r>
                <a:rPr lang="en-US" altLang="zh-CN"/>
                <a:t>0</a:t>
              </a:r>
            </a:p>
          </p:txBody>
        </p:sp>
        <p:sp>
          <p:nvSpPr>
            <p:cNvPr id="57362" name="Line 42">
              <a:extLst>
                <a:ext uri="{FF2B5EF4-FFF2-40B4-BE49-F238E27FC236}">
                  <a16:creationId xmlns:a16="http://schemas.microsoft.com/office/drawing/2014/main" id="{A0E31910-9E06-4DE1-B2EC-0E90AD6999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1616"/>
              <a:ext cx="272" cy="18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7501" name="Group 45">
            <a:extLst>
              <a:ext uri="{FF2B5EF4-FFF2-40B4-BE49-F238E27FC236}">
                <a16:creationId xmlns:a16="http://schemas.microsoft.com/office/drawing/2014/main" id="{8C3FA1CD-C980-495D-BB69-56641FDDCE7C}"/>
              </a:ext>
            </a:extLst>
          </p:cNvPr>
          <p:cNvGrpSpPr>
            <a:grpSpLocks/>
          </p:cNvGrpSpPr>
          <p:nvPr/>
        </p:nvGrpSpPr>
        <p:grpSpPr bwMode="auto">
          <a:xfrm>
            <a:off x="6589713" y="2266950"/>
            <a:ext cx="2087562" cy="585788"/>
            <a:chOff x="4241" y="1020"/>
            <a:chExt cx="1315" cy="369"/>
          </a:xfrm>
        </p:grpSpPr>
        <p:sp>
          <p:nvSpPr>
            <p:cNvPr id="57359" name="Text Box 29">
              <a:extLst>
                <a:ext uri="{FF2B5EF4-FFF2-40B4-BE49-F238E27FC236}">
                  <a16:creationId xmlns:a16="http://schemas.microsoft.com/office/drawing/2014/main" id="{45437F82-66E3-4834-864C-C05F5D235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1" y="1020"/>
              <a:ext cx="1305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6194" tIns="38097" rIns="76194" bIns="38097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200">
                  <a:solidFill>
                    <a:schemeClr val="accent2"/>
                  </a:solidFill>
                </a:rPr>
                <a:t>无阻尼 </a:t>
              </a:r>
              <a:r>
                <a:rPr lang="zh-CN" altLang="en-US" i="1">
                  <a:solidFill>
                    <a:schemeClr val="accent2"/>
                  </a:solidFill>
                  <a:sym typeface="Symbol" panose="05050102010706020507" pitchFamily="18" charset="2"/>
                </a:rPr>
                <a:t></a:t>
              </a:r>
              <a:r>
                <a:rPr lang="zh-CN" altLang="en-US" i="1">
                  <a:solidFill>
                    <a:schemeClr val="accent2"/>
                  </a:solidFill>
                </a:rPr>
                <a:t> </a:t>
              </a:r>
              <a:r>
                <a:rPr lang="en-US" altLang="zh-CN">
                  <a:solidFill>
                    <a:schemeClr val="accent2"/>
                  </a:solidFill>
                </a:rPr>
                <a:t>=</a:t>
              </a:r>
              <a:r>
                <a:rPr lang="en-US" altLang="zh-CN" sz="1500">
                  <a:solidFill>
                    <a:schemeClr val="accent2"/>
                  </a:solidFill>
                </a:rPr>
                <a:t> </a:t>
              </a:r>
              <a:r>
                <a:rPr lang="en-US" altLang="zh-CN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57360" name="Line 44">
              <a:extLst>
                <a:ext uri="{FF2B5EF4-FFF2-40B4-BE49-F238E27FC236}">
                  <a16:creationId xmlns:a16="http://schemas.microsoft.com/office/drawing/2014/main" id="{F3B92B84-07EE-4B71-B1B4-762C120BC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" y="1298"/>
              <a:ext cx="181" cy="9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47503" name="Object 47">
            <a:extLst>
              <a:ext uri="{FF2B5EF4-FFF2-40B4-BE49-F238E27FC236}">
                <a16:creationId xmlns:a16="http://schemas.microsoft.com/office/drawing/2014/main" id="{81AD1EA0-B18F-4A9E-B3CD-AE672CE482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1875" y="404813"/>
          <a:ext cx="31083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0" name="公式" r:id="rId7" imgW="2941193" imgH="525687" progId="Equation.3">
                  <p:embed/>
                </p:oleObj>
              </mc:Choice>
              <mc:Fallback>
                <p:oleObj name="公式" r:id="rId7" imgW="2941193" imgH="525687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404813"/>
                        <a:ext cx="3108325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504" name="Object 48">
            <a:extLst>
              <a:ext uri="{FF2B5EF4-FFF2-40B4-BE49-F238E27FC236}">
                <a16:creationId xmlns:a16="http://schemas.microsoft.com/office/drawing/2014/main" id="{FE68F57E-417A-4649-A551-5ECE3C1192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4250" y="254000"/>
          <a:ext cx="3233738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1" name="公式" r:id="rId9" imgW="3070775" imgH="937167" progId="Equation.3">
                  <p:embed/>
                </p:oleObj>
              </mc:Choice>
              <mc:Fallback>
                <p:oleObj name="公式" r:id="rId9" imgW="3070775" imgH="937167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254000"/>
                        <a:ext cx="3233738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7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47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47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4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47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4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4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47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47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14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0" grpId="0"/>
      <p:bldP spid="147467" grpId="0"/>
      <p:bldP spid="147468" grpId="0"/>
      <p:bldP spid="14749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Text Box 4">
            <a:extLst>
              <a:ext uri="{FF2B5EF4-FFF2-40B4-BE49-F238E27FC236}">
                <a16:creationId xmlns:a16="http://schemas.microsoft.com/office/drawing/2014/main" id="{4D26FB3B-5494-429D-8622-20FEBE117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06388"/>
            <a:ext cx="22320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6194" tIns="38097" rIns="76194" bIns="38097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/>
            <a:r>
              <a:rPr lang="en-US" altLang="zh-CN" sz="2100">
                <a:latin typeface="华文中宋" panose="02010600040101010101" pitchFamily="2" charset="-122"/>
              </a:rPr>
              <a:t>★</a:t>
            </a:r>
            <a:r>
              <a:rPr lang="en-US" altLang="zh-CN">
                <a:solidFill>
                  <a:srgbClr val="000080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应用：</a:t>
            </a:r>
          </a:p>
        </p:txBody>
      </p:sp>
      <p:sp>
        <p:nvSpPr>
          <p:cNvPr id="148485" name="Text Box 5">
            <a:extLst>
              <a:ext uri="{FF2B5EF4-FFF2-40B4-BE49-F238E27FC236}">
                <a16:creationId xmlns:a16="http://schemas.microsoft.com/office/drawing/2014/main" id="{AA54A462-FAA1-4B60-B25D-636BB975F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738188"/>
            <a:ext cx="6049963" cy="144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6194" tIns="38097" rIns="76194" bIns="38097">
            <a:spAutoFit/>
          </a:bodyPr>
          <a:lstStyle>
            <a:lvl1pPr marL="457200" indent="-4572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en-US" altLang="zh-CN" sz="2300">
                <a:solidFill>
                  <a:srgbClr val="000066"/>
                </a:solidFill>
              </a:rPr>
              <a:t>(1)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电磁共振选台</a:t>
            </a:r>
            <a:r>
              <a:rPr lang="en-US" altLang="zh-CN" sz="2300">
                <a:solidFill>
                  <a:srgbClr val="000066"/>
                </a:solidFill>
              </a:rPr>
              <a:t>(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收音机</a:t>
            </a:r>
            <a:r>
              <a:rPr lang="en-US" altLang="zh-CN" sz="2300">
                <a:solidFill>
                  <a:srgbClr val="000066"/>
                </a:solidFill>
              </a:rPr>
              <a:t>)</a:t>
            </a:r>
            <a:r>
              <a:rPr lang="zh-CN" altLang="en-US" sz="2300">
                <a:solidFill>
                  <a:srgbClr val="000066"/>
                </a:solidFill>
              </a:rPr>
              <a:t>；</a:t>
            </a:r>
          </a:p>
          <a:p>
            <a:pPr algn="just" eaLnBrk="1" hangingPunct="1">
              <a:lnSpc>
                <a:spcPct val="130000"/>
              </a:lnSpc>
            </a:pPr>
            <a:r>
              <a:rPr lang="en-US" altLang="zh-CN" sz="2300">
                <a:solidFill>
                  <a:srgbClr val="000066"/>
                </a:solidFill>
              </a:rPr>
              <a:t>(2)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乐器利用共振提高音响效果；</a:t>
            </a:r>
          </a:p>
          <a:p>
            <a:pPr algn="just" eaLnBrk="1" hangingPunct="1">
              <a:lnSpc>
                <a:spcPct val="130000"/>
              </a:lnSpc>
            </a:pPr>
            <a:r>
              <a:rPr lang="en-US" altLang="zh-CN" sz="2300">
                <a:solidFill>
                  <a:srgbClr val="000066"/>
                </a:solidFill>
              </a:rPr>
              <a:t>(3)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研究避免共振的破坏的措施等。</a:t>
            </a:r>
          </a:p>
        </p:txBody>
      </p:sp>
      <p:sp>
        <p:nvSpPr>
          <p:cNvPr id="148486" name="Text Box 6">
            <a:extLst>
              <a:ext uri="{FF2B5EF4-FFF2-40B4-BE49-F238E27FC236}">
                <a16:creationId xmlns:a16="http://schemas.microsoft.com/office/drawing/2014/main" id="{9DE9082C-1E6F-4726-A1CE-E0C23B5D0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386013"/>
            <a:ext cx="51054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6194" tIns="38097" rIns="76194" bIns="38097">
            <a:spAutoFit/>
          </a:bodyPr>
          <a:lstStyle>
            <a:lvl1pPr marL="457200" indent="-4572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破坏外力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(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强迫力</a:t>
            </a:r>
            <a:r>
              <a:rPr lang="en-US" altLang="zh-CN" sz="2300">
                <a:solidFill>
                  <a:srgbClr val="000066"/>
                </a:solidFill>
                <a:latin typeface="华文中宋" panose="02010600040101010101" pitchFamily="2" charset="-122"/>
              </a:rPr>
              <a:t>)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的周期性</a:t>
            </a:r>
          </a:p>
          <a:p>
            <a:pPr algn="just" eaLnBrk="1" hangingPunct="1"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改变系统固有频率</a:t>
            </a:r>
          </a:p>
          <a:p>
            <a:pPr algn="just" eaLnBrk="1" hangingPunct="1"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改变外力的频率</a:t>
            </a:r>
          </a:p>
          <a:p>
            <a:pPr algn="just" eaLnBrk="1" hangingPunct="1"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增大系统阻尼力</a:t>
            </a:r>
          </a:p>
        </p:txBody>
      </p:sp>
      <p:grpSp>
        <p:nvGrpSpPr>
          <p:cNvPr id="148489" name="Group 9">
            <a:extLst>
              <a:ext uri="{FF2B5EF4-FFF2-40B4-BE49-F238E27FC236}">
                <a16:creationId xmlns:a16="http://schemas.microsoft.com/office/drawing/2014/main" id="{DD507A99-11B1-4880-BAE5-720ED9DF41D1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4941888"/>
            <a:ext cx="6462713" cy="630237"/>
            <a:chOff x="532" y="2931"/>
            <a:chExt cx="4071" cy="397"/>
          </a:xfrm>
        </p:grpSpPr>
        <p:sp>
          <p:nvSpPr>
            <p:cNvPr id="58376" name="WordArt 7">
              <a:extLst>
                <a:ext uri="{FF2B5EF4-FFF2-40B4-BE49-F238E27FC236}">
                  <a16:creationId xmlns:a16="http://schemas.microsoft.com/office/drawing/2014/main" id="{95A1689F-8ACF-4D52-A751-6CF20675C67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32" y="2931"/>
              <a:ext cx="345" cy="39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gradFill rotWithShape="1">
                    <a:gsLst>
                      <a:gs pos="0">
                        <a:srgbClr val="FFFF00"/>
                      </a:gs>
                      <a:gs pos="100000">
                        <a:srgbClr val="FF0000"/>
                      </a:gs>
                    </a:gsLst>
                    <a:path path="rect">
                      <a:fillToRect l="50000" t="50000" r="50000" b="50000"/>
                    </a:path>
                  </a:gradFill>
                  <a:effectLst>
                    <a:outerShdw dist="35921" dir="2700000" algn="ctr" rotWithShape="0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？</a:t>
              </a:r>
            </a:p>
          </p:txBody>
        </p:sp>
        <p:sp>
          <p:nvSpPr>
            <p:cNvPr id="58377" name="Rectangle 8">
              <a:extLst>
                <a:ext uri="{FF2B5EF4-FFF2-40B4-BE49-F238E27FC236}">
                  <a16:creationId xmlns:a16="http://schemas.microsoft.com/office/drawing/2014/main" id="{075A4B0A-00F5-4F9E-B06C-FBDAD0C5B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2951"/>
              <a:ext cx="3580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defTabSz="7620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r>
                <a:rPr lang="zh-CN" altLang="en-US" sz="2300">
                  <a:solidFill>
                    <a:srgbClr val="000066"/>
                  </a:solidFill>
                  <a:latin typeface="华文中宋" panose="02010600040101010101" pitchFamily="2" charset="-122"/>
                </a:rPr>
                <a:t>受迫振动与简谐振动有何不同？</a:t>
              </a:r>
            </a:p>
          </p:txBody>
        </p:sp>
      </p:grpSp>
      <p:pic>
        <p:nvPicPr>
          <p:cNvPr id="148490" name="Picture 10" descr="1">
            <a:extLst>
              <a:ext uri="{FF2B5EF4-FFF2-40B4-BE49-F238E27FC236}">
                <a16:creationId xmlns:a16="http://schemas.microsoft.com/office/drawing/2014/main" id="{631F5B4D-A97A-4EFD-B998-0A0B378F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206500"/>
            <a:ext cx="3960812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91" name="Text Box 11">
            <a:extLst>
              <a:ext uri="{FF2B5EF4-FFF2-40B4-BE49-F238E27FC236}">
                <a16:creationId xmlns:a16="http://schemas.microsoft.com/office/drawing/2014/main" id="{11028703-708C-419D-A95A-C10C6BD37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2672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塔科马海峡大桥的共振断蹋              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48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8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48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4" grpId="0"/>
      <p:bldP spid="148485" grpId="0"/>
      <p:bldP spid="148486" grpId="0"/>
      <p:bldP spid="14849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1">
            <a:extLst>
              <a:ext uri="{FF2B5EF4-FFF2-40B4-BE49-F238E27FC236}">
                <a16:creationId xmlns:a16="http://schemas.microsoft.com/office/drawing/2014/main" id="{CBB322B3-BCC4-4AAB-B5E1-2E3517238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773238"/>
            <a:ext cx="6607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zh-CN"/>
              <a:t>作业：</a:t>
            </a:r>
            <a:r>
              <a:rPr lang="en-US" altLang="zh-CN"/>
              <a:t>P272    7.5 , 7.7,  7.15,  7.17</a:t>
            </a:r>
            <a:r>
              <a:rPr lang="zh-CN" altLang="en-US"/>
              <a:t>，</a:t>
            </a:r>
            <a:r>
              <a:rPr lang="en-US" altLang="zh-CN"/>
              <a:t>7.25</a:t>
            </a:r>
            <a:endParaRPr lang="zh-CN" altLang="zh-CN"/>
          </a:p>
        </p:txBody>
      </p:sp>
    </p:spTree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0" name="Rectangle 4">
            <a:extLst>
              <a:ext uri="{FF2B5EF4-FFF2-40B4-BE49-F238E27FC236}">
                <a16:creationId xmlns:a16="http://schemas.microsoft.com/office/drawing/2014/main" id="{1C19E356-EB39-4CDA-A2C0-478A962F4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09575"/>
            <a:ext cx="76327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28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</a:t>
            </a:r>
            <a:r>
              <a:rPr lang="zh-CN" altLang="en-US" sz="28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</a:rPr>
              <a:t>  描述简谐振动的特征量 </a:t>
            </a:r>
          </a:p>
        </p:txBody>
      </p:sp>
      <p:sp>
        <p:nvSpPr>
          <p:cNvPr id="7171" name="Text Box 5">
            <a:extLst>
              <a:ext uri="{FF2B5EF4-FFF2-40B4-BE49-F238E27FC236}">
                <a16:creationId xmlns:a16="http://schemas.microsoft.com/office/drawing/2014/main" id="{EE3F7803-5596-4253-BB96-5E4F338C0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205038"/>
            <a:ext cx="63357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600">
                <a:solidFill>
                  <a:srgbClr val="000066"/>
                </a:solidFill>
              </a:rPr>
              <a:t>1</a:t>
            </a:r>
            <a:r>
              <a:rPr lang="zh-CN" altLang="en-US" sz="2600">
                <a:solidFill>
                  <a:srgbClr val="000066"/>
                </a:solidFill>
              </a:rPr>
              <a:t>、振幅</a:t>
            </a:r>
            <a:r>
              <a:rPr lang="zh-CN" altLang="en-US" sz="2600">
                <a:solidFill>
                  <a:srgbClr val="000099"/>
                </a:solidFill>
              </a:rPr>
              <a:t> </a:t>
            </a:r>
            <a:r>
              <a:rPr lang="en-US" altLang="zh-CN" sz="3000" i="1"/>
              <a:t>A </a:t>
            </a:r>
            <a:r>
              <a:rPr lang="en-US" altLang="zh-CN">
                <a:solidFill>
                  <a:srgbClr val="800000"/>
                </a:solidFill>
              </a:rPr>
              <a:t>— </a:t>
            </a:r>
            <a:r>
              <a:rPr lang="zh-CN" altLang="en-US" sz="2300">
                <a:solidFill>
                  <a:srgbClr val="800000"/>
                </a:solidFill>
              </a:rPr>
              <a:t>最大位移的绝对值。</a:t>
            </a:r>
            <a:endParaRPr lang="zh-CN" altLang="en-US" sz="2300">
              <a:solidFill>
                <a:srgbClr val="000099"/>
              </a:solidFill>
            </a:endParaRPr>
          </a:p>
        </p:txBody>
      </p:sp>
      <p:graphicFrame>
        <p:nvGraphicFramePr>
          <p:cNvPr id="7172" name="Object 6">
            <a:extLst>
              <a:ext uri="{FF2B5EF4-FFF2-40B4-BE49-F238E27FC236}">
                <a16:creationId xmlns:a16="http://schemas.microsoft.com/office/drawing/2014/main" id="{8AC89117-504C-49CE-A403-2D9ED5E02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9900" y="1731963"/>
          <a:ext cx="283210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公式" r:id="rId3" imgW="2987092" imgH="335342" progId="Equation.3">
                  <p:embed/>
                </p:oleObj>
              </mc:Choice>
              <mc:Fallback>
                <p:oleObj name="公式" r:id="rId3" imgW="2987092" imgH="33534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1731963"/>
                        <a:ext cx="2832100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7">
            <a:extLst>
              <a:ext uri="{FF2B5EF4-FFF2-40B4-BE49-F238E27FC236}">
                <a16:creationId xmlns:a16="http://schemas.microsoft.com/office/drawing/2014/main" id="{C504C6B1-E286-4E5C-8732-E5C025461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25939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谐振动方程：         </a:t>
            </a:r>
          </a:p>
        </p:txBody>
      </p:sp>
      <p:sp>
        <p:nvSpPr>
          <p:cNvPr id="7174" name="Text Box 8">
            <a:extLst>
              <a:ext uri="{FF2B5EF4-FFF2-40B4-BE49-F238E27FC236}">
                <a16:creationId xmlns:a16="http://schemas.microsoft.com/office/drawing/2014/main" id="{7C98E741-085D-4C48-AE86-6A1C0728F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3554413"/>
            <a:ext cx="5040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600">
                <a:solidFill>
                  <a:srgbClr val="000066"/>
                </a:solidFill>
              </a:rPr>
              <a:t>2</a:t>
            </a:r>
            <a:r>
              <a:rPr lang="zh-CN" altLang="en-US" sz="2600">
                <a:solidFill>
                  <a:srgbClr val="000066"/>
                </a:solidFill>
              </a:rPr>
              <a:t>、周期、频率和角频率          </a:t>
            </a:r>
          </a:p>
        </p:txBody>
      </p:sp>
      <p:sp>
        <p:nvSpPr>
          <p:cNvPr id="7175" name="Text Box 9">
            <a:extLst>
              <a:ext uri="{FF2B5EF4-FFF2-40B4-BE49-F238E27FC236}">
                <a16:creationId xmlns:a16="http://schemas.microsoft.com/office/drawing/2014/main" id="{B6F10503-AD1B-4DB2-A2AF-68269C0E1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4173538"/>
            <a:ext cx="63325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1</a:t>
            </a:r>
            <a:r>
              <a:rPr lang="zh-CN" altLang="en-US">
                <a:solidFill>
                  <a:srgbClr val="000066"/>
                </a:solidFill>
              </a:rPr>
              <a:t>）</a:t>
            </a:r>
            <a:r>
              <a:rPr lang="en-US" altLang="zh-CN">
                <a:solidFill>
                  <a:srgbClr val="000066"/>
                </a:solidFill>
              </a:rPr>
              <a:t>. </a:t>
            </a:r>
            <a:r>
              <a:rPr lang="zh-CN" altLang="en-US">
                <a:solidFill>
                  <a:srgbClr val="000066"/>
                </a:solidFill>
              </a:rPr>
              <a:t>周期</a:t>
            </a:r>
            <a:r>
              <a:rPr lang="zh-CN" altLang="en-US">
                <a:solidFill>
                  <a:srgbClr val="000092"/>
                </a:solidFill>
              </a:rPr>
              <a:t>  </a:t>
            </a:r>
            <a:r>
              <a:rPr lang="en-US" altLang="zh-CN" sz="2800" i="1"/>
              <a:t>T </a:t>
            </a:r>
            <a:r>
              <a:rPr lang="en-US" altLang="zh-CN" i="1">
                <a:solidFill>
                  <a:srgbClr val="800000"/>
                </a:solidFill>
              </a:rPr>
              <a:t>—</a:t>
            </a:r>
            <a:r>
              <a:rPr lang="en-US" altLang="zh-CN" i="1"/>
              <a:t> </a:t>
            </a:r>
            <a:r>
              <a:rPr lang="zh-CN" altLang="en-US" sz="2300">
                <a:solidFill>
                  <a:srgbClr val="800000"/>
                </a:solidFill>
              </a:rPr>
              <a:t>完成一次全振动所需的时间        </a:t>
            </a:r>
            <a:endParaRPr lang="zh-CN" altLang="en-US" sz="2300" i="1"/>
          </a:p>
        </p:txBody>
      </p:sp>
      <p:graphicFrame>
        <p:nvGraphicFramePr>
          <p:cNvPr id="7176" name="Object 10">
            <a:extLst>
              <a:ext uri="{FF2B5EF4-FFF2-40B4-BE49-F238E27FC236}">
                <a16:creationId xmlns:a16="http://schemas.microsoft.com/office/drawing/2014/main" id="{3EA7993D-81C9-4F4B-959E-186BB61FFB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3425" y="4740275"/>
          <a:ext cx="122396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公式" r:id="rId5" imgW="1173511" imgH="815402" progId="Equation.3">
                  <p:embed/>
                </p:oleObj>
              </mc:Choice>
              <mc:Fallback>
                <p:oleObj name="公式" r:id="rId5" imgW="1173511" imgH="81540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425" y="4740275"/>
                        <a:ext cx="122396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Text Box 12">
            <a:extLst>
              <a:ext uri="{FF2B5EF4-FFF2-40B4-BE49-F238E27FC236}">
                <a16:creationId xmlns:a16="http://schemas.microsoft.com/office/drawing/2014/main" id="{A7743E3F-EDD0-4E7A-9133-16D12ABD4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813" y="5757863"/>
            <a:ext cx="244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66"/>
                </a:solidFill>
              </a:rPr>
              <a:t>弹簧振子：   </a:t>
            </a:r>
          </a:p>
        </p:txBody>
      </p:sp>
      <p:graphicFrame>
        <p:nvGraphicFramePr>
          <p:cNvPr id="7178" name="Object 13">
            <a:extLst>
              <a:ext uri="{FF2B5EF4-FFF2-40B4-BE49-F238E27FC236}">
                <a16:creationId xmlns:a16="http://schemas.microsoft.com/office/drawing/2014/main" id="{4D6881DD-12F4-4845-AE70-DD42BE680D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64075" y="5757863"/>
          <a:ext cx="2857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公式" r:id="rId7" imgW="2781385" imgH="403922" progId="Equation.3">
                  <p:embed/>
                </p:oleObj>
              </mc:Choice>
              <mc:Fallback>
                <p:oleObj name="公式" r:id="rId7" imgW="2781385" imgH="40392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5757863"/>
                        <a:ext cx="28575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9" name="Object 14">
            <a:extLst>
              <a:ext uri="{FF2B5EF4-FFF2-40B4-BE49-F238E27FC236}">
                <a16:creationId xmlns:a16="http://schemas.microsoft.com/office/drawing/2014/main" id="{B641B11A-6566-43E5-9307-0CDEC42C69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2088" y="5757863"/>
          <a:ext cx="17653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公式" r:id="rId9" imgW="2004176" imgH="403922" progId="Equation.3">
                  <p:embed/>
                </p:oleObj>
              </mc:Choice>
              <mc:Fallback>
                <p:oleObj name="公式" r:id="rId9" imgW="2004176" imgH="40392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5757863"/>
                        <a:ext cx="176530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0" name="Rectangle 16">
            <a:extLst>
              <a:ext uri="{FF2B5EF4-FFF2-40B4-BE49-F238E27FC236}">
                <a16:creationId xmlns:a16="http://schemas.microsoft.com/office/drawing/2014/main" id="{E9B1B1BF-66C4-4CF6-B11C-2E059CFE9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755900"/>
            <a:ext cx="320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/>
              <a:t>(</a:t>
            </a:r>
            <a:r>
              <a:rPr lang="zh-CN" altLang="en-US"/>
              <a:t>参考圆的半径</a:t>
            </a:r>
            <a:r>
              <a:rPr lang="en-US" altLang="zh-CN"/>
              <a:t>)             </a:t>
            </a:r>
          </a:p>
        </p:txBody>
      </p:sp>
      <p:grpSp>
        <p:nvGrpSpPr>
          <p:cNvPr id="7181" name="Group 40">
            <a:extLst>
              <a:ext uri="{FF2B5EF4-FFF2-40B4-BE49-F238E27FC236}">
                <a16:creationId xmlns:a16="http://schemas.microsoft.com/office/drawing/2014/main" id="{B1E5BE1D-4769-498B-8D2A-0F772324602F}"/>
              </a:ext>
            </a:extLst>
          </p:cNvPr>
          <p:cNvGrpSpPr>
            <a:grpSpLocks/>
          </p:cNvGrpSpPr>
          <p:nvPr/>
        </p:nvGrpSpPr>
        <p:grpSpPr bwMode="auto">
          <a:xfrm>
            <a:off x="5218113" y="1806575"/>
            <a:ext cx="793750" cy="901700"/>
            <a:chOff x="3295" y="1138"/>
            <a:chExt cx="500" cy="568"/>
          </a:xfrm>
        </p:grpSpPr>
        <p:sp>
          <p:nvSpPr>
            <p:cNvPr id="7196" name="Line 29">
              <a:extLst>
                <a:ext uri="{FF2B5EF4-FFF2-40B4-BE49-F238E27FC236}">
                  <a16:creationId xmlns:a16="http://schemas.microsoft.com/office/drawing/2014/main" id="{1321F558-BABC-4F15-AA7A-99B293C3A1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3" y="1322"/>
              <a:ext cx="0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Line 30">
              <a:extLst>
                <a:ext uri="{FF2B5EF4-FFF2-40B4-BE49-F238E27FC236}">
                  <a16:creationId xmlns:a16="http://schemas.microsoft.com/office/drawing/2014/main" id="{1B40815E-A943-4506-A30B-5BA61C93E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" y="1306"/>
              <a:ext cx="251" cy="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" name="Text Box 31">
              <a:extLst>
                <a:ext uri="{FF2B5EF4-FFF2-40B4-BE49-F238E27FC236}">
                  <a16:creationId xmlns:a16="http://schemas.microsoft.com/office/drawing/2014/main" id="{21AF4C0D-7BDE-4A18-805A-D27B06FAF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" y="1138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ea typeface="宋体" panose="02010600030101010101" pitchFamily="2" charset="-122"/>
                </a:rPr>
                <a:t>A</a:t>
              </a:r>
            </a:p>
          </p:txBody>
        </p:sp>
      </p:grpSp>
      <p:grpSp>
        <p:nvGrpSpPr>
          <p:cNvPr id="7182" name="Group 42">
            <a:extLst>
              <a:ext uri="{FF2B5EF4-FFF2-40B4-BE49-F238E27FC236}">
                <a16:creationId xmlns:a16="http://schemas.microsoft.com/office/drawing/2014/main" id="{6122C254-664C-4CF7-A2DF-906E058034E3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2408238"/>
            <a:ext cx="2879725" cy="735012"/>
            <a:chOff x="3515" y="1525"/>
            <a:chExt cx="1814" cy="463"/>
          </a:xfrm>
        </p:grpSpPr>
        <p:sp>
          <p:nvSpPr>
            <p:cNvPr id="7193" name="Text Box 27">
              <a:extLst>
                <a:ext uri="{FF2B5EF4-FFF2-40B4-BE49-F238E27FC236}">
                  <a16:creationId xmlns:a16="http://schemas.microsoft.com/office/drawing/2014/main" id="{1BED2C51-82DD-4AF3-BC1A-CDF9C1816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6" y="1661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006600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7194" name="Line 32">
              <a:extLst>
                <a:ext uri="{FF2B5EF4-FFF2-40B4-BE49-F238E27FC236}">
                  <a16:creationId xmlns:a16="http://schemas.microsoft.com/office/drawing/2014/main" id="{69CE8C4E-A8D2-42E3-8BF1-9781DC60B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9" y="1525"/>
              <a:ext cx="0" cy="227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5" name="Line 41">
              <a:extLst>
                <a:ext uri="{FF2B5EF4-FFF2-40B4-BE49-F238E27FC236}">
                  <a16:creationId xmlns:a16="http://schemas.microsoft.com/office/drawing/2014/main" id="{F2562143-5F04-4889-8CFF-248AE5870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5" y="1525"/>
              <a:ext cx="167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83" name="Group 45">
            <a:extLst>
              <a:ext uri="{FF2B5EF4-FFF2-40B4-BE49-F238E27FC236}">
                <a16:creationId xmlns:a16="http://schemas.microsoft.com/office/drawing/2014/main" id="{D1F147B0-8F1B-42F3-96B9-E3DA05AA0BA8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1374775"/>
            <a:ext cx="3619500" cy="2270125"/>
            <a:chOff x="3288" y="866"/>
            <a:chExt cx="2280" cy="1430"/>
          </a:xfrm>
        </p:grpSpPr>
        <p:sp>
          <p:nvSpPr>
            <p:cNvPr id="7184" name="Line 24">
              <a:extLst>
                <a:ext uri="{FF2B5EF4-FFF2-40B4-BE49-F238E27FC236}">
                  <a16:creationId xmlns:a16="http://schemas.microsoft.com/office/drawing/2014/main" id="{2766D7B4-F5C3-4C71-BF00-124CB313C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0" y="2003"/>
              <a:ext cx="0" cy="25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5" name="Line 18">
              <a:extLst>
                <a:ext uri="{FF2B5EF4-FFF2-40B4-BE49-F238E27FC236}">
                  <a16:creationId xmlns:a16="http://schemas.microsoft.com/office/drawing/2014/main" id="{FEDD2E5F-17C6-4225-94B0-3CD5C0D54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6" y="1703"/>
              <a:ext cx="2042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6" name="Line 19">
              <a:extLst>
                <a:ext uri="{FF2B5EF4-FFF2-40B4-BE49-F238E27FC236}">
                  <a16:creationId xmlns:a16="http://schemas.microsoft.com/office/drawing/2014/main" id="{E6347D01-1841-4AE7-B455-60F5DA2239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6" y="1002"/>
              <a:ext cx="0" cy="129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7" name="Freeform 20">
              <a:extLst>
                <a:ext uri="{FF2B5EF4-FFF2-40B4-BE49-F238E27FC236}">
                  <a16:creationId xmlns:a16="http://schemas.microsoft.com/office/drawing/2014/main" id="{6D9B0B69-FC42-4AD4-A3A5-D14A50D07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4" y="1314"/>
              <a:ext cx="1876" cy="794"/>
            </a:xfrm>
            <a:custGeom>
              <a:avLst/>
              <a:gdLst>
                <a:gd name="T0" fmla="*/ 0 w 2121"/>
                <a:gd name="T1" fmla="*/ 70 h 991"/>
                <a:gd name="T2" fmla="*/ 167 w 2121"/>
                <a:gd name="T3" fmla="*/ 2 h 991"/>
                <a:gd name="T4" fmla="*/ 326 w 2121"/>
                <a:gd name="T5" fmla="*/ 67 h 991"/>
                <a:gd name="T6" fmla="*/ 484 w 2121"/>
                <a:gd name="T7" fmla="*/ 135 h 991"/>
                <a:gd name="T8" fmla="*/ 640 w 2121"/>
                <a:gd name="T9" fmla="*/ 67 h 991"/>
                <a:gd name="T10" fmla="*/ 702 w 2121"/>
                <a:gd name="T11" fmla="*/ 32 h 9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21" h="991">
                  <a:moveTo>
                    <a:pt x="0" y="509"/>
                  </a:moveTo>
                  <a:cubicBezTo>
                    <a:pt x="84" y="425"/>
                    <a:pt x="342" y="6"/>
                    <a:pt x="506" y="3"/>
                  </a:cubicBezTo>
                  <a:cubicBezTo>
                    <a:pt x="670" y="0"/>
                    <a:pt x="826" y="324"/>
                    <a:pt x="985" y="488"/>
                  </a:cubicBezTo>
                  <a:cubicBezTo>
                    <a:pt x="1144" y="652"/>
                    <a:pt x="1302" y="988"/>
                    <a:pt x="1460" y="989"/>
                  </a:cubicBezTo>
                  <a:cubicBezTo>
                    <a:pt x="1617" y="991"/>
                    <a:pt x="1825" y="622"/>
                    <a:pt x="1935" y="498"/>
                  </a:cubicBezTo>
                  <a:cubicBezTo>
                    <a:pt x="2045" y="374"/>
                    <a:pt x="2090" y="285"/>
                    <a:pt x="2121" y="242"/>
                  </a:cubicBezTo>
                </a:path>
              </a:pathLst>
            </a:custGeom>
            <a:noFill/>
            <a:ln w="349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8" name="Text Box 21">
              <a:extLst>
                <a:ext uri="{FF2B5EF4-FFF2-40B4-BE49-F238E27FC236}">
                  <a16:creationId xmlns:a16="http://schemas.microsoft.com/office/drawing/2014/main" id="{3C035070-0D20-46BF-948D-2ADDC1C8FE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7" y="1683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7189" name="Text Box 23">
              <a:extLst>
                <a:ext uri="{FF2B5EF4-FFF2-40B4-BE49-F238E27FC236}">
                  <a16:creationId xmlns:a16="http://schemas.microsoft.com/office/drawing/2014/main" id="{8D408A48-DFD8-4DB8-9AC0-EA8F486B2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86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7190" name="Rectangle 37">
              <a:extLst>
                <a:ext uri="{FF2B5EF4-FFF2-40B4-BE49-F238E27FC236}">
                  <a16:creationId xmlns:a16="http://schemas.microsoft.com/office/drawing/2014/main" id="{511BE3B8-DDEB-45C7-8574-7696A0713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434"/>
              <a:ext cx="227" cy="31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 type="none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91" name="Text Box 38">
              <a:extLst>
                <a:ext uri="{FF2B5EF4-FFF2-40B4-BE49-F238E27FC236}">
                  <a16:creationId xmlns:a16="http://schemas.microsoft.com/office/drawing/2014/main" id="{9D3B27D6-10BA-49B1-BBC9-9C253D864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1570"/>
              <a:ext cx="26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r>
                <a:rPr lang="en-US" altLang="zh-CN" sz="2600" i="1">
                  <a:solidFill>
                    <a:schemeClr val="tx1"/>
                  </a:solidFill>
                  <a:ea typeface="宋体" panose="02010600030101010101" pitchFamily="2" charset="-122"/>
                </a:rPr>
                <a:t>O</a:t>
              </a:r>
            </a:p>
          </p:txBody>
        </p:sp>
        <p:sp>
          <p:nvSpPr>
            <p:cNvPr id="7192" name="Freeform 43">
              <a:extLst>
                <a:ext uri="{FF2B5EF4-FFF2-40B4-BE49-F238E27FC236}">
                  <a16:creationId xmlns:a16="http://schemas.microsoft.com/office/drawing/2014/main" id="{3E6F79B7-459B-4369-811D-E53E96ED1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" y="1343"/>
              <a:ext cx="227" cy="182"/>
            </a:xfrm>
            <a:custGeom>
              <a:avLst/>
              <a:gdLst>
                <a:gd name="T0" fmla="*/ 0 w 272"/>
                <a:gd name="T1" fmla="*/ 30 h 227"/>
                <a:gd name="T2" fmla="*/ 27 w 272"/>
                <a:gd name="T3" fmla="*/ 6 h 227"/>
                <a:gd name="T4" fmla="*/ 53 w 272"/>
                <a:gd name="T5" fmla="*/ 0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227">
                  <a:moveTo>
                    <a:pt x="0" y="227"/>
                  </a:moveTo>
                  <a:cubicBezTo>
                    <a:pt x="45" y="155"/>
                    <a:pt x="91" y="84"/>
                    <a:pt x="136" y="46"/>
                  </a:cubicBezTo>
                  <a:cubicBezTo>
                    <a:pt x="181" y="8"/>
                    <a:pt x="249" y="8"/>
                    <a:pt x="272" y="0"/>
                  </a:cubicBezTo>
                </a:path>
              </a:pathLst>
            </a:custGeom>
            <a:noFill/>
            <a:ln w="349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>
            <a:extLst>
              <a:ext uri="{FF2B5EF4-FFF2-40B4-BE49-F238E27FC236}">
                <a16:creationId xmlns:a16="http://schemas.microsoft.com/office/drawing/2014/main" id="{F0E91AC0-748F-4A0C-B7EE-5DC5E58B4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42888"/>
            <a:ext cx="79200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2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）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频率</a:t>
            </a:r>
            <a:r>
              <a:rPr lang="zh-CN" altLang="en-US" sz="500">
                <a:solidFill>
                  <a:srgbClr val="000092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3000" i="1">
                <a:latin typeface="华文中宋" panose="02010600040101010101" pitchFamily="2" charset="-122"/>
                <a:sym typeface="Symbol" panose="05050102010706020507" pitchFamily="18" charset="2"/>
              </a:rPr>
              <a:t></a:t>
            </a:r>
            <a:r>
              <a:rPr lang="zh-CN" altLang="en-US" sz="2800" i="1">
                <a:latin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800" i="1">
                <a:solidFill>
                  <a:srgbClr val="800000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— 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单位时间内完成全振动的次数。</a:t>
            </a:r>
            <a:r>
              <a:rPr lang="zh-CN" altLang="en-US" sz="2800" i="1">
                <a:latin typeface="华文中宋" panose="02010600040101010101" pitchFamily="2" charset="-122"/>
                <a:sym typeface="Symbol" panose="05050102010706020507" pitchFamily="18" charset="2"/>
              </a:rPr>
              <a:t>       </a:t>
            </a:r>
            <a:endParaRPr lang="zh-CN" altLang="en-US" sz="2800">
              <a:latin typeface="华文中宋" panose="02010600040101010101" pitchFamily="2" charset="-122"/>
            </a:endParaRPr>
          </a:p>
        </p:txBody>
      </p:sp>
      <p:graphicFrame>
        <p:nvGraphicFramePr>
          <p:cNvPr id="8195" name="Object 5">
            <a:extLst>
              <a:ext uri="{FF2B5EF4-FFF2-40B4-BE49-F238E27FC236}">
                <a16:creationId xmlns:a16="http://schemas.microsoft.com/office/drawing/2014/main" id="{78C368F5-DF13-4915-9EB7-DB4843096B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3800" y="762000"/>
          <a:ext cx="203676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公式" r:id="rId3" imgW="1897264" imgH="815402" progId="Equation.3">
                  <p:embed/>
                </p:oleObj>
              </mc:Choice>
              <mc:Fallback>
                <p:oleObj name="公式" r:id="rId3" imgW="1897264" imgH="81540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762000"/>
                        <a:ext cx="2036763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Rectangle 7">
            <a:extLst>
              <a:ext uri="{FF2B5EF4-FFF2-40B4-BE49-F238E27FC236}">
                <a16:creationId xmlns:a16="http://schemas.microsoft.com/office/drawing/2014/main" id="{76DCA41C-F456-4F6A-8298-05217AC83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1682750"/>
            <a:ext cx="84169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3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）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. 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角频率</a:t>
            </a:r>
            <a:r>
              <a:rPr lang="zh-CN" altLang="en-US" sz="1000">
                <a:solidFill>
                  <a:srgbClr val="000092"/>
                </a:solidFill>
                <a:latin typeface="华文中宋" panose="02010600040101010101" pitchFamily="2" charset="-122"/>
              </a:rPr>
              <a:t> </a:t>
            </a:r>
            <a:r>
              <a:rPr lang="zh-CN" altLang="en-US" sz="3000" i="1">
                <a:latin typeface="华文中宋" panose="02010600040101010101" pitchFamily="2" charset="-122"/>
                <a:sym typeface="Symbol" panose="05050102010706020507" pitchFamily="18" charset="2"/>
              </a:rPr>
              <a:t></a:t>
            </a:r>
            <a:r>
              <a:rPr lang="zh-CN" altLang="en-US" i="1">
                <a:solidFill>
                  <a:srgbClr val="000092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900">
                <a:solidFill>
                  <a:srgbClr val="800000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—</a:t>
            </a:r>
            <a:r>
              <a:rPr lang="en-US" altLang="zh-CN">
                <a:solidFill>
                  <a:srgbClr val="800000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旋转矢量的角速度。</a:t>
            </a:r>
            <a:r>
              <a:rPr lang="en-US" altLang="zh-CN" sz="2300">
                <a:solidFill>
                  <a:srgbClr val="800000"/>
                </a:solidFill>
                <a:sym typeface="Symbol" panose="05050102010706020507" pitchFamily="18" charset="2"/>
              </a:rPr>
              <a:t>(</a:t>
            </a:r>
            <a:r>
              <a:rPr lang="zh-CN" altLang="en-US" sz="2300">
                <a:solidFill>
                  <a:srgbClr val="800000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亦称</a:t>
            </a:r>
            <a:r>
              <a:rPr lang="zh-CN" altLang="en-US" sz="2300">
                <a:latin typeface="华文中宋" panose="02010600040101010101" pitchFamily="2" charset="-122"/>
                <a:sym typeface="Symbol" panose="05050102010706020507" pitchFamily="18" charset="2"/>
              </a:rPr>
              <a:t>圆频率</a:t>
            </a:r>
            <a:r>
              <a:rPr lang="en-US" altLang="zh-CN" sz="2300">
                <a:solidFill>
                  <a:srgbClr val="800000"/>
                </a:solidFill>
                <a:sym typeface="Symbol" panose="05050102010706020507" pitchFamily="18" charset="2"/>
              </a:rPr>
              <a:t>)</a:t>
            </a:r>
            <a:r>
              <a:rPr lang="en-US" altLang="zh-CN">
                <a:solidFill>
                  <a:srgbClr val="800000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0092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i="1">
                <a:solidFill>
                  <a:srgbClr val="000092"/>
                </a:solidFill>
                <a:latin typeface="华文中宋" panose="02010600040101010101" pitchFamily="2" charset="-122"/>
                <a:sym typeface="Symbol" panose="05050102010706020507" pitchFamily="18" charset="2"/>
              </a:rPr>
              <a:t>             </a:t>
            </a:r>
            <a:endParaRPr lang="en-US" altLang="zh-CN">
              <a:solidFill>
                <a:srgbClr val="000092"/>
              </a:solidFill>
              <a:latin typeface="华文中宋" panose="02010600040101010101" pitchFamily="2" charset="-122"/>
            </a:endParaRPr>
          </a:p>
        </p:txBody>
      </p:sp>
      <p:graphicFrame>
        <p:nvGraphicFramePr>
          <p:cNvPr id="8197" name="Object 8">
            <a:extLst>
              <a:ext uri="{FF2B5EF4-FFF2-40B4-BE49-F238E27FC236}">
                <a16:creationId xmlns:a16="http://schemas.microsoft.com/office/drawing/2014/main" id="{0A2AF8CF-01E0-48C2-A483-7F7B7482E1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2259013"/>
          <a:ext cx="244792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公式" r:id="rId5" imgW="2331628" imgH="815402" progId="Equation.3">
                  <p:embed/>
                </p:oleObj>
              </mc:Choice>
              <mc:Fallback>
                <p:oleObj name="公式" r:id="rId5" imgW="2331628" imgH="81540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259013"/>
                        <a:ext cx="244792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10">
            <a:extLst>
              <a:ext uri="{FF2B5EF4-FFF2-40B4-BE49-F238E27FC236}">
                <a16:creationId xmlns:a16="http://schemas.microsoft.com/office/drawing/2014/main" id="{C0CFC120-5EF4-4752-969D-3C07C6B4C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82975"/>
            <a:ext cx="38147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defTabSz="7620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1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）</a:t>
            </a:r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. </a:t>
            </a:r>
            <a:r>
              <a:rPr lang="zh-CN" altLang="en-US" sz="2300">
                <a:solidFill>
                  <a:srgbClr val="000066"/>
                </a:solidFill>
                <a:latin typeface="华文中宋" panose="02010600040101010101" pitchFamily="2" charset="-122"/>
              </a:rPr>
              <a:t>相位</a:t>
            </a:r>
            <a:r>
              <a:rPr lang="zh-CN" altLang="en-US">
                <a:solidFill>
                  <a:srgbClr val="000092"/>
                </a:solidFill>
                <a:latin typeface="华文中宋" panose="02010600040101010101" pitchFamily="2" charset="-122"/>
              </a:rPr>
              <a:t> </a:t>
            </a:r>
            <a:r>
              <a:rPr lang="en-US" altLang="zh-CN" sz="2800"/>
              <a:t>(</a:t>
            </a:r>
            <a:r>
              <a:rPr lang="en-US" altLang="zh-CN" sz="2800" i="1">
                <a:sym typeface="Symbol" panose="05050102010706020507" pitchFamily="18" charset="2"/>
              </a:rPr>
              <a:t></a:t>
            </a:r>
            <a:r>
              <a:rPr lang="en-US" altLang="zh-CN" sz="1000" i="1">
                <a:sym typeface="Symbol" panose="05050102010706020507" pitchFamily="18" charset="2"/>
              </a:rPr>
              <a:t>  </a:t>
            </a:r>
            <a:r>
              <a:rPr lang="en-US" altLang="zh-CN" sz="2800" i="1"/>
              <a:t>t</a:t>
            </a:r>
            <a:r>
              <a:rPr lang="en-US" altLang="zh-CN" sz="1500" i="1"/>
              <a:t> </a:t>
            </a:r>
            <a:r>
              <a:rPr lang="en-US" altLang="zh-CN" sz="2800"/>
              <a:t>+</a:t>
            </a:r>
            <a:r>
              <a:rPr lang="en-US" altLang="zh-CN" sz="1000"/>
              <a:t> </a:t>
            </a:r>
            <a:r>
              <a:rPr lang="en-US" altLang="zh-CN" sz="2800" i="1">
                <a:sym typeface="Symbol" panose="05050102010706020507" pitchFamily="18" charset="2"/>
              </a:rPr>
              <a:t> </a:t>
            </a:r>
            <a:r>
              <a:rPr lang="en-US" altLang="zh-CN" sz="2800"/>
              <a:t>)</a:t>
            </a:r>
            <a:r>
              <a:rPr lang="en-US" altLang="zh-CN" sz="2800">
                <a:solidFill>
                  <a:srgbClr val="000092"/>
                </a:solidFill>
              </a:rPr>
              <a:t>            </a:t>
            </a:r>
            <a:endParaRPr lang="en-US" altLang="zh-CN" sz="2800" i="1">
              <a:solidFill>
                <a:srgbClr val="000092"/>
              </a:solidFill>
            </a:endParaRPr>
          </a:p>
        </p:txBody>
      </p:sp>
      <p:sp>
        <p:nvSpPr>
          <p:cNvPr id="8199" name="Text Box 11">
            <a:extLst>
              <a:ext uri="{FF2B5EF4-FFF2-40B4-BE49-F238E27FC236}">
                <a16:creationId xmlns:a16="http://schemas.microsoft.com/office/drawing/2014/main" id="{F4880348-2CAE-4AA3-A98A-A7B922791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4059238"/>
            <a:ext cx="72390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000066"/>
                </a:solidFill>
              </a:rPr>
              <a:t>决定物体的振动状态或旋转矢量在参考圆上的位置。         </a:t>
            </a:r>
          </a:p>
        </p:txBody>
      </p:sp>
      <p:sp>
        <p:nvSpPr>
          <p:cNvPr id="8200" name="Rectangle 13">
            <a:extLst>
              <a:ext uri="{FF2B5EF4-FFF2-40B4-BE49-F238E27FC236}">
                <a16:creationId xmlns:a16="http://schemas.microsoft.com/office/drawing/2014/main" id="{08BDE603-DF64-4283-A1ED-790548CB5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37063"/>
            <a:ext cx="84248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(1)</a:t>
            </a:r>
            <a:r>
              <a:rPr lang="en-US" altLang="zh-CN">
                <a:solidFill>
                  <a:srgbClr val="00009A"/>
                </a:solidFill>
              </a:rPr>
              <a:t>  </a:t>
            </a:r>
            <a:r>
              <a:rPr lang="en-US" altLang="zh-CN" sz="2800"/>
              <a:t>(</a:t>
            </a:r>
            <a:r>
              <a:rPr lang="en-US" altLang="zh-CN" sz="2800" i="1">
                <a:sym typeface="Symbol" panose="05050102010706020507" pitchFamily="18" charset="2"/>
              </a:rPr>
              <a:t></a:t>
            </a:r>
            <a:r>
              <a:rPr lang="en-US" altLang="zh-CN" sz="1800" i="1">
                <a:sym typeface="Symbol" panose="05050102010706020507" pitchFamily="18" charset="2"/>
              </a:rPr>
              <a:t> </a:t>
            </a:r>
            <a:r>
              <a:rPr lang="en-US" altLang="zh-CN" sz="1000" i="1">
                <a:sym typeface="Symbol" panose="05050102010706020507" pitchFamily="18" charset="2"/>
              </a:rPr>
              <a:t> </a:t>
            </a:r>
            <a:r>
              <a:rPr lang="en-US" altLang="zh-CN" sz="2800" i="1"/>
              <a:t>t</a:t>
            </a:r>
            <a:r>
              <a:rPr lang="en-US" altLang="zh-CN" sz="1500" i="1"/>
              <a:t> </a:t>
            </a:r>
            <a:r>
              <a:rPr lang="en-US" altLang="zh-CN" sz="2800"/>
              <a:t>+</a:t>
            </a:r>
            <a:r>
              <a:rPr lang="en-US" altLang="zh-CN" sz="1000"/>
              <a:t> </a:t>
            </a:r>
            <a:r>
              <a:rPr lang="en-US" altLang="zh-CN" sz="2800" i="1">
                <a:sym typeface="Symbol" panose="05050102010706020507" pitchFamily="18" charset="2"/>
              </a:rPr>
              <a:t> </a:t>
            </a:r>
            <a:r>
              <a:rPr lang="en-US" altLang="zh-CN" sz="2800"/>
              <a:t>) </a:t>
            </a:r>
            <a:r>
              <a:rPr lang="zh-CN" altLang="en-US" sz="2300">
                <a:solidFill>
                  <a:srgbClr val="000066"/>
                </a:solidFill>
              </a:rPr>
              <a:t>可确定</a:t>
            </a:r>
            <a:r>
              <a:rPr lang="zh-CN" altLang="en-US"/>
              <a:t> </a:t>
            </a:r>
            <a:r>
              <a:rPr lang="en-US" altLang="zh-CN" sz="2900" i="1"/>
              <a:t>t</a:t>
            </a:r>
            <a:r>
              <a:rPr lang="en-US" altLang="zh-CN" sz="2900" i="1">
                <a:solidFill>
                  <a:srgbClr val="00009A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时刻的</a:t>
            </a:r>
            <a:r>
              <a:rPr lang="zh-CN" altLang="en-US">
                <a:solidFill>
                  <a:srgbClr val="00009A"/>
                </a:solidFill>
              </a:rPr>
              <a:t> </a:t>
            </a:r>
            <a:r>
              <a:rPr lang="en-US" altLang="zh-CN" sz="3000" i="1"/>
              <a:t>x</a:t>
            </a:r>
            <a:r>
              <a:rPr lang="zh-CN" altLang="en-US">
                <a:solidFill>
                  <a:srgbClr val="00009A"/>
                </a:solidFill>
              </a:rPr>
              <a:t>、</a:t>
            </a:r>
            <a:r>
              <a:rPr lang="en-US" altLang="zh-CN" sz="3000" i="1"/>
              <a:t>v</a:t>
            </a:r>
            <a:r>
              <a:rPr lang="zh-CN" altLang="en-US">
                <a:solidFill>
                  <a:srgbClr val="00009A"/>
                </a:solidFill>
              </a:rPr>
              <a:t>、</a:t>
            </a:r>
            <a:r>
              <a:rPr lang="en-US" altLang="zh-CN" sz="3000" i="1"/>
              <a:t>a</a:t>
            </a:r>
            <a:r>
              <a:rPr lang="en-US" altLang="zh-CN" i="1">
                <a:solidFill>
                  <a:srgbClr val="00009A"/>
                </a:solidFill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的大小和方向；</a:t>
            </a:r>
            <a:r>
              <a:rPr lang="zh-CN" altLang="en-US">
                <a:solidFill>
                  <a:srgbClr val="00009A"/>
                </a:solidFill>
              </a:rPr>
              <a:t>    </a:t>
            </a:r>
            <a:endParaRPr lang="zh-CN" altLang="en-US" sz="2800"/>
          </a:p>
        </p:txBody>
      </p:sp>
      <p:sp>
        <p:nvSpPr>
          <p:cNvPr id="8201" name="Text Box 12">
            <a:extLst>
              <a:ext uri="{FF2B5EF4-FFF2-40B4-BE49-F238E27FC236}">
                <a16:creationId xmlns:a16="http://schemas.microsoft.com/office/drawing/2014/main" id="{FE75E1AE-BC7C-468F-8163-B4AE0A12B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030788"/>
            <a:ext cx="92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</a:rPr>
              <a:t>(2)</a:t>
            </a:r>
            <a:r>
              <a:rPr lang="en-US" altLang="zh-CN">
                <a:solidFill>
                  <a:srgbClr val="000080"/>
                </a:solidFill>
              </a:rPr>
              <a:t>     </a:t>
            </a:r>
          </a:p>
        </p:txBody>
      </p:sp>
      <p:graphicFrame>
        <p:nvGraphicFramePr>
          <p:cNvPr id="8202" name="Object 14">
            <a:extLst>
              <a:ext uri="{FF2B5EF4-FFF2-40B4-BE49-F238E27FC236}">
                <a16:creationId xmlns:a16="http://schemas.microsoft.com/office/drawing/2014/main" id="{F085E5A3-DEED-4D04-8C6A-77A3397CFA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01725" y="5081588"/>
          <a:ext cx="459422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公式" r:id="rId7" imgW="4853850" imgH="319947" progId="Equation.3">
                  <p:embed/>
                </p:oleObj>
              </mc:Choice>
              <mc:Fallback>
                <p:oleObj name="公式" r:id="rId7" imgW="4853850" imgH="31994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5081588"/>
                        <a:ext cx="459422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Text Box 16">
            <a:extLst>
              <a:ext uri="{FF2B5EF4-FFF2-40B4-BE49-F238E27FC236}">
                <a16:creationId xmlns:a16="http://schemas.microsoft.com/office/drawing/2014/main" id="{2784C9EF-2419-4918-B719-EB8182818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487988"/>
            <a:ext cx="61134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66"/>
                </a:solidFill>
                <a:latin typeface="华文中宋" panose="02010600040101010101" pitchFamily="2" charset="-122"/>
              </a:rPr>
              <a:t>2</a:t>
            </a:r>
            <a:r>
              <a:rPr lang="zh-CN" altLang="en-US">
                <a:solidFill>
                  <a:srgbClr val="000066"/>
                </a:solidFill>
                <a:latin typeface="华文中宋" panose="02010600040101010101" pitchFamily="2" charset="-122"/>
              </a:rPr>
              <a:t>）</a:t>
            </a:r>
            <a:r>
              <a:rPr lang="en-US" altLang="zh-CN">
                <a:solidFill>
                  <a:srgbClr val="000066"/>
                </a:solidFill>
              </a:rPr>
              <a:t>. </a:t>
            </a:r>
            <a:r>
              <a:rPr lang="zh-CN" altLang="en-US" sz="2300">
                <a:solidFill>
                  <a:srgbClr val="000066"/>
                </a:solidFill>
              </a:rPr>
              <a:t>初相</a:t>
            </a:r>
            <a:r>
              <a:rPr lang="zh-CN" altLang="en-US">
                <a:solidFill>
                  <a:srgbClr val="000092"/>
                </a:solidFill>
              </a:rPr>
              <a:t> </a:t>
            </a:r>
            <a:r>
              <a:rPr lang="en-US" altLang="zh-CN" sz="2800" i="1"/>
              <a:t>φ</a:t>
            </a:r>
            <a:r>
              <a:rPr lang="en-US" altLang="zh-CN" sz="2800">
                <a:solidFill>
                  <a:srgbClr val="000092"/>
                </a:solidFill>
              </a:rPr>
              <a:t>  </a:t>
            </a:r>
            <a:r>
              <a:rPr lang="en-US" altLang="zh-CN" sz="2800">
                <a:solidFill>
                  <a:srgbClr val="800000"/>
                </a:solidFill>
              </a:rPr>
              <a:t>— </a:t>
            </a:r>
            <a:r>
              <a:rPr lang="en-US" altLang="zh-CN" sz="2800" i="1">
                <a:solidFill>
                  <a:srgbClr val="800000"/>
                </a:solidFill>
              </a:rPr>
              <a:t> </a:t>
            </a:r>
            <a:r>
              <a:rPr lang="en-US" altLang="zh-CN" sz="3000" i="1">
                <a:solidFill>
                  <a:srgbClr val="800000"/>
                </a:solidFill>
              </a:rPr>
              <a:t>t </a:t>
            </a:r>
            <a:r>
              <a:rPr lang="en-US" altLang="zh-CN" sz="2800">
                <a:solidFill>
                  <a:srgbClr val="800000"/>
                </a:solidFill>
              </a:rPr>
              <a:t>= 0 </a:t>
            </a:r>
            <a:r>
              <a:rPr lang="zh-CN" altLang="en-US" sz="2300">
                <a:solidFill>
                  <a:srgbClr val="800000"/>
                </a:solidFill>
              </a:rPr>
              <a:t>时刻的相位</a:t>
            </a:r>
            <a:r>
              <a:rPr lang="zh-CN" altLang="en-US">
                <a:solidFill>
                  <a:srgbClr val="800000"/>
                </a:solidFill>
              </a:rPr>
              <a:t>。        </a:t>
            </a:r>
            <a:r>
              <a:rPr lang="zh-CN" altLang="en-US"/>
              <a:t>       </a:t>
            </a:r>
          </a:p>
        </p:txBody>
      </p:sp>
      <p:sp>
        <p:nvSpPr>
          <p:cNvPr id="8204" name="Text Box 17">
            <a:extLst>
              <a:ext uri="{FF2B5EF4-FFF2-40B4-BE49-F238E27FC236}">
                <a16:creationId xmlns:a16="http://schemas.microsoft.com/office/drawing/2014/main" id="{D49079EB-BC55-474B-8443-468C529FA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979738"/>
            <a:ext cx="38163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600">
                <a:solidFill>
                  <a:srgbClr val="000066"/>
                </a:solidFill>
              </a:rPr>
              <a:t>3</a:t>
            </a:r>
            <a:r>
              <a:rPr lang="zh-CN" altLang="en-US" sz="2600">
                <a:solidFill>
                  <a:srgbClr val="000066"/>
                </a:solidFill>
              </a:rPr>
              <a:t>、相位和初相                  </a:t>
            </a:r>
          </a:p>
        </p:txBody>
      </p:sp>
      <p:sp>
        <p:nvSpPr>
          <p:cNvPr id="8205" name="Rectangle 18">
            <a:extLst>
              <a:ext uri="{FF2B5EF4-FFF2-40B4-BE49-F238E27FC236}">
                <a16:creationId xmlns:a16="http://schemas.microsoft.com/office/drawing/2014/main" id="{C93DED4E-B2AC-4FFD-A571-08DEF123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5011738"/>
            <a:ext cx="33956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突出了振动的周期性。</a:t>
            </a:r>
          </a:p>
        </p:txBody>
      </p:sp>
    </p:spTree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>
            <a:extLst>
              <a:ext uri="{FF2B5EF4-FFF2-40B4-BE49-F238E27FC236}">
                <a16:creationId xmlns:a16="http://schemas.microsoft.com/office/drawing/2014/main" id="{C2C6CE2D-99A6-4E9B-A540-1049E9988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33375"/>
            <a:ext cx="67056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600">
                <a:solidFill>
                  <a:srgbClr val="000066"/>
                </a:solidFill>
              </a:rPr>
              <a:t>4</a:t>
            </a:r>
            <a:r>
              <a:rPr lang="zh-CN" altLang="en-US" sz="2600">
                <a:solidFill>
                  <a:srgbClr val="000066"/>
                </a:solidFill>
              </a:rPr>
              <a:t>、决定简谐振动各特征量的因素                     </a:t>
            </a:r>
          </a:p>
        </p:txBody>
      </p:sp>
      <p:sp>
        <p:nvSpPr>
          <p:cNvPr id="9219" name="Text Box 5">
            <a:extLst>
              <a:ext uri="{FF2B5EF4-FFF2-40B4-BE49-F238E27FC236}">
                <a16:creationId xmlns:a16="http://schemas.microsoft.com/office/drawing/2014/main" id="{674014D2-7470-4B7D-8BA3-F95B706F9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196975"/>
            <a:ext cx="288607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zh-CN" altLang="en-US" sz="2300">
                <a:solidFill>
                  <a:srgbClr val="000066"/>
                </a:solidFill>
              </a:rPr>
              <a:t>弹簧振子系统：         </a:t>
            </a:r>
          </a:p>
        </p:txBody>
      </p:sp>
      <p:graphicFrame>
        <p:nvGraphicFramePr>
          <p:cNvPr id="9220" name="Object 6">
            <a:extLst>
              <a:ext uri="{FF2B5EF4-FFF2-40B4-BE49-F238E27FC236}">
                <a16:creationId xmlns:a16="http://schemas.microsoft.com/office/drawing/2014/main" id="{6C460E1C-F90F-41C6-BCCA-CC960F63A8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2205038"/>
          <a:ext cx="3348038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公式" r:id="rId3" imgW="3268925" imgH="853471" progId="Equation.3">
                  <p:embed/>
                </p:oleObj>
              </mc:Choice>
              <mc:Fallback>
                <p:oleObj name="公式" r:id="rId3" imgW="3268925" imgH="85347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05038"/>
                        <a:ext cx="3348038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7">
            <a:extLst>
              <a:ext uri="{FF2B5EF4-FFF2-40B4-BE49-F238E27FC236}">
                <a16:creationId xmlns:a16="http://schemas.microsoft.com/office/drawing/2014/main" id="{0B9BB082-0223-4D5F-9894-2006F965D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8038" y="969963"/>
          <a:ext cx="172878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公式" r:id="rId5" imgW="1706950" imgH="853471" progId="Equation.3">
                  <p:embed/>
                </p:oleObj>
              </mc:Choice>
              <mc:Fallback>
                <p:oleObj name="公式" r:id="rId5" imgW="1706950" imgH="85347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969963"/>
                        <a:ext cx="1728787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8">
            <a:extLst>
              <a:ext uri="{FF2B5EF4-FFF2-40B4-BE49-F238E27FC236}">
                <a16:creationId xmlns:a16="http://schemas.microsoft.com/office/drawing/2014/main" id="{259819C2-8CD5-4EC9-9C3A-509BE3D20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8738" y="2205038"/>
          <a:ext cx="26733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公式" r:id="rId7" imgW="2644247" imgH="853471" progId="Equation.3">
                  <p:embed/>
                </p:oleObj>
              </mc:Choice>
              <mc:Fallback>
                <p:oleObj name="公式" r:id="rId7" imgW="2644247" imgH="853471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2205038"/>
                        <a:ext cx="267335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10">
            <a:extLst>
              <a:ext uri="{FF2B5EF4-FFF2-40B4-BE49-F238E27FC236}">
                <a16:creationId xmlns:a16="http://schemas.microsoft.com/office/drawing/2014/main" id="{6A5C5E8A-60BB-4B63-9455-2F3D75436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588" y="3260725"/>
            <a:ext cx="6880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800" i="1"/>
              <a:t>T</a:t>
            </a:r>
            <a:r>
              <a:rPr lang="en-US" altLang="zh-CN" sz="2800" i="1">
                <a:solidFill>
                  <a:srgbClr val="000066"/>
                </a:solidFill>
              </a:rPr>
              <a:t>—</a:t>
            </a:r>
            <a:r>
              <a:rPr lang="en-US" altLang="zh-CN" sz="2800" i="1">
                <a:solidFill>
                  <a:srgbClr val="000092"/>
                </a:solidFill>
              </a:rPr>
              <a:t> </a:t>
            </a:r>
            <a:r>
              <a:rPr lang="zh-CN" altLang="en-US"/>
              <a:t>固有周期</a:t>
            </a:r>
            <a:r>
              <a:rPr lang="zh-CN" altLang="en-US">
                <a:solidFill>
                  <a:srgbClr val="000092"/>
                </a:solidFill>
              </a:rPr>
              <a:t> </a:t>
            </a:r>
            <a:r>
              <a:rPr lang="zh-CN" altLang="en-US">
                <a:solidFill>
                  <a:srgbClr val="000066"/>
                </a:solidFill>
              </a:rPr>
              <a:t>；</a:t>
            </a:r>
            <a:r>
              <a:rPr lang="zh-CN" altLang="en-US">
                <a:solidFill>
                  <a:srgbClr val="000092"/>
                </a:solidFill>
              </a:rPr>
              <a:t>       </a:t>
            </a:r>
            <a:r>
              <a:rPr lang="en-US" altLang="zh-CN" sz="2800" i="1"/>
              <a:t>ν</a:t>
            </a:r>
            <a:r>
              <a:rPr lang="en-US" altLang="zh-CN">
                <a:solidFill>
                  <a:srgbClr val="000092"/>
                </a:solidFill>
              </a:rPr>
              <a:t>  </a:t>
            </a:r>
            <a:r>
              <a:rPr lang="en-US" altLang="zh-CN" sz="2800">
                <a:solidFill>
                  <a:srgbClr val="000066"/>
                </a:solidFill>
              </a:rPr>
              <a:t>—</a:t>
            </a:r>
            <a:r>
              <a:rPr lang="en-US" altLang="zh-CN">
                <a:solidFill>
                  <a:srgbClr val="000092"/>
                </a:solidFill>
              </a:rPr>
              <a:t> </a:t>
            </a:r>
            <a:r>
              <a:rPr lang="zh-CN" altLang="en-US"/>
              <a:t>固有频率</a:t>
            </a:r>
            <a:r>
              <a:rPr lang="zh-CN" altLang="en-US">
                <a:solidFill>
                  <a:srgbClr val="000092"/>
                </a:solidFill>
              </a:rPr>
              <a:t>。                    </a:t>
            </a:r>
            <a:r>
              <a:rPr lang="zh-CN" altLang="en-US" sz="2800" i="1">
                <a:solidFill>
                  <a:srgbClr val="000092"/>
                </a:solidFill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C65F21-E331-452B-8418-1516C71278C4}"/>
              </a:ext>
            </a:extLst>
          </p:cNvPr>
          <p:cNvSpPr/>
          <p:nvPr/>
        </p:nvSpPr>
        <p:spPr>
          <a:xfrm>
            <a:off x="647700" y="4076700"/>
            <a:ext cx="7921625" cy="2616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2800" dirty="0"/>
              <a:t>∴周期和频率是由振动系统决定的。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zh-CN" sz="2800" dirty="0"/>
              <a:t>对于一个确定的系统，其频率虽然确定，但其运动状态还要由初条件决定。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zh-CN" sz="2800" dirty="0" err="1"/>
              <a:t>ωt</a:t>
            </a:r>
            <a:r>
              <a:rPr lang="zh-CN" altLang="zh-CN" sz="2800" dirty="0"/>
              <a:t>＋</a:t>
            </a:r>
            <a:r>
              <a:rPr lang="en-US" altLang="zh-CN" sz="2800" dirty="0"/>
              <a:t>φ</a:t>
            </a:r>
            <a:r>
              <a:rPr lang="zh-CN" altLang="zh-CN" sz="2800" dirty="0"/>
              <a:t>是简谐振动的相位，它决定振动物体在任一时刻的位置和运动状态。</a:t>
            </a:r>
          </a:p>
          <a:p>
            <a:pPr>
              <a:defRPr/>
            </a:pPr>
            <a:endParaRPr lang="zh-CN" altLang="zh-CN" dirty="0"/>
          </a:p>
        </p:txBody>
      </p:sp>
    </p:spTree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9E4E4D8-A9C5-4046-9A00-0FABD8F90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/>
              <a:t>A</a:t>
            </a:r>
            <a:r>
              <a:rPr lang="en-US" altLang="zh-CN" sz="2600" i="1">
                <a:solidFill>
                  <a:srgbClr val="000092"/>
                </a:solidFill>
              </a:rPr>
              <a:t> </a:t>
            </a:r>
            <a:r>
              <a:rPr lang="zh-CN" altLang="en-US" sz="2600">
                <a:solidFill>
                  <a:srgbClr val="000066"/>
                </a:solidFill>
              </a:rPr>
              <a:t>和</a:t>
            </a:r>
            <a:r>
              <a:rPr lang="zh-CN" altLang="en-US" sz="2600">
                <a:solidFill>
                  <a:srgbClr val="000092"/>
                </a:solidFill>
              </a:rPr>
              <a:t> </a:t>
            </a:r>
            <a:r>
              <a:rPr lang="zh-CN" altLang="en-US" sz="2800" i="1">
                <a:sym typeface="Symbol" panose="05050102010706020507" pitchFamily="18" charset="2"/>
              </a:rPr>
              <a:t></a:t>
            </a:r>
            <a:r>
              <a:rPr lang="zh-CN" altLang="en-US" sz="2600" i="1">
                <a:solidFill>
                  <a:srgbClr val="000092"/>
                </a:solidFill>
              </a:rPr>
              <a:t> </a:t>
            </a:r>
            <a:r>
              <a:rPr lang="zh-CN" altLang="en-US" sz="2600">
                <a:solidFill>
                  <a:srgbClr val="000066"/>
                </a:solidFill>
              </a:rPr>
              <a:t>的确定</a:t>
            </a:r>
            <a:r>
              <a:rPr lang="zh-CN" altLang="en-US" sz="2600"/>
              <a:t>（初始条件）</a:t>
            </a:r>
          </a:p>
        </p:txBody>
      </p:sp>
      <p:sp>
        <p:nvSpPr>
          <p:cNvPr id="10243" name="Text Box 6">
            <a:extLst>
              <a:ext uri="{FF2B5EF4-FFF2-40B4-BE49-F238E27FC236}">
                <a16:creationId xmlns:a16="http://schemas.microsoft.com/office/drawing/2014/main" id="{122AB2D2-1827-4011-86AA-87767CFFD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100138"/>
            <a:ext cx="314007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>
                <a:solidFill>
                  <a:srgbClr val="000066"/>
                </a:solidFill>
              </a:rPr>
              <a:t>振动方程： </a:t>
            </a:r>
          </a:p>
        </p:txBody>
      </p:sp>
      <p:graphicFrame>
        <p:nvGraphicFramePr>
          <p:cNvPr id="10244" name="Object 7">
            <a:extLst>
              <a:ext uri="{FF2B5EF4-FFF2-40B4-BE49-F238E27FC236}">
                <a16:creationId xmlns:a16="http://schemas.microsoft.com/office/drawing/2014/main" id="{1FEDF113-B41F-4E81-A2CF-BF01BEEA81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1131888"/>
          <a:ext cx="33845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公式" r:id="rId3" imgW="2987092" imgH="335342" progId="Equation.3">
                  <p:embed/>
                </p:oleObj>
              </mc:Choice>
              <mc:Fallback>
                <p:oleObj name="公式" r:id="rId3" imgW="2987092" imgH="33534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131888"/>
                        <a:ext cx="33845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0">
            <a:extLst>
              <a:ext uri="{FF2B5EF4-FFF2-40B4-BE49-F238E27FC236}">
                <a16:creationId xmlns:a16="http://schemas.microsoft.com/office/drawing/2014/main" id="{2F32DBDE-53D1-4AD6-B945-ADE187913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009775"/>
            <a:ext cx="273685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/>
              <a:t>初始条件：</a:t>
            </a:r>
          </a:p>
        </p:txBody>
      </p:sp>
      <p:graphicFrame>
        <p:nvGraphicFramePr>
          <p:cNvPr id="10246" name="Object 12">
            <a:extLst>
              <a:ext uri="{FF2B5EF4-FFF2-40B4-BE49-F238E27FC236}">
                <a16:creationId xmlns:a16="http://schemas.microsoft.com/office/drawing/2014/main" id="{62C400A9-442D-42BE-98EF-13EB9CDFC1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5438" y="2998788"/>
          <a:ext cx="249872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公式" r:id="rId5" imgW="2377527" imgH="1005747" progId="Equation.3">
                  <p:embed/>
                </p:oleObj>
              </mc:Choice>
              <mc:Fallback>
                <p:oleObj name="公式" r:id="rId5" imgW="2377527" imgH="1005747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38" y="2998788"/>
                        <a:ext cx="2498725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13">
            <a:extLst>
              <a:ext uri="{FF2B5EF4-FFF2-40B4-BE49-F238E27FC236}">
                <a16:creationId xmlns:a16="http://schemas.microsoft.com/office/drawing/2014/main" id="{9B7E3FA7-1D59-4973-9CBB-26AA5F3B29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4475" y="4149725"/>
          <a:ext cx="257968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公式" r:id="rId7" imgW="2773549" imgH="967678" progId="Equation.3">
                  <p:embed/>
                </p:oleObj>
              </mc:Choice>
              <mc:Fallback>
                <p:oleObj name="公式" r:id="rId7" imgW="2773549" imgH="967678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4149725"/>
                        <a:ext cx="2579688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8" name="Group 27">
            <a:extLst>
              <a:ext uri="{FF2B5EF4-FFF2-40B4-BE49-F238E27FC236}">
                <a16:creationId xmlns:a16="http://schemas.microsoft.com/office/drawing/2014/main" id="{16AF33D5-DC3D-461B-AE08-9AE6D3204475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3573463"/>
            <a:ext cx="3276600" cy="1008062"/>
            <a:chOff x="521" y="2205"/>
            <a:chExt cx="2064" cy="810"/>
          </a:xfrm>
        </p:grpSpPr>
        <p:sp>
          <p:nvSpPr>
            <p:cNvPr id="10258" name="Text Box 11">
              <a:extLst>
                <a:ext uri="{FF2B5EF4-FFF2-40B4-BE49-F238E27FC236}">
                  <a16:creationId xmlns:a16="http://schemas.microsoft.com/office/drawing/2014/main" id="{2B2D3B10-F026-438A-8CF0-F56AC8BEF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449"/>
              <a:ext cx="2064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300">
                  <a:solidFill>
                    <a:srgbClr val="000066"/>
                  </a:solidFill>
                </a:rPr>
                <a:t>由上式得：</a:t>
              </a:r>
            </a:p>
          </p:txBody>
        </p:sp>
        <p:sp>
          <p:nvSpPr>
            <p:cNvPr id="10259" name="AutoShape 14">
              <a:extLst>
                <a:ext uri="{FF2B5EF4-FFF2-40B4-BE49-F238E27FC236}">
                  <a16:creationId xmlns:a16="http://schemas.microsoft.com/office/drawing/2014/main" id="{1F579E54-DED9-4D8F-BFFF-F04637F99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" y="2205"/>
              <a:ext cx="148" cy="810"/>
            </a:xfrm>
            <a:prstGeom prst="leftBrace">
              <a:avLst>
                <a:gd name="adj1" fmla="val 45608"/>
                <a:gd name="adj2" fmla="val 50000"/>
              </a:avLst>
            </a:prstGeom>
            <a:noFill/>
            <a:ln w="28575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0249" name="Text Box 15">
            <a:extLst>
              <a:ext uri="{FF2B5EF4-FFF2-40B4-BE49-F238E27FC236}">
                <a16:creationId xmlns:a16="http://schemas.microsoft.com/office/drawing/2014/main" id="{C96C6ECF-A05F-40C7-8662-00B176BFD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229225"/>
            <a:ext cx="7777162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sz="2800" i="1">
                <a:sym typeface="Symbol" panose="05050102010706020507" pitchFamily="18" charset="2"/>
              </a:rPr>
              <a:t></a:t>
            </a:r>
            <a:r>
              <a:rPr lang="en-US" altLang="zh-CN" i="1">
                <a:solidFill>
                  <a:srgbClr val="000092"/>
                </a:solidFill>
                <a:sym typeface="Symbol" panose="05050102010706020507" pitchFamily="18" charset="2"/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在</a:t>
            </a:r>
            <a:r>
              <a:rPr lang="zh-CN" altLang="en-US">
                <a:solidFill>
                  <a:srgbClr val="000066"/>
                </a:solidFill>
              </a:rPr>
              <a:t>  </a:t>
            </a:r>
            <a:r>
              <a:rPr lang="en-US" altLang="zh-CN" sz="3500"/>
              <a:t>-</a:t>
            </a:r>
            <a:r>
              <a:rPr lang="en-US" altLang="zh-CN" sz="1000"/>
              <a:t> </a:t>
            </a:r>
            <a:r>
              <a:rPr lang="en-US" altLang="zh-CN" sz="3000" i="1">
                <a:sym typeface="Symbol" panose="05050102010706020507" pitchFamily="18" charset="2"/>
              </a:rPr>
              <a:t></a:t>
            </a:r>
            <a:r>
              <a:rPr lang="en-US" altLang="zh-CN" i="1">
                <a:solidFill>
                  <a:srgbClr val="000092"/>
                </a:solidFill>
                <a:sym typeface="Symbol" panose="05050102010706020507" pitchFamily="18" charset="2"/>
              </a:rPr>
              <a:t>  </a:t>
            </a:r>
            <a:r>
              <a:rPr lang="en-US" altLang="zh-CN" sz="3400"/>
              <a:t>~ </a:t>
            </a:r>
            <a:r>
              <a:rPr lang="en-US" altLang="zh-CN" sz="3000" i="1">
                <a:sym typeface="Symbol" panose="05050102010706020507" pitchFamily="18" charset="2"/>
              </a:rPr>
              <a:t></a:t>
            </a:r>
            <a:r>
              <a:rPr lang="en-US" altLang="zh-CN" sz="3000" i="1">
                <a:solidFill>
                  <a:srgbClr val="000092"/>
                </a:solidFill>
                <a:sym typeface="Symbol" panose="05050102010706020507" pitchFamily="18" charset="2"/>
              </a:rPr>
              <a:t> </a:t>
            </a:r>
            <a:r>
              <a:rPr lang="zh-CN" altLang="en-US" sz="2300">
                <a:solidFill>
                  <a:srgbClr val="000066"/>
                </a:solidFill>
              </a:rPr>
              <a:t>之间有两个值</a:t>
            </a:r>
            <a:r>
              <a:rPr lang="en-US" altLang="zh-CN" sz="2300">
                <a:solidFill>
                  <a:srgbClr val="000066"/>
                </a:solidFill>
              </a:rPr>
              <a:t>, </a:t>
            </a:r>
            <a:r>
              <a:rPr lang="zh-CN" altLang="en-US" sz="2300">
                <a:solidFill>
                  <a:srgbClr val="000066"/>
                </a:solidFill>
              </a:rPr>
              <a:t>要由初始条件判断取舍。</a:t>
            </a:r>
          </a:p>
        </p:txBody>
      </p:sp>
      <p:sp>
        <p:nvSpPr>
          <p:cNvPr id="10250" name="Text Box 16">
            <a:extLst>
              <a:ext uri="{FF2B5EF4-FFF2-40B4-BE49-F238E27FC236}">
                <a16:creationId xmlns:a16="http://schemas.microsoft.com/office/drawing/2014/main" id="{7CD9EB9C-9978-4492-B38E-C561CA6CD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868863"/>
            <a:ext cx="287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/>
              <a:t>★</a:t>
            </a:r>
            <a:r>
              <a:rPr lang="en-US" altLang="zh-CN">
                <a:solidFill>
                  <a:srgbClr val="000092"/>
                </a:solidFill>
              </a:rPr>
              <a:t> </a:t>
            </a:r>
            <a:r>
              <a:rPr lang="zh-CN" altLang="en-US">
                <a:solidFill>
                  <a:srgbClr val="000066"/>
                </a:solidFill>
              </a:rPr>
              <a:t>注意：</a:t>
            </a:r>
          </a:p>
        </p:txBody>
      </p:sp>
      <p:graphicFrame>
        <p:nvGraphicFramePr>
          <p:cNvPr id="10251" name="Object 19">
            <a:extLst>
              <a:ext uri="{FF2B5EF4-FFF2-40B4-BE49-F238E27FC236}">
                <a16:creationId xmlns:a16="http://schemas.microsoft.com/office/drawing/2014/main" id="{737F7E57-1CB8-4C61-860A-E0B6BB62CD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1719263"/>
          <a:ext cx="19446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公式" r:id="rId9" imgW="1958277" imgH="388527" progId="Equation.3">
                  <p:embed/>
                </p:oleObj>
              </mc:Choice>
              <mc:Fallback>
                <p:oleObj name="公式" r:id="rId9" imgW="1958277" imgH="38852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719263"/>
                        <a:ext cx="194468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20">
            <a:extLst>
              <a:ext uri="{FF2B5EF4-FFF2-40B4-BE49-F238E27FC236}">
                <a16:creationId xmlns:a16="http://schemas.microsoft.com/office/drawing/2014/main" id="{4E6FC996-7310-4F3F-8961-759D8E46CA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2276475"/>
          <a:ext cx="25923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公式" r:id="rId11" imgW="2415590" imgH="388527" progId="Equation.3">
                  <p:embed/>
                </p:oleObj>
              </mc:Choice>
              <mc:Fallback>
                <p:oleObj name="公式" r:id="rId11" imgW="2415590" imgH="38852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276475"/>
                        <a:ext cx="25923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53" name="Group 26">
            <a:extLst>
              <a:ext uri="{FF2B5EF4-FFF2-40B4-BE49-F238E27FC236}">
                <a16:creationId xmlns:a16="http://schemas.microsoft.com/office/drawing/2014/main" id="{4D7A16DD-D3DC-444E-83ED-2484718DB2E6}"/>
              </a:ext>
            </a:extLst>
          </p:cNvPr>
          <p:cNvGrpSpPr>
            <a:grpSpLocks/>
          </p:cNvGrpSpPr>
          <p:nvPr/>
        </p:nvGrpSpPr>
        <p:grpSpPr bwMode="auto">
          <a:xfrm>
            <a:off x="2543175" y="1865313"/>
            <a:ext cx="1006475" cy="695325"/>
            <a:chOff x="1655" y="1191"/>
            <a:chExt cx="726" cy="454"/>
          </a:xfrm>
        </p:grpSpPr>
        <p:graphicFrame>
          <p:nvGraphicFramePr>
            <p:cNvPr id="10256" name="Object 17">
              <a:extLst>
                <a:ext uri="{FF2B5EF4-FFF2-40B4-BE49-F238E27FC236}">
                  <a16:creationId xmlns:a16="http://schemas.microsoft.com/office/drawing/2014/main" id="{2D9BB9B6-D083-4BC8-BB3F-B58F073444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5" y="1317"/>
            <a:ext cx="58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5" name="公式" r:id="rId13" imgW="853335" imgH="259204" progId="Equation.3">
                    <p:embed/>
                  </p:oleObj>
                </mc:Choice>
                <mc:Fallback>
                  <p:oleObj name="公式" r:id="rId13" imgW="853335" imgH="259204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1317"/>
                          <a:ext cx="584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7" name="AutoShape 23">
              <a:extLst>
                <a:ext uri="{FF2B5EF4-FFF2-40B4-BE49-F238E27FC236}">
                  <a16:creationId xmlns:a16="http://schemas.microsoft.com/office/drawing/2014/main" id="{CC8F73CF-06E8-4247-98D0-8E2792547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" y="1191"/>
              <a:ext cx="136" cy="454"/>
            </a:xfrm>
            <a:prstGeom prst="leftBrace">
              <a:avLst>
                <a:gd name="adj1" fmla="val 27819"/>
                <a:gd name="adj2" fmla="val 50000"/>
              </a:avLst>
            </a:prstGeom>
            <a:noFill/>
            <a:ln w="25400">
              <a:solidFill>
                <a:srgbClr val="800000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0254" name="Text Box 28">
            <a:extLst>
              <a:ext uri="{FF2B5EF4-FFF2-40B4-BE49-F238E27FC236}">
                <a16:creationId xmlns:a16="http://schemas.microsoft.com/office/drawing/2014/main" id="{241130BC-7811-40EA-B85B-C37678ACC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2281238"/>
            <a:ext cx="1801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200"/>
              <a:t>(</a:t>
            </a:r>
            <a:r>
              <a:rPr lang="zh-CN" altLang="en-US" sz="2200"/>
              <a:t>初速度</a:t>
            </a:r>
            <a:r>
              <a:rPr lang="en-US" altLang="zh-CN" sz="2200"/>
              <a:t>)      </a:t>
            </a:r>
          </a:p>
        </p:txBody>
      </p:sp>
      <p:sp>
        <p:nvSpPr>
          <p:cNvPr id="10255" name="Text Box 29">
            <a:extLst>
              <a:ext uri="{FF2B5EF4-FFF2-40B4-BE49-F238E27FC236}">
                <a16:creationId xmlns:a16="http://schemas.microsoft.com/office/drawing/2014/main" id="{159A2E68-C1DC-4291-8A79-2106C79D0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1700213"/>
            <a:ext cx="1801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/>
            <a:r>
              <a:rPr lang="en-US" altLang="zh-CN" sz="2200"/>
              <a:t>(</a:t>
            </a:r>
            <a:r>
              <a:rPr lang="zh-CN" altLang="en-US" sz="2200"/>
              <a:t>初位移</a:t>
            </a:r>
            <a:r>
              <a:rPr lang="en-US" altLang="zh-CN" sz="2200"/>
              <a:t>)      </a:t>
            </a:r>
          </a:p>
        </p:txBody>
      </p:sp>
    </p:spTree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itchFamily="18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Times New Roman" pitchFamily="18" charset="0"/>
            <a:ea typeface="华文中宋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4212</TotalTime>
  <Words>2735</Words>
  <Application>Microsoft Office PowerPoint</Application>
  <PresentationFormat>全屏显示(4:3)</PresentationFormat>
  <Paragraphs>538</Paragraphs>
  <Slides>57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Times New Roman</vt:lpstr>
      <vt:lpstr>华文中宋</vt:lpstr>
      <vt:lpstr>Arial</vt:lpstr>
      <vt:lpstr>宋体</vt:lpstr>
      <vt:lpstr>Calibri</vt:lpstr>
      <vt:lpstr>黑体</vt:lpstr>
      <vt:lpstr>隶书</vt:lpstr>
      <vt:lpstr>Symbol</vt:lpstr>
      <vt:lpstr>Wingdings</vt:lpstr>
      <vt:lpstr>新宋体</vt:lpstr>
      <vt:lpstr>楷体_GB2312</vt:lpstr>
      <vt:lpstr>Lucida Sans Unicode</vt:lpstr>
      <vt:lpstr>默认设计模板</vt:lpstr>
      <vt:lpstr>Microsoft 公式 3.0</vt:lpstr>
      <vt:lpstr>机械振动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SDU-phy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振动</dc:subject>
  <dc:creator>高建华   刘东红</dc:creator>
  <cp:lastModifiedBy>苑 伟锋</cp:lastModifiedBy>
  <cp:revision>259</cp:revision>
  <dcterms:created xsi:type="dcterms:W3CDTF">2003-03-03T05:08:48Z</dcterms:created>
  <dcterms:modified xsi:type="dcterms:W3CDTF">2020-04-29T10:49:59Z</dcterms:modified>
</cp:coreProperties>
</file>